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324" r:id="rId5"/>
    <p:sldId id="332" r:id="rId6"/>
    <p:sldId id="315" r:id="rId7"/>
    <p:sldId id="325" r:id="rId8"/>
    <p:sldId id="294" r:id="rId9"/>
    <p:sldId id="327" r:id="rId10"/>
    <p:sldId id="295" r:id="rId11"/>
    <p:sldId id="336" r:id="rId12"/>
    <p:sldId id="360" r:id="rId13"/>
    <p:sldId id="354" r:id="rId14"/>
    <p:sldId id="355" r:id="rId15"/>
    <p:sldId id="344" r:id="rId16"/>
    <p:sldId id="347" r:id="rId17"/>
    <p:sldId id="345" r:id="rId18"/>
    <p:sldId id="346" r:id="rId19"/>
    <p:sldId id="356" r:id="rId20"/>
    <p:sldId id="353" r:id="rId21"/>
    <p:sldId id="338" r:id="rId22"/>
    <p:sldId id="330" r:id="rId23"/>
    <p:sldId id="341" r:id="rId24"/>
    <p:sldId id="342" r:id="rId25"/>
    <p:sldId id="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408" userDrawn="1">
          <p15:clr>
            <a:srgbClr val="A4A3A4"/>
          </p15:clr>
        </p15:guide>
        <p15:guide id="3" orient="horz" pos="3912" userDrawn="1">
          <p15:clr>
            <a:srgbClr val="A4A3A4"/>
          </p15:clr>
        </p15:guide>
        <p15:guide id="4" pos="7272" userDrawn="1">
          <p15:clr>
            <a:srgbClr val="A4A3A4"/>
          </p15:clr>
        </p15:guide>
        <p15:guide id="5" orient="horz" pos="16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42251-432C-49A3-9386-977EAB9E92A0}" v="1" dt="2020-12-21T15:38:01.924"/>
  </p1510:revLst>
</p1510:revInfo>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96357" autoAdjust="0"/>
  </p:normalViewPr>
  <p:slideViewPr>
    <p:cSldViewPr snapToGrid="0">
      <p:cViewPr varScale="1">
        <p:scale>
          <a:sx n="106" d="100"/>
          <a:sy n="106" d="100"/>
        </p:scale>
        <p:origin x="1008" y="102"/>
      </p:cViewPr>
      <p:guideLst>
        <p:guide orient="horz" pos="1968"/>
        <p:guide pos="408"/>
        <p:guide orient="horz" pos="3912"/>
        <p:guide pos="7272"/>
        <p:guide orient="horz" pos="1656"/>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965"/>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1/27/2021</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1/27/2021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dirty="0"/>
          </a:p>
        </p:txBody>
      </p:sp>
    </p:spTree>
    <p:extLst>
      <p:ext uri="{BB962C8B-B14F-4D97-AF65-F5344CB8AC3E}">
        <p14:creationId xmlns:p14="http://schemas.microsoft.com/office/powerpoint/2010/main" val="36442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Project Cost (2 floors) – 5MM | Total seats gained 44.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dirty="0"/>
          </a:p>
        </p:txBody>
      </p:sp>
    </p:spTree>
    <p:extLst>
      <p:ext uri="{BB962C8B-B14F-4D97-AF65-F5344CB8AC3E}">
        <p14:creationId xmlns:p14="http://schemas.microsoft.com/office/powerpoint/2010/main" val="238131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dirty="0"/>
          </a:p>
        </p:txBody>
      </p:sp>
    </p:spTree>
    <p:extLst>
      <p:ext uri="{BB962C8B-B14F-4D97-AF65-F5344CB8AC3E}">
        <p14:creationId xmlns:p14="http://schemas.microsoft.com/office/powerpoint/2010/main" val="250130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section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22</a:t>
            </a:fld>
            <a:endParaRPr lang="en-US" noProof="0" dirty="0"/>
          </a:p>
        </p:txBody>
      </p:sp>
    </p:spTree>
    <p:extLst>
      <p:ext uri="{BB962C8B-B14F-4D97-AF65-F5344CB8AC3E}">
        <p14:creationId xmlns:p14="http://schemas.microsoft.com/office/powerpoint/2010/main" val="339744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dirty="0"/>
          </a:p>
        </p:txBody>
      </p:sp>
    </p:spTree>
    <p:extLst>
      <p:ext uri="{BB962C8B-B14F-4D97-AF65-F5344CB8AC3E}">
        <p14:creationId xmlns:p14="http://schemas.microsoft.com/office/powerpoint/2010/main" val="219667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dirty="0"/>
          </a:p>
        </p:txBody>
      </p:sp>
    </p:spTree>
    <p:extLst>
      <p:ext uri="{BB962C8B-B14F-4D97-AF65-F5344CB8AC3E}">
        <p14:creationId xmlns:p14="http://schemas.microsoft.com/office/powerpoint/2010/main" val="33301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Source: Property Schedule Spreadsheet Provided by ARA | July 2020 </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dirty="0"/>
          </a:p>
        </p:txBody>
      </p:sp>
    </p:spTree>
    <p:extLst>
      <p:ext uri="{BB962C8B-B14F-4D97-AF65-F5344CB8AC3E}">
        <p14:creationId xmlns:p14="http://schemas.microsoft.com/office/powerpoint/2010/main" val="4045055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Source: Property Listing Spreadsheet Provided by GSD: Property Management | June 2020</a:t>
            </a: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dirty="0"/>
          </a:p>
        </p:txBody>
      </p:sp>
    </p:spTree>
    <p:extLst>
      <p:ext uri="{BB962C8B-B14F-4D97-AF65-F5344CB8AC3E}">
        <p14:creationId xmlns:p14="http://schemas.microsoft.com/office/powerpoint/2010/main" val="26721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Cost $ 41,446,932</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dirty="0"/>
          </a:p>
        </p:txBody>
      </p:sp>
    </p:spTree>
    <p:extLst>
      <p:ext uri="{BB962C8B-B14F-4D97-AF65-F5344CB8AC3E}">
        <p14:creationId xmlns:p14="http://schemas.microsoft.com/office/powerpoint/2010/main" val="420390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144294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dirty="0"/>
          </a:p>
        </p:txBody>
      </p:sp>
    </p:spTree>
    <p:extLst>
      <p:ext uri="{BB962C8B-B14F-4D97-AF65-F5344CB8AC3E}">
        <p14:creationId xmlns:p14="http://schemas.microsoft.com/office/powerpoint/2010/main" val="3583140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dirty="0"/>
          </a:p>
        </p:txBody>
      </p:sp>
    </p:spTree>
    <p:extLst>
      <p:ext uri="{BB962C8B-B14F-4D97-AF65-F5344CB8AC3E}">
        <p14:creationId xmlns:p14="http://schemas.microsoft.com/office/powerpoint/2010/main" val="588610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
        <p:nvSpPr>
          <p:cNvPr id="6" name="Hexagon 5">
            <a:extLst>
              <a:ext uri="{FF2B5EF4-FFF2-40B4-BE49-F238E27FC236}">
                <a16:creationId xmlns:a16="http://schemas.microsoft.com/office/drawing/2014/main" id="{ED61BFD1-C421-442F-ACC0-868D35B02015}"/>
              </a:ext>
            </a:extLst>
          </p:cNvPr>
          <p:cNvSpPr/>
          <p:nvPr userDrawn="1"/>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89B16BC3-CBF9-4BF0-A37A-9F2BB89BED54}"/>
              </a:ext>
            </a:extLst>
          </p:cNvPr>
          <p:cNvSpPr/>
          <p:nvPr userDrawn="1"/>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0EA9ECE-F57C-4B25-AD19-4F78933A61EC}"/>
              </a:ext>
            </a:extLst>
          </p:cNvPr>
          <p:cNvSpPr/>
          <p:nvPr userDrawn="1"/>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DCBDF4EA-BFFB-460D-B9A8-45C097E920DA}"/>
              </a:ext>
            </a:extLst>
          </p:cNvPr>
          <p:cNvSpPr/>
          <p:nvPr userDrawn="1"/>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AB15A15E-528E-4041-8E63-65C0D0398F3A}"/>
              </a:ext>
            </a:extLst>
          </p:cNvPr>
          <p:cNvSpPr/>
          <p:nvPr userDrawn="1"/>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7A620BD-CFAD-4100-8C9F-494D15A0A900}"/>
              </a:ext>
            </a:extLst>
          </p:cNvPr>
          <p:cNvSpPr>
            <a:spLocks noGrp="1"/>
          </p:cNvSpPr>
          <p:nvPr>
            <p:ph type="title"/>
          </p:nvPr>
        </p:nvSpPr>
        <p:spPr>
          <a:xfrm>
            <a:off x="4096846" y="2576760"/>
            <a:ext cx="3924935"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096848" y="1899514"/>
            <a:ext cx="3924934" cy="490538"/>
          </a:xfrm>
          <a:prstGeom prst="rect">
            <a:avLst/>
          </a:prstGeom>
        </p:spPr>
        <p:txBody>
          <a:bodyPr/>
          <a:lstStyle>
            <a:lvl1pP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8" name="Text Placeholder 27">
            <a:extLst>
              <a:ext uri="{FF2B5EF4-FFF2-40B4-BE49-F238E27FC236}">
                <a16:creationId xmlns:a16="http://schemas.microsoft.com/office/drawing/2014/main" id="{E0A61465-6ECA-46DC-97DD-7BCFDB69EB89}"/>
              </a:ext>
            </a:extLst>
          </p:cNvPr>
          <p:cNvSpPr>
            <a:spLocks noGrp="1"/>
          </p:cNvSpPr>
          <p:nvPr>
            <p:ph type="body" sz="quarter" idx="13"/>
          </p:nvPr>
        </p:nvSpPr>
        <p:spPr>
          <a:xfrm>
            <a:off x="4484582" y="4459105"/>
            <a:ext cx="3222836" cy="1168530"/>
          </a:xfrm>
          <a:prstGeom prst="rect">
            <a:avLst/>
          </a:prstGeom>
        </p:spPr>
        <p:txBody>
          <a:bodyPr anchor="b"/>
          <a:lstStyle>
            <a:lvl1pPr algn="r">
              <a:buNone/>
              <a:defRPr lang="en-US" sz="1600" kern="1200" dirty="0" smtClean="0">
                <a:solidFill>
                  <a:schemeClr val="bg1"/>
                </a:solidFill>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78148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Tree>
    <p:extLst>
      <p:ext uri="{BB962C8B-B14F-4D97-AF65-F5344CB8AC3E}">
        <p14:creationId xmlns:p14="http://schemas.microsoft.com/office/powerpoint/2010/main" val="1280061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47700" y="2057818"/>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4" name="Oval 13">
            <a:extLst>
              <a:ext uri="{FF2B5EF4-FFF2-40B4-BE49-F238E27FC236}">
                <a16:creationId xmlns:a16="http://schemas.microsoft.com/office/drawing/2014/main" id="{CAACFBE9-8475-4CC0-8189-87BFC4059A86}"/>
              </a:ext>
            </a:extLst>
          </p:cNvPr>
          <p:cNvSpPr/>
          <p:nvPr userDrawn="1"/>
        </p:nvSpPr>
        <p:spPr>
          <a:xfrm>
            <a:off x="10385897" y="1443145"/>
            <a:ext cx="471170" cy="47117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0" name="Oval 19">
            <a:extLst>
              <a:ext uri="{FF2B5EF4-FFF2-40B4-BE49-F238E27FC236}">
                <a16:creationId xmlns:a16="http://schemas.microsoft.com/office/drawing/2014/main" id="{5F8C6FC8-D350-4A01-A7E0-5AEDAC96F358}"/>
              </a:ext>
            </a:extLst>
          </p:cNvPr>
          <p:cNvSpPr/>
          <p:nvPr userDrawn="1"/>
        </p:nvSpPr>
        <p:spPr>
          <a:xfrm>
            <a:off x="8910011" y="328773"/>
            <a:ext cx="317813" cy="317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4" name="Oval 23">
            <a:extLst>
              <a:ext uri="{FF2B5EF4-FFF2-40B4-BE49-F238E27FC236}">
                <a16:creationId xmlns:a16="http://schemas.microsoft.com/office/drawing/2014/main" id="{88F1038A-897D-4C38-B499-73FC76C716FA}"/>
              </a:ext>
            </a:extLst>
          </p:cNvPr>
          <p:cNvSpPr/>
          <p:nvPr userDrawn="1"/>
        </p:nvSpPr>
        <p:spPr>
          <a:xfrm flipH="1">
            <a:off x="8634932" y="623939"/>
            <a:ext cx="170406" cy="1704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73522"/>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6451600" y="2061363"/>
            <a:ext cx="508000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6464300" y="2677067"/>
            <a:ext cx="506730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357B52D4-8D50-4E16-B60E-688B084764F2}"/>
              </a:ext>
            </a:extLst>
          </p:cNvPr>
          <p:cNvSpPr>
            <a:spLocks noGrp="1"/>
          </p:cNvSpPr>
          <p:nvPr>
            <p:ph type="pic" sz="quarter" idx="17"/>
          </p:nvPr>
        </p:nvSpPr>
        <p:spPr>
          <a:xfrm>
            <a:off x="9261647" y="0"/>
            <a:ext cx="2930353" cy="1559882"/>
          </a:xfrm>
          <a:custGeom>
            <a:avLst/>
            <a:gdLst>
              <a:gd name="connsiteX0" fmla="*/ 562125 w 2930353"/>
              <a:gd name="connsiteY0" fmla="*/ 435632 h 1559882"/>
              <a:gd name="connsiteX1" fmla="*/ 1124250 w 2930353"/>
              <a:gd name="connsiteY1" fmla="*/ 997757 h 1559882"/>
              <a:gd name="connsiteX2" fmla="*/ 562125 w 2930353"/>
              <a:gd name="connsiteY2" fmla="*/ 1559882 h 1559882"/>
              <a:gd name="connsiteX3" fmla="*/ 0 w 2930353"/>
              <a:gd name="connsiteY3" fmla="*/ 997757 h 1559882"/>
              <a:gd name="connsiteX4" fmla="*/ 562125 w 2930353"/>
              <a:gd name="connsiteY4" fmla="*/ 435632 h 1559882"/>
              <a:gd name="connsiteX5" fmla="*/ 1475035 w 2930353"/>
              <a:gd name="connsiteY5" fmla="*/ 0 h 1559882"/>
              <a:gd name="connsiteX6" fmla="*/ 2930353 w 2930353"/>
              <a:gd name="connsiteY6" fmla="*/ 0 h 1559882"/>
              <a:gd name="connsiteX7" fmla="*/ 2930353 w 2930353"/>
              <a:gd name="connsiteY7" fmla="*/ 1239091 h 1559882"/>
              <a:gd name="connsiteX8" fmla="*/ 2822571 w 2930353"/>
              <a:gd name="connsiteY8" fmla="*/ 1328020 h 1559882"/>
              <a:gd name="connsiteX9" fmla="*/ 2282653 w 2930353"/>
              <a:gd name="connsiteY9" fmla="*/ 1492942 h 1559882"/>
              <a:gd name="connsiteX10" fmla="*/ 1316979 w 2930353"/>
              <a:gd name="connsiteY10" fmla="*/ 527268 h 1559882"/>
              <a:gd name="connsiteX11" fmla="*/ 1392867 w 2930353"/>
              <a:gd name="connsiteY11" fmla="*/ 151384 h 155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353" h="1559882">
                <a:moveTo>
                  <a:pt x="562125" y="435632"/>
                </a:moveTo>
                <a:cubicBezTo>
                  <a:pt x="872578" y="435632"/>
                  <a:pt x="1124250" y="687304"/>
                  <a:pt x="1124250" y="997757"/>
                </a:cubicBezTo>
                <a:cubicBezTo>
                  <a:pt x="1124250" y="1308210"/>
                  <a:pt x="872578" y="1559882"/>
                  <a:pt x="562125" y="1559882"/>
                </a:cubicBezTo>
                <a:cubicBezTo>
                  <a:pt x="251672" y="1559882"/>
                  <a:pt x="0" y="1308210"/>
                  <a:pt x="0" y="997757"/>
                </a:cubicBezTo>
                <a:cubicBezTo>
                  <a:pt x="0" y="687304"/>
                  <a:pt x="251672" y="435632"/>
                  <a:pt x="562125" y="435632"/>
                </a:cubicBezTo>
                <a:close/>
                <a:moveTo>
                  <a:pt x="1475035" y="0"/>
                </a:moveTo>
                <a:lnTo>
                  <a:pt x="2930353" y="0"/>
                </a:lnTo>
                <a:lnTo>
                  <a:pt x="2930353" y="1239091"/>
                </a:lnTo>
                <a:lnTo>
                  <a:pt x="2822571" y="1328020"/>
                </a:lnTo>
                <a:cubicBezTo>
                  <a:pt x="2668448" y="1432143"/>
                  <a:pt x="2482651" y="1492942"/>
                  <a:pt x="2282653" y="1492942"/>
                </a:cubicBezTo>
                <a:cubicBezTo>
                  <a:pt x="1749326" y="1492942"/>
                  <a:pt x="1316979" y="1060595"/>
                  <a:pt x="1316979" y="527268"/>
                </a:cubicBezTo>
                <a:cubicBezTo>
                  <a:pt x="1316979" y="393936"/>
                  <a:pt x="1344001" y="266916"/>
                  <a:pt x="1392867" y="151384"/>
                </a:cubicBezTo>
                <a:close/>
              </a:path>
            </a:pathLst>
          </a:custGeom>
        </p:spPr>
        <p:txBody>
          <a:bodyPr wrap="square" anchor="ctr">
            <a:noAutofit/>
          </a:bodyPr>
          <a:lstStyle>
            <a:lvl1pPr algn="ctr">
              <a:buNone/>
              <a:defRPr/>
            </a:lvl1pPr>
          </a:lstStyle>
          <a:p>
            <a:r>
              <a:rPr lang="en-US" dirty="0"/>
              <a:t>Click icon to add picture</a:t>
            </a:r>
          </a:p>
        </p:txBody>
      </p:sp>
      <p:sp>
        <p:nvSpPr>
          <p:cNvPr id="11" name="Title 1">
            <a:extLst>
              <a:ext uri="{FF2B5EF4-FFF2-40B4-BE49-F238E27FC236}">
                <a16:creationId xmlns:a16="http://schemas.microsoft.com/office/drawing/2014/main" id="{92F03355-C197-48C4-A4DF-B4133848335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65901999"/>
      </p:ext>
    </p:extLst>
  </p:cSld>
  <p:clrMapOvr>
    <a:masterClrMapping/>
  </p:clrMapOvr>
  <p:extLst>
    <p:ext uri="{DCECCB84-F9BA-43D5-87BE-67443E8EF086}">
      <p15:sldGuideLst xmlns:p15="http://schemas.microsoft.com/office/powerpoint/2012/main">
        <p15:guide id="1" orient="horz" pos="1272"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p:nvPr>
        </p:nvSpPr>
        <p:spPr>
          <a:xfrm>
            <a:off x="660400" y="2037656"/>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p:nvPr>
        </p:nvSpPr>
        <p:spPr>
          <a:xfrm>
            <a:off x="8044180" y="2052478"/>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668182"/>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p:nvPr>
        </p:nvSpPr>
        <p:spPr>
          <a:xfrm>
            <a:off x="4352290" y="2048933"/>
            <a:ext cx="3474720" cy="438150"/>
          </a:xfrm>
          <a:prstGeom prst="rect">
            <a:avLst/>
          </a:prstGeom>
        </p:spPr>
        <p:txBody>
          <a:bodyPr/>
          <a:lstStyle>
            <a:lvl1pPr>
              <a:buNone/>
              <a:defRPr lang="en-US" sz="2400" b="1" kern="1200" dirty="0" smtClean="0">
                <a:solidFill>
                  <a:schemeClr val="tx1"/>
                </a:solidFill>
                <a:latin typeface="+mj-lt"/>
                <a:ea typeface="+mn-ea"/>
                <a:cs typeface="Biome Light" panose="020B0303030204020804" pitchFamily="34" charset="0"/>
              </a:defRPr>
            </a:lvl1pPr>
            <a:lvl2pPr>
              <a:buNone/>
              <a:defRPr/>
            </a:lvl2pPr>
          </a:lstStyle>
          <a:p>
            <a:pPr lvl="0"/>
            <a:r>
              <a:rPr lang="en-US"/>
              <a:t>Click to edit Master text styles</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664637"/>
            <a:ext cx="3474720" cy="2935288"/>
          </a:xfrm>
          <a:prstGeom prst="rect">
            <a:avLst/>
          </a:prstGeom>
        </p:spPr>
        <p:txBody>
          <a:bodyPr/>
          <a:lstStyle>
            <a:lvl1pPr>
              <a:buClr>
                <a:schemeClr val="accent4"/>
              </a:buClr>
              <a:buFont typeface="Wingdings" panose="05000000000000000000" pitchFamily="2" charset="2"/>
              <a:buChar char="§"/>
              <a:defRPr lang="en-US" sz="2000" kern="1200" dirty="0" smtClean="0">
                <a:solidFill>
                  <a:schemeClr val="tx1"/>
                </a:solidFill>
                <a:latin typeface="+mn-lt"/>
                <a:ea typeface="+mn-ea"/>
                <a:cs typeface="Biome Light" panose="020B0303030204020804" pitchFamily="34" charset="0"/>
              </a:defRPr>
            </a:lvl1pPr>
          </a:lstStyle>
          <a:p>
            <a:pPr lvl="0"/>
            <a:r>
              <a:rPr lang="en-US"/>
              <a:t>Click to edit Master text styles</a:t>
            </a:r>
          </a:p>
        </p:txBody>
      </p:sp>
      <p:sp>
        <p:nvSpPr>
          <p:cNvPr id="3" name="Hexagon 2">
            <a:extLst>
              <a:ext uri="{FF2B5EF4-FFF2-40B4-BE49-F238E27FC236}">
                <a16:creationId xmlns:a16="http://schemas.microsoft.com/office/drawing/2014/main" id="{303FFB35-43AC-4A56-92D0-91038C098B3C}"/>
              </a:ext>
            </a:extLst>
          </p:cNvPr>
          <p:cNvSpPr/>
          <p:nvPr userDrawn="1"/>
        </p:nvSpPr>
        <p:spPr>
          <a:xfrm>
            <a:off x="10700126" y="788523"/>
            <a:ext cx="1155906" cy="99647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a:extLst>
              <a:ext uri="{FF2B5EF4-FFF2-40B4-BE49-F238E27FC236}">
                <a16:creationId xmlns:a16="http://schemas.microsoft.com/office/drawing/2014/main" id="{AAF31DA0-707D-4A5D-BB7A-A5C90DB11A55}"/>
              </a:ext>
            </a:extLst>
          </p:cNvPr>
          <p:cNvSpPr/>
          <p:nvPr userDrawn="1"/>
        </p:nvSpPr>
        <p:spPr>
          <a:xfrm>
            <a:off x="11388427" y="1859136"/>
            <a:ext cx="315205" cy="271728"/>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 name="Hexagon 4">
            <a:extLst>
              <a:ext uri="{FF2B5EF4-FFF2-40B4-BE49-F238E27FC236}">
                <a16:creationId xmlns:a16="http://schemas.microsoft.com/office/drawing/2014/main" id="{539F452B-F55F-4D85-834B-A7EAF742647C}"/>
              </a:ext>
            </a:extLst>
          </p:cNvPr>
          <p:cNvSpPr/>
          <p:nvPr userDrawn="1"/>
        </p:nvSpPr>
        <p:spPr>
          <a:xfrm>
            <a:off x="9014155" y="740289"/>
            <a:ext cx="379060" cy="326776"/>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3" name="Title 1">
            <a:extLst>
              <a:ext uri="{FF2B5EF4-FFF2-40B4-BE49-F238E27FC236}">
                <a16:creationId xmlns:a16="http://schemas.microsoft.com/office/drawing/2014/main" id="{91D9F6BE-FB0B-42EE-8F02-95F5CC039B06}"/>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dirty="0"/>
              <a:t>Click icon to add picture</a:t>
            </a:r>
          </a:p>
        </p:txBody>
      </p:sp>
    </p:spTree>
    <p:extLst>
      <p:ext uri="{BB962C8B-B14F-4D97-AF65-F5344CB8AC3E}">
        <p14:creationId xmlns:p14="http://schemas.microsoft.com/office/powerpoint/2010/main" val="4096559002"/>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74AFC3-1C60-42DE-ABAC-F53CA85AC6F1}"/>
              </a:ext>
            </a:extLst>
          </p:cNvPr>
          <p:cNvSpPr/>
          <p:nvPr userDrawn="1"/>
        </p:nvSpPr>
        <p:spPr>
          <a:xfrm>
            <a:off x="5897272" y="1457542"/>
            <a:ext cx="617218" cy="6172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F133261-FFEB-4B3D-B085-14AEAE741F82}"/>
              </a:ext>
            </a:extLst>
          </p:cNvPr>
          <p:cNvSpPr/>
          <p:nvPr userDrawn="1"/>
        </p:nvSpPr>
        <p:spPr>
          <a:xfrm>
            <a:off x="9810348" y="5955461"/>
            <a:ext cx="394539" cy="3945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53FE105-1D8E-48B0-AD9A-95AC9A165651}"/>
              </a:ext>
            </a:extLst>
          </p:cNvPr>
          <p:cNvSpPr/>
          <p:nvPr userDrawn="1"/>
        </p:nvSpPr>
        <p:spPr>
          <a:xfrm>
            <a:off x="6514490" y="946887"/>
            <a:ext cx="335852" cy="33585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AC4388F5-0DCA-4A09-A6E1-AE07F403093C}"/>
              </a:ext>
            </a:extLst>
          </p:cNvPr>
          <p:cNvSpPr>
            <a:spLocks noGrp="1"/>
          </p:cNvSpPr>
          <p:nvPr>
            <p:ph type="body" sz="quarter" idx="10"/>
          </p:nvPr>
        </p:nvSpPr>
        <p:spPr>
          <a:xfrm>
            <a:off x="647701" y="2042790"/>
            <a:ext cx="4143374" cy="2654301"/>
          </a:xfrm>
          <a:prstGeom prst="rect">
            <a:avLst/>
          </a:prstGeo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7" name="Text Placeholder 15">
            <a:extLst>
              <a:ext uri="{FF2B5EF4-FFF2-40B4-BE49-F238E27FC236}">
                <a16:creationId xmlns:a16="http://schemas.microsoft.com/office/drawing/2014/main" id="{02C12FDC-BC11-43E8-B22A-3EC48E0344D9}"/>
              </a:ext>
            </a:extLst>
          </p:cNvPr>
          <p:cNvSpPr>
            <a:spLocks noGrp="1"/>
          </p:cNvSpPr>
          <p:nvPr>
            <p:ph type="body" sz="quarter" idx="11"/>
          </p:nvPr>
        </p:nvSpPr>
        <p:spPr>
          <a:xfrm>
            <a:off x="647699" y="4953919"/>
            <a:ext cx="4143375" cy="759470"/>
          </a:xfrm>
          <a:prstGeom prst="rect">
            <a:avLst/>
          </a:prstGeom>
        </p:spPr>
        <p:txBody>
          <a:bodyPr/>
          <a:lstStyle>
            <a:lvl1pPr marL="0" indent="0">
              <a:buNone/>
              <a:defRPr sz="2000" b="1">
                <a:solidFill>
                  <a:schemeClr val="accent4"/>
                </a:solidFill>
              </a:defRPr>
            </a:lvl1pPr>
            <a:lvl2pPr>
              <a:buNone/>
              <a:defRPr sz="2000"/>
            </a:lvl2pPr>
            <a:lvl3pPr>
              <a:buNone/>
              <a:defRPr/>
            </a:lvl3pPr>
            <a:lvl4pPr>
              <a:buNone/>
              <a:defRPr/>
            </a:lvl4pPr>
            <a:lvl5pPr>
              <a:buNone/>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3D43F412-F2C7-4D38-BDD0-9663029081D5}"/>
              </a:ext>
            </a:extLst>
          </p:cNvPr>
          <p:cNvSpPr>
            <a:spLocks noGrp="1"/>
          </p:cNvSpPr>
          <p:nvPr>
            <p:ph type="pic" sz="quarter" idx="13"/>
          </p:nvPr>
        </p:nvSpPr>
        <p:spPr>
          <a:xfrm>
            <a:off x="5887402" y="533063"/>
            <a:ext cx="5542598" cy="5611666"/>
          </a:xfrm>
          <a:custGeom>
            <a:avLst/>
            <a:gdLst>
              <a:gd name="connsiteX0" fmla="*/ 3354105 w 5542598"/>
              <a:gd name="connsiteY0" fmla="*/ 4359376 h 5611666"/>
              <a:gd name="connsiteX1" fmla="*/ 3980250 w 5542598"/>
              <a:gd name="connsiteY1" fmla="*/ 4985521 h 5611666"/>
              <a:gd name="connsiteX2" fmla="*/ 3354105 w 5542598"/>
              <a:gd name="connsiteY2" fmla="*/ 5611666 h 5611666"/>
              <a:gd name="connsiteX3" fmla="*/ 2727960 w 5542598"/>
              <a:gd name="connsiteY3" fmla="*/ 4985521 h 5611666"/>
              <a:gd name="connsiteX4" fmla="*/ 3354105 w 5542598"/>
              <a:gd name="connsiteY4" fmla="*/ 4359376 h 5611666"/>
              <a:gd name="connsiteX5" fmla="*/ 1592580 w 5542598"/>
              <a:gd name="connsiteY5" fmla="*/ 1430357 h 5611666"/>
              <a:gd name="connsiteX6" fmla="*/ 3185160 w 5542598"/>
              <a:gd name="connsiteY6" fmla="*/ 3022937 h 5611666"/>
              <a:gd name="connsiteX7" fmla="*/ 1592580 w 5542598"/>
              <a:gd name="connsiteY7" fmla="*/ 4615517 h 5611666"/>
              <a:gd name="connsiteX8" fmla="*/ 0 w 5542598"/>
              <a:gd name="connsiteY8" fmla="*/ 3022937 h 5611666"/>
              <a:gd name="connsiteX9" fmla="*/ 1592580 w 5542598"/>
              <a:gd name="connsiteY9" fmla="*/ 1430357 h 5611666"/>
              <a:gd name="connsiteX10" fmla="*/ 4230267 w 5542598"/>
              <a:gd name="connsiteY10" fmla="*/ 0 h 5611666"/>
              <a:gd name="connsiteX11" fmla="*/ 5542598 w 5542598"/>
              <a:gd name="connsiteY11" fmla="*/ 1312331 h 5611666"/>
              <a:gd name="connsiteX12" fmla="*/ 4230267 w 5542598"/>
              <a:gd name="connsiteY12" fmla="*/ 2624662 h 5611666"/>
              <a:gd name="connsiteX13" fmla="*/ 2917936 w 5542598"/>
              <a:gd name="connsiteY13" fmla="*/ 1312331 h 5611666"/>
              <a:gd name="connsiteX14" fmla="*/ 4230267 w 5542598"/>
              <a:gd name="connsiteY14" fmla="*/ 0 h 56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2598" h="5611666">
                <a:moveTo>
                  <a:pt x="3354105" y="4359376"/>
                </a:moveTo>
                <a:cubicBezTo>
                  <a:pt x="3699915" y="4359376"/>
                  <a:pt x="3980250" y="4639711"/>
                  <a:pt x="3980250" y="4985521"/>
                </a:cubicBezTo>
                <a:cubicBezTo>
                  <a:pt x="3980250" y="5331331"/>
                  <a:pt x="3699915" y="5611666"/>
                  <a:pt x="3354105" y="5611666"/>
                </a:cubicBezTo>
                <a:cubicBezTo>
                  <a:pt x="3008295" y="5611666"/>
                  <a:pt x="2727960" y="5331331"/>
                  <a:pt x="2727960" y="4985521"/>
                </a:cubicBezTo>
                <a:cubicBezTo>
                  <a:pt x="2727960" y="4639711"/>
                  <a:pt x="3008295" y="4359376"/>
                  <a:pt x="3354105" y="4359376"/>
                </a:cubicBezTo>
                <a:close/>
                <a:moveTo>
                  <a:pt x="1592580" y="1430357"/>
                </a:moveTo>
                <a:cubicBezTo>
                  <a:pt x="2472138" y="1430357"/>
                  <a:pt x="3185160" y="2143379"/>
                  <a:pt x="3185160" y="3022937"/>
                </a:cubicBezTo>
                <a:cubicBezTo>
                  <a:pt x="3185160" y="3902495"/>
                  <a:pt x="2472138" y="4615517"/>
                  <a:pt x="1592580" y="4615517"/>
                </a:cubicBezTo>
                <a:cubicBezTo>
                  <a:pt x="713022" y="4615517"/>
                  <a:pt x="0" y="3902495"/>
                  <a:pt x="0" y="3022937"/>
                </a:cubicBezTo>
                <a:cubicBezTo>
                  <a:pt x="0" y="2143379"/>
                  <a:pt x="713022" y="1430357"/>
                  <a:pt x="1592580" y="1430357"/>
                </a:cubicBezTo>
                <a:close/>
                <a:moveTo>
                  <a:pt x="4230267" y="0"/>
                </a:moveTo>
                <a:cubicBezTo>
                  <a:pt x="4955047" y="0"/>
                  <a:pt x="5542598" y="587551"/>
                  <a:pt x="5542598" y="1312331"/>
                </a:cubicBezTo>
                <a:cubicBezTo>
                  <a:pt x="5542598" y="2037111"/>
                  <a:pt x="4955047" y="2624662"/>
                  <a:pt x="4230267" y="2624662"/>
                </a:cubicBezTo>
                <a:cubicBezTo>
                  <a:pt x="3505487" y="2624662"/>
                  <a:pt x="2917936" y="2037111"/>
                  <a:pt x="2917936" y="1312331"/>
                </a:cubicBezTo>
                <a:cubicBezTo>
                  <a:pt x="2917936" y="587551"/>
                  <a:pt x="3505487" y="0"/>
                  <a:pt x="4230267" y="0"/>
                </a:cubicBezTo>
                <a:close/>
              </a:path>
            </a:pathLst>
          </a:custGeom>
        </p:spPr>
        <p:txBody>
          <a:bodyPr wrap="square" anchor="ctr">
            <a:noAutofit/>
          </a:bodyPr>
          <a:lstStyle>
            <a:lvl1pPr algn="ctr">
              <a:buNone/>
              <a:defRPr/>
            </a:lvl1pPr>
          </a:lstStyle>
          <a:p>
            <a:r>
              <a:rPr lang="en-US" dirty="0"/>
              <a:t>Click icon to add picture</a:t>
            </a:r>
          </a:p>
        </p:txBody>
      </p:sp>
      <p:sp>
        <p:nvSpPr>
          <p:cNvPr id="13" name="Title 1">
            <a:extLst>
              <a:ext uri="{FF2B5EF4-FFF2-40B4-BE49-F238E27FC236}">
                <a16:creationId xmlns:a16="http://schemas.microsoft.com/office/drawing/2014/main" id="{11176083-2CE5-4707-A564-46805454AF1A}"/>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316186999"/>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338244984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DFA57703-9E4A-48E0-A123-3A5EDC76475C}"/>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
        <p:nvSpPr>
          <p:cNvPr id="2" name="Rectangle 1" descr="Tall office building looking up">
            <a:extLst>
              <a:ext uri="{FF2B5EF4-FFF2-40B4-BE49-F238E27FC236}">
                <a16:creationId xmlns:a16="http://schemas.microsoft.com/office/drawing/2014/main" id="{AF7FA146-2A75-4EA7-A9AD-EBCE6F17FB42}"/>
              </a:ext>
            </a:extLst>
          </p:cNvPr>
          <p:cNvSpPr/>
          <p:nvPr userDrawn="1"/>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340C15AA-E296-48AE-857F-0589EEA69DC6}"/>
              </a:ext>
            </a:extLst>
          </p:cNvPr>
          <p:cNvSpPr>
            <a:spLocks noGrp="1"/>
          </p:cNvSpPr>
          <p:nvPr>
            <p:ph type="body" sz="quarter" idx="11" hasCustomPrompt="1"/>
          </p:nvPr>
        </p:nvSpPr>
        <p:spPr>
          <a:xfrm>
            <a:off x="4149139" y="4859469"/>
            <a:ext cx="3924934" cy="490538"/>
          </a:xfrm>
          <a:prstGeom prst="rect">
            <a:avLst/>
          </a:prstGeom>
        </p:spPr>
        <p:txBody>
          <a:bodyPr/>
          <a:lstStyle>
            <a:lvl1pPr algn="r">
              <a:buNone/>
              <a:defRPr lang="en-US" sz="24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6" name="Title 1">
            <a:extLst>
              <a:ext uri="{FF2B5EF4-FFF2-40B4-BE49-F238E27FC236}">
                <a16:creationId xmlns:a16="http://schemas.microsoft.com/office/drawing/2014/main" id="{162BE5D7-9E35-49F8-A8E4-2093183A6404}"/>
              </a:ext>
            </a:extLst>
          </p:cNvPr>
          <p:cNvSpPr>
            <a:spLocks noGrp="1"/>
          </p:cNvSpPr>
          <p:nvPr>
            <p:ph type="title"/>
          </p:nvPr>
        </p:nvSpPr>
        <p:spPr>
          <a:xfrm>
            <a:off x="4149139" y="1529685"/>
            <a:ext cx="3924934" cy="1695637"/>
          </a:xfrm>
          <a:prstGeom prst="rect">
            <a:avLst/>
          </a:prstGeom>
        </p:spPr>
        <p:txBody>
          <a:bodyPr/>
          <a:lstStyle>
            <a:lvl1pPr>
              <a:spcBef>
                <a:spcPts val="1000"/>
              </a:spcBef>
              <a:defRPr sz="4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43995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75D96571-69F8-475F-A910-ECC183425065}"/>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
        <p:nvSpPr>
          <p:cNvPr id="3" name="Oval 2" descr="Tall office building looking up">
            <a:extLst>
              <a:ext uri="{FF2B5EF4-FFF2-40B4-BE49-F238E27FC236}">
                <a16:creationId xmlns:a16="http://schemas.microsoft.com/office/drawing/2014/main" id="{CD4C2457-AECB-4015-9FE4-CCBC516AA9EE}"/>
              </a:ext>
            </a:extLst>
          </p:cNvPr>
          <p:cNvSpPr/>
          <p:nvPr userDrawn="1"/>
        </p:nvSpPr>
        <p:spPr>
          <a:xfrm>
            <a:off x="3352800" y="685800"/>
            <a:ext cx="5486400" cy="5486400"/>
          </a:xfrm>
          <a:prstGeom prst="ellipse">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289A018F-D11C-4B07-9830-8336B27A18AD}"/>
              </a:ext>
            </a:extLst>
          </p:cNvPr>
          <p:cNvSpPr/>
          <p:nvPr userDrawn="1"/>
        </p:nvSpPr>
        <p:spPr>
          <a:xfrm>
            <a:off x="8138160" y="5669280"/>
            <a:ext cx="502920" cy="502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0209A32-FE17-4457-B02B-0A1DB9B8ADB1}"/>
              </a:ext>
            </a:extLst>
          </p:cNvPr>
          <p:cNvSpPr/>
          <p:nvPr userDrawn="1"/>
        </p:nvSpPr>
        <p:spPr>
          <a:xfrm>
            <a:off x="2915463" y="1295169"/>
            <a:ext cx="692878" cy="6928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585A541-0EDE-4213-AE62-4D909E8EB7F5}"/>
              </a:ext>
            </a:extLst>
          </p:cNvPr>
          <p:cNvSpPr/>
          <p:nvPr userDrawn="1"/>
        </p:nvSpPr>
        <p:spPr>
          <a:xfrm>
            <a:off x="3398520" y="904895"/>
            <a:ext cx="251460" cy="251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3">
            <a:extLst>
              <a:ext uri="{FF2B5EF4-FFF2-40B4-BE49-F238E27FC236}">
                <a16:creationId xmlns:a16="http://schemas.microsoft.com/office/drawing/2014/main" id="{CBFD020D-881A-48D8-BDA8-55C7B95C5996}"/>
              </a:ext>
            </a:extLst>
          </p:cNvPr>
          <p:cNvSpPr>
            <a:spLocks noGrp="1"/>
          </p:cNvSpPr>
          <p:nvPr>
            <p:ph type="body" sz="quarter" idx="11" hasCustomPrompt="1"/>
          </p:nvPr>
        </p:nvSpPr>
        <p:spPr>
          <a:xfrm>
            <a:off x="4127927" y="4609453"/>
            <a:ext cx="3924934" cy="490538"/>
          </a:xfrm>
          <a:prstGeom prst="rect">
            <a:avLst/>
          </a:prstGeom>
        </p:spPr>
        <p:txBody>
          <a:bodyPr anchor="b"/>
          <a:lstStyle>
            <a:lvl1pPr algn="ctr">
              <a:buNone/>
              <a:defRPr lang="en-US" sz="2000" b="1" kern="1200" dirty="0" smtClean="0">
                <a:solidFill>
                  <a:schemeClr val="accent4"/>
                </a:solidFill>
                <a:latin typeface="Calibri" panose="020F0502020204030204" pitchFamily="34" charset="0"/>
                <a:ea typeface="+mn-ea"/>
                <a:cs typeface="Calibri" panose="020F0502020204030204" pitchFamily="34" charset="0"/>
              </a:defRPr>
            </a:lvl1pPr>
            <a:lvl2pPr>
              <a:buNone/>
              <a:defRPr/>
            </a:lvl2pPr>
          </a:lstStyle>
          <a:p>
            <a:pPr lvl="0"/>
            <a:r>
              <a:rPr lang="en-US" dirty="0"/>
              <a:t>Click to edit text</a:t>
            </a:r>
          </a:p>
        </p:txBody>
      </p:sp>
      <p:sp>
        <p:nvSpPr>
          <p:cNvPr id="2" name="Title 1">
            <a:extLst>
              <a:ext uri="{FF2B5EF4-FFF2-40B4-BE49-F238E27FC236}">
                <a16:creationId xmlns:a16="http://schemas.microsoft.com/office/drawing/2014/main" id="{CF9687A5-0BDD-45B2-A892-542449E31394}"/>
              </a:ext>
            </a:extLst>
          </p:cNvPr>
          <p:cNvSpPr>
            <a:spLocks noGrp="1"/>
          </p:cNvSpPr>
          <p:nvPr>
            <p:ph type="title"/>
          </p:nvPr>
        </p:nvSpPr>
        <p:spPr>
          <a:xfrm>
            <a:off x="4045678" y="1988047"/>
            <a:ext cx="4007183" cy="2374194"/>
          </a:xfrm>
          <a:prstGeom prst="rect">
            <a:avLst/>
          </a:prstGeom>
        </p:spPr>
        <p:txBody>
          <a:bodyPr/>
          <a:lstStyle>
            <a:lvl1pPr algn="ctr">
              <a:spcBef>
                <a:spcPts val="1000"/>
              </a:spcBef>
              <a:defRPr sz="28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686324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AA38E8C-A334-4183-8ABC-112B8517F487}"/>
              </a:ext>
            </a:extLst>
          </p:cNvPr>
          <p:cNvSpPr>
            <a:spLocks noGrp="1"/>
          </p:cNvSpPr>
          <p:nvPr>
            <p:ph type="body" sz="quarter" idx="12"/>
          </p:nvPr>
        </p:nvSpPr>
        <p:spPr>
          <a:xfrm>
            <a:off x="660400" y="2044700"/>
            <a:ext cx="4275138" cy="3560763"/>
          </a:xfrm>
          <a:prstGeom prst="rect">
            <a:avLst/>
          </a:prstGeom>
        </p:spPr>
        <p:txBody>
          <a:bodyPr/>
          <a:lstStyle>
            <a:lvl1pPr>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1800"/>
            </a:lvl2pPr>
            <a:lvl3pPr>
              <a:buClr>
                <a:schemeClr val="accent4"/>
              </a:buClr>
              <a:buFont typeface="Wingdings" panose="05000000000000000000" pitchFamily="2" charset="2"/>
              <a:buChar char="§"/>
              <a:defRPr sz="1600"/>
            </a:lvl3pPr>
            <a:lvl4pPr>
              <a:buClr>
                <a:schemeClr val="accent4"/>
              </a:buClr>
              <a:buFont typeface="Wingdings" panose="05000000000000000000" pitchFamily="2" charset="2"/>
              <a:buChar char="§"/>
              <a:defRPr sz="1600"/>
            </a:lvl4pPr>
            <a:lvl5pPr>
              <a:buClr>
                <a:schemeClr val="accent4"/>
              </a:buClr>
              <a:buFont typeface="Wingdings" panose="05000000000000000000" pitchFamily="2" charset="2"/>
              <a:buChar char="§"/>
              <a:defRPr sz="1600"/>
            </a:lvl5pPr>
          </a:lstStyle>
          <a:p>
            <a:pPr lvl="0"/>
            <a:r>
              <a:rPr lang="en-US"/>
              <a:t>Click to edit Master text styles</a:t>
            </a:r>
          </a:p>
        </p:txBody>
      </p:sp>
      <p:sp>
        <p:nvSpPr>
          <p:cNvPr id="19" name="Rectangle 18">
            <a:extLst>
              <a:ext uri="{FF2B5EF4-FFF2-40B4-BE49-F238E27FC236}">
                <a16:creationId xmlns:a16="http://schemas.microsoft.com/office/drawing/2014/main" id="{B80624A4-5116-4AAF-8C31-C25D1DB16FEC}"/>
              </a:ext>
            </a:extLst>
          </p:cNvPr>
          <p:cNvSpPr/>
          <p:nvPr userDrawn="1"/>
        </p:nvSpPr>
        <p:spPr>
          <a:xfrm>
            <a:off x="9354457" y="5363987"/>
            <a:ext cx="4572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D07EC8A-6024-4DEA-9C4D-AE4228E17854}"/>
              </a:ext>
            </a:extLst>
          </p:cNvPr>
          <p:cNvSpPr/>
          <p:nvPr userDrawn="1"/>
        </p:nvSpPr>
        <p:spPr>
          <a:xfrm>
            <a:off x="6692791" y="1699889"/>
            <a:ext cx="319749" cy="3197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1C8FAEF-DF78-48CC-AEEF-F9B802055C05}"/>
              </a:ext>
            </a:extLst>
          </p:cNvPr>
          <p:cNvSpPr/>
          <p:nvPr userDrawn="1"/>
        </p:nvSpPr>
        <p:spPr>
          <a:xfrm>
            <a:off x="9354457" y="5897738"/>
            <a:ext cx="179977" cy="1799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566F72D6-AEEE-4CF3-8136-F6782F1E489E}"/>
              </a:ext>
            </a:extLst>
          </p:cNvPr>
          <p:cNvSpPr>
            <a:spLocks noGrp="1"/>
          </p:cNvSpPr>
          <p:nvPr>
            <p:ph type="pic" sz="quarter" idx="13"/>
          </p:nvPr>
        </p:nvSpPr>
        <p:spPr>
          <a:xfrm>
            <a:off x="7090227" y="786181"/>
            <a:ext cx="4441372" cy="5393036"/>
          </a:xfrm>
          <a:custGeom>
            <a:avLst/>
            <a:gdLst>
              <a:gd name="connsiteX0" fmla="*/ 0 w 4441372"/>
              <a:gd name="connsiteY0" fmla="*/ 3188969 h 5393036"/>
              <a:gd name="connsiteX1" fmla="*/ 2173516 w 4441372"/>
              <a:gd name="connsiteY1" fmla="*/ 3188969 h 5393036"/>
              <a:gd name="connsiteX2" fmla="*/ 2173516 w 4441372"/>
              <a:gd name="connsiteY2" fmla="*/ 5393036 h 5393036"/>
              <a:gd name="connsiteX3" fmla="*/ 0 w 4441372"/>
              <a:gd name="connsiteY3" fmla="*/ 5393036 h 5393036"/>
              <a:gd name="connsiteX4" fmla="*/ 2267856 w 4441372"/>
              <a:gd name="connsiteY4" fmla="*/ 2293018 h 5393036"/>
              <a:gd name="connsiteX5" fmla="*/ 4441372 w 4441372"/>
              <a:gd name="connsiteY5" fmla="*/ 2293018 h 5393036"/>
              <a:gd name="connsiteX6" fmla="*/ 4441372 w 4441372"/>
              <a:gd name="connsiteY6" fmla="*/ 4497085 h 5393036"/>
              <a:gd name="connsiteX7" fmla="*/ 2267856 w 4441372"/>
              <a:gd name="connsiteY7" fmla="*/ 4497085 h 5393036"/>
              <a:gd name="connsiteX8" fmla="*/ 0 w 4441372"/>
              <a:gd name="connsiteY8" fmla="*/ 906837 h 5393036"/>
              <a:gd name="connsiteX9" fmla="*/ 2173516 w 4441372"/>
              <a:gd name="connsiteY9" fmla="*/ 906837 h 5393036"/>
              <a:gd name="connsiteX10" fmla="*/ 2173516 w 4441372"/>
              <a:gd name="connsiteY10" fmla="*/ 3110904 h 5393036"/>
              <a:gd name="connsiteX11" fmla="*/ 0 w 4441372"/>
              <a:gd name="connsiteY11" fmla="*/ 3110904 h 5393036"/>
              <a:gd name="connsiteX12" fmla="*/ 2267856 w 4441372"/>
              <a:gd name="connsiteY12" fmla="*/ 0 h 5393036"/>
              <a:gd name="connsiteX13" fmla="*/ 4441372 w 4441372"/>
              <a:gd name="connsiteY13" fmla="*/ 0 h 5393036"/>
              <a:gd name="connsiteX14" fmla="*/ 4441372 w 4441372"/>
              <a:gd name="connsiteY14" fmla="*/ 2204067 h 5393036"/>
              <a:gd name="connsiteX15" fmla="*/ 2267856 w 4441372"/>
              <a:gd name="connsiteY15" fmla="*/ 2204067 h 539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1372" h="5393036">
                <a:moveTo>
                  <a:pt x="0" y="3188969"/>
                </a:moveTo>
                <a:lnTo>
                  <a:pt x="2173516" y="3188969"/>
                </a:lnTo>
                <a:lnTo>
                  <a:pt x="2173516" y="5393036"/>
                </a:lnTo>
                <a:lnTo>
                  <a:pt x="0" y="5393036"/>
                </a:lnTo>
                <a:close/>
                <a:moveTo>
                  <a:pt x="2267856" y="2293018"/>
                </a:moveTo>
                <a:lnTo>
                  <a:pt x="4441372" y="2293018"/>
                </a:lnTo>
                <a:lnTo>
                  <a:pt x="4441372" y="4497085"/>
                </a:lnTo>
                <a:lnTo>
                  <a:pt x="2267856" y="4497085"/>
                </a:lnTo>
                <a:close/>
                <a:moveTo>
                  <a:pt x="0" y="906837"/>
                </a:moveTo>
                <a:lnTo>
                  <a:pt x="2173516" y="906837"/>
                </a:lnTo>
                <a:lnTo>
                  <a:pt x="2173516" y="3110904"/>
                </a:lnTo>
                <a:lnTo>
                  <a:pt x="0" y="3110904"/>
                </a:lnTo>
                <a:close/>
                <a:moveTo>
                  <a:pt x="2267856" y="0"/>
                </a:moveTo>
                <a:lnTo>
                  <a:pt x="4441372" y="0"/>
                </a:lnTo>
                <a:lnTo>
                  <a:pt x="4441372" y="2204067"/>
                </a:lnTo>
                <a:lnTo>
                  <a:pt x="2267856" y="2204067"/>
                </a:ln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459DADC7-BE21-4434-A6E4-BAF809005389}"/>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94370068"/>
      </p:ext>
    </p:extLst>
  </p:cSld>
  <p:clrMapOvr>
    <a:masterClrMapping/>
  </p:clrMapOvr>
  <p:extLst>
    <p:ext uri="{DCECCB84-F9BA-43D5-87BE-67443E8EF086}">
      <p15:sldGuideLst xmlns:p15="http://schemas.microsoft.com/office/powerpoint/2012/main">
        <p15:guide id="1" orient="horz" pos="504" userDrawn="1">
          <p15:clr>
            <a:srgbClr val="FBAE40"/>
          </p15:clr>
        </p15:guide>
        <p15:guide id="2" pos="3840" userDrawn="1">
          <p15:clr>
            <a:srgbClr val="FBAE40"/>
          </p15:clr>
        </p15:guide>
        <p15:guide id="3" orient="horz" pos="14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4FAA9D0-7C9C-4043-9931-A15819ABB9B5}"/>
              </a:ext>
            </a:extLst>
          </p:cNvPr>
          <p:cNvSpPr/>
          <p:nvPr userDrawn="1"/>
        </p:nvSpPr>
        <p:spPr>
          <a:xfrm>
            <a:off x="7362825" y="443263"/>
            <a:ext cx="361950" cy="361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4" name="Oval 13">
            <a:extLst>
              <a:ext uri="{FF2B5EF4-FFF2-40B4-BE49-F238E27FC236}">
                <a16:creationId xmlns:a16="http://schemas.microsoft.com/office/drawing/2014/main" id="{E232AB2D-843E-4B5F-8793-6A263DA356BB}"/>
              </a:ext>
            </a:extLst>
          </p:cNvPr>
          <p:cNvSpPr/>
          <p:nvPr userDrawn="1"/>
        </p:nvSpPr>
        <p:spPr>
          <a:xfrm>
            <a:off x="11007246" y="5605994"/>
            <a:ext cx="654227" cy="654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6" name="Oval 15">
            <a:extLst>
              <a:ext uri="{FF2B5EF4-FFF2-40B4-BE49-F238E27FC236}">
                <a16:creationId xmlns:a16="http://schemas.microsoft.com/office/drawing/2014/main" id="{FA75A12B-C399-4072-BD69-D872D2C2AD1F}"/>
              </a:ext>
            </a:extLst>
          </p:cNvPr>
          <p:cNvSpPr/>
          <p:nvPr userDrawn="1"/>
        </p:nvSpPr>
        <p:spPr>
          <a:xfrm>
            <a:off x="10683791" y="6132439"/>
            <a:ext cx="251152" cy="251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3" name="Picture Placeholder 22">
            <a:extLst>
              <a:ext uri="{FF2B5EF4-FFF2-40B4-BE49-F238E27FC236}">
                <a16:creationId xmlns:a16="http://schemas.microsoft.com/office/drawing/2014/main" id="{423AE48B-50E9-4BEA-B66A-B2D2B9CCFE9C}"/>
              </a:ext>
            </a:extLst>
          </p:cNvPr>
          <p:cNvSpPr>
            <a:spLocks noGrp="1"/>
          </p:cNvSpPr>
          <p:nvPr>
            <p:ph type="pic" sz="quarter" idx="10"/>
          </p:nvPr>
        </p:nvSpPr>
        <p:spPr>
          <a:xfrm>
            <a:off x="5733416" y="624239"/>
            <a:ext cx="5855754" cy="5631571"/>
          </a:xfrm>
          <a:custGeom>
            <a:avLst/>
            <a:gdLst>
              <a:gd name="connsiteX0" fmla="*/ 3433020 w 5855754"/>
              <a:gd name="connsiteY0" fmla="*/ 786103 h 5631571"/>
              <a:gd name="connsiteX1" fmla="*/ 5855754 w 5855754"/>
              <a:gd name="connsiteY1" fmla="*/ 3208837 h 5631571"/>
              <a:gd name="connsiteX2" fmla="*/ 3433020 w 5855754"/>
              <a:gd name="connsiteY2" fmla="*/ 5631571 h 5631571"/>
              <a:gd name="connsiteX3" fmla="*/ 1010286 w 5855754"/>
              <a:gd name="connsiteY3" fmla="*/ 3208837 h 5631571"/>
              <a:gd name="connsiteX4" fmla="*/ 3433020 w 5855754"/>
              <a:gd name="connsiteY4" fmla="*/ 786103 h 5631571"/>
              <a:gd name="connsiteX5" fmla="*/ 828675 w 5855754"/>
              <a:gd name="connsiteY5" fmla="*/ 0 h 5631571"/>
              <a:gd name="connsiteX6" fmla="*/ 1657350 w 5855754"/>
              <a:gd name="connsiteY6" fmla="*/ 828675 h 5631571"/>
              <a:gd name="connsiteX7" fmla="*/ 828675 w 5855754"/>
              <a:gd name="connsiteY7" fmla="*/ 1657350 h 5631571"/>
              <a:gd name="connsiteX8" fmla="*/ 0 w 5855754"/>
              <a:gd name="connsiteY8" fmla="*/ 828675 h 5631571"/>
              <a:gd name="connsiteX9" fmla="*/ 828675 w 5855754"/>
              <a:gd name="connsiteY9" fmla="*/ 0 h 563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5754" h="5631571">
                <a:moveTo>
                  <a:pt x="3433020" y="786103"/>
                </a:moveTo>
                <a:cubicBezTo>
                  <a:pt x="4771059" y="786103"/>
                  <a:pt x="5855754" y="1870798"/>
                  <a:pt x="5855754" y="3208837"/>
                </a:cubicBezTo>
                <a:cubicBezTo>
                  <a:pt x="5855754" y="4546876"/>
                  <a:pt x="4771059" y="5631571"/>
                  <a:pt x="3433020" y="5631571"/>
                </a:cubicBezTo>
                <a:cubicBezTo>
                  <a:pt x="2094981" y="5631571"/>
                  <a:pt x="1010286" y="4546876"/>
                  <a:pt x="1010286" y="3208837"/>
                </a:cubicBezTo>
                <a:cubicBezTo>
                  <a:pt x="1010286" y="1870798"/>
                  <a:pt x="2094981" y="786103"/>
                  <a:pt x="3433020" y="786103"/>
                </a:cubicBezTo>
                <a:close/>
                <a:moveTo>
                  <a:pt x="828675" y="0"/>
                </a:moveTo>
                <a:cubicBezTo>
                  <a:pt x="1286340" y="0"/>
                  <a:pt x="1657350" y="371010"/>
                  <a:pt x="1657350" y="828675"/>
                </a:cubicBezTo>
                <a:cubicBezTo>
                  <a:pt x="1657350" y="1286340"/>
                  <a:pt x="1286340" y="1657350"/>
                  <a:pt x="828675" y="1657350"/>
                </a:cubicBezTo>
                <a:cubicBezTo>
                  <a:pt x="371010" y="1657350"/>
                  <a:pt x="0" y="1286340"/>
                  <a:pt x="0" y="828675"/>
                </a:cubicBezTo>
                <a:cubicBezTo>
                  <a:pt x="0" y="371010"/>
                  <a:pt x="371010" y="0"/>
                  <a:pt x="828675" y="0"/>
                </a:cubicBezTo>
                <a:close/>
              </a:path>
            </a:pathLst>
          </a:custGeom>
        </p:spPr>
        <p:txBody>
          <a:bodyPr wrap="square" anchor="ctr">
            <a:noAutofit/>
          </a:bodyPr>
          <a:lstStyle>
            <a:lvl1pPr algn="ctr">
              <a:buNone/>
              <a:defRPr/>
            </a:lvl1pPr>
          </a:lstStyle>
          <a:p>
            <a:r>
              <a:rPr lang="en-US" dirty="0"/>
              <a:t>Click icon to add picture</a:t>
            </a:r>
          </a:p>
        </p:txBody>
      </p:sp>
      <p:sp>
        <p:nvSpPr>
          <p:cNvPr id="27" name="Text Placeholder 26">
            <a:extLst>
              <a:ext uri="{FF2B5EF4-FFF2-40B4-BE49-F238E27FC236}">
                <a16:creationId xmlns:a16="http://schemas.microsoft.com/office/drawing/2014/main" id="{282D3E62-6D1A-4E9D-BE54-2EED9BF429A4}"/>
              </a:ext>
            </a:extLst>
          </p:cNvPr>
          <p:cNvSpPr>
            <a:spLocks noGrp="1"/>
          </p:cNvSpPr>
          <p:nvPr>
            <p:ph type="body" sz="quarter" idx="12"/>
          </p:nvPr>
        </p:nvSpPr>
        <p:spPr>
          <a:xfrm>
            <a:off x="660400" y="2044700"/>
            <a:ext cx="4275138" cy="3560763"/>
          </a:xfrm>
          <a:prstGeom prst="rect">
            <a:avLst/>
          </a:prstGeom>
        </p:spPr>
        <p:txBody>
          <a:bodyPr/>
          <a:lstStyle>
            <a:lvl1pPr>
              <a:lnSpc>
                <a:spcPct val="150000"/>
              </a:lnSpc>
              <a:buClr>
                <a:schemeClr val="accent4"/>
              </a:buClr>
              <a:buFont typeface="Wingdings" panose="05000000000000000000" pitchFamily="2" charset="2"/>
              <a:buChar char="§"/>
              <a:defRPr sz="2000"/>
            </a:lvl1pPr>
            <a:lvl2pPr>
              <a:buClr>
                <a:schemeClr val="accent4"/>
              </a:buClr>
              <a:buFont typeface="Wingdings" panose="05000000000000000000" pitchFamily="2" charset="2"/>
              <a:buChar char="§"/>
              <a:defRPr sz="2000"/>
            </a:lvl2pPr>
            <a:lvl3pPr>
              <a:buClr>
                <a:schemeClr val="accent4"/>
              </a:buClr>
              <a:buFont typeface="Wingdings" panose="05000000000000000000" pitchFamily="2" charset="2"/>
              <a:buChar char="§"/>
              <a:defRPr sz="1800"/>
            </a:lvl3pPr>
            <a:lvl4pPr>
              <a:buClr>
                <a:schemeClr val="accent4"/>
              </a:buClr>
              <a:buFont typeface="Wingdings" panose="05000000000000000000" pitchFamily="2" charset="2"/>
              <a:buChar char="§"/>
              <a:defRPr sz="1800"/>
            </a:lvl4pPr>
            <a:lvl5pPr>
              <a:buClr>
                <a:schemeClr val="accent4"/>
              </a:buClr>
              <a:buFont typeface="Wingdings" panose="05000000000000000000" pitchFamily="2" charset="2"/>
              <a:buChar char="§"/>
              <a:defRPr sz="1800"/>
            </a:lvl5pPr>
          </a:lstStyle>
          <a:p>
            <a:pPr lvl="0"/>
            <a:r>
              <a:rPr lang="en-US"/>
              <a:t>Click to edit Master text styles</a:t>
            </a:r>
          </a:p>
        </p:txBody>
      </p:sp>
      <p:sp>
        <p:nvSpPr>
          <p:cNvPr id="8" name="Title 1">
            <a:extLst>
              <a:ext uri="{FF2B5EF4-FFF2-40B4-BE49-F238E27FC236}">
                <a16:creationId xmlns:a16="http://schemas.microsoft.com/office/drawing/2014/main" id="{DEB8F0E5-B89F-48AD-87BD-534EA9463CD3}"/>
              </a:ext>
            </a:extLst>
          </p:cNvPr>
          <p:cNvSpPr>
            <a:spLocks noGrp="1"/>
          </p:cNvSpPr>
          <p:nvPr>
            <p:ph type="title"/>
          </p:nvPr>
        </p:nvSpPr>
        <p:spPr>
          <a:xfrm>
            <a:off x="660400" y="805213"/>
            <a:ext cx="4275138"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844970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2039392"/>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p:nvPr>
        </p:nvSpPr>
        <p:spPr>
          <a:xfrm>
            <a:off x="838200" y="635000"/>
            <a:ext cx="10515600" cy="700115"/>
          </a:xfrm>
          <a:prstGeom prst="rect">
            <a:avLst/>
          </a:prstGeom>
        </p:spPr>
        <p:txBody>
          <a:bodyPr anchor="ctr"/>
          <a:lstStyle>
            <a:lvl1pPr algn="ct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6519891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FDA3C6F-5F6A-4D64-8BFE-AFFF58B1A047}"/>
              </a:ext>
            </a:extLst>
          </p:cNvPr>
          <p:cNvSpPr>
            <a:spLocks noGrp="1"/>
          </p:cNvSpPr>
          <p:nvPr>
            <p:ph type="body" sz="quarter" idx="11"/>
          </p:nvPr>
        </p:nvSpPr>
        <p:spPr>
          <a:xfrm>
            <a:off x="6312871" y="4141999"/>
            <a:ext cx="4220845" cy="861497"/>
          </a:xfrm>
          <a:prstGeom prst="rect">
            <a:avLst/>
          </a:prstGeom>
        </p:spPr>
        <p:txBody>
          <a:bodyPr/>
          <a:lstStyle>
            <a:lvl1pPr marL="0" indent="0">
              <a:buNone/>
              <a:defRPr sz="2000" b="1">
                <a:solidFill>
                  <a:schemeClr val="accent4"/>
                </a:solidFill>
                <a:latin typeface="+mj-lt"/>
              </a:defRPr>
            </a:lvl1pPr>
            <a:lvl2pPr>
              <a:buNone/>
              <a:defRPr sz="2000"/>
            </a:lvl2pPr>
          </a:lstStyle>
          <a:p>
            <a:pPr lvl="0"/>
            <a:r>
              <a:rPr lang="en-US"/>
              <a:t>Click to edit Master text styles</a:t>
            </a:r>
          </a:p>
          <a:p>
            <a:pPr lvl="1"/>
            <a:r>
              <a:rPr lang="en-US"/>
              <a:t>Second level</a:t>
            </a:r>
          </a:p>
        </p:txBody>
      </p:sp>
      <p:sp>
        <p:nvSpPr>
          <p:cNvPr id="15" name="Hexagon 14">
            <a:extLst>
              <a:ext uri="{FF2B5EF4-FFF2-40B4-BE49-F238E27FC236}">
                <a16:creationId xmlns:a16="http://schemas.microsoft.com/office/drawing/2014/main" id="{AC159667-7690-4645-986D-BE501438455F}"/>
              </a:ext>
            </a:extLst>
          </p:cNvPr>
          <p:cNvSpPr/>
          <p:nvPr userDrawn="1"/>
        </p:nvSpPr>
        <p:spPr>
          <a:xfrm>
            <a:off x="740309" y="1382809"/>
            <a:ext cx="1229566" cy="105997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54667EE4-E77F-453B-BF8B-B1EE2AE80715}"/>
              </a:ext>
            </a:extLst>
          </p:cNvPr>
          <p:cNvSpPr/>
          <p:nvPr userDrawn="1"/>
        </p:nvSpPr>
        <p:spPr>
          <a:xfrm>
            <a:off x="3755031" y="1194620"/>
            <a:ext cx="1666162" cy="1436347"/>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FC050232-A229-425F-BFC8-D50374F2D171}"/>
              </a:ext>
            </a:extLst>
          </p:cNvPr>
          <p:cNvSpPr/>
          <p:nvPr userDrawn="1"/>
        </p:nvSpPr>
        <p:spPr>
          <a:xfrm>
            <a:off x="3804994" y="5233183"/>
            <a:ext cx="718261" cy="61919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53E4EBC7-340A-43A5-9E23-4B73A6F700B6}"/>
              </a:ext>
            </a:extLst>
          </p:cNvPr>
          <p:cNvSpPr/>
          <p:nvPr userDrawn="1"/>
        </p:nvSpPr>
        <p:spPr>
          <a:xfrm>
            <a:off x="1837838" y="1101306"/>
            <a:ext cx="651613" cy="56173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a:extLst>
              <a:ext uri="{FF2B5EF4-FFF2-40B4-BE49-F238E27FC236}">
                <a16:creationId xmlns:a16="http://schemas.microsoft.com/office/drawing/2014/main" id="{1ED0E31A-F0A3-481D-8D9C-E3C4531FD21D}"/>
              </a:ext>
            </a:extLst>
          </p:cNvPr>
          <p:cNvSpPr>
            <a:spLocks noGrp="1"/>
          </p:cNvSpPr>
          <p:nvPr>
            <p:ph type="pic" sz="quarter" idx="12"/>
          </p:nvPr>
        </p:nvSpPr>
        <p:spPr>
          <a:xfrm>
            <a:off x="1571515" y="1914044"/>
            <a:ext cx="3993624" cy="3617848"/>
          </a:xfrm>
          <a:custGeom>
            <a:avLst/>
            <a:gdLst>
              <a:gd name="connsiteX0" fmla="*/ 1223161 w 3993624"/>
              <a:gd name="connsiteY0" fmla="*/ 2354088 h 3617848"/>
              <a:gd name="connsiteX1" fmla="*/ 2057242 w 3993624"/>
              <a:gd name="connsiteY1" fmla="*/ 2354088 h 3617848"/>
              <a:gd name="connsiteX2" fmla="*/ 2373182 w 3993624"/>
              <a:gd name="connsiteY2" fmla="*/ 2985968 h 3617848"/>
              <a:gd name="connsiteX3" fmla="*/ 2057242 w 3993624"/>
              <a:gd name="connsiteY3" fmla="*/ 3617848 h 3617848"/>
              <a:gd name="connsiteX4" fmla="*/ 1223161 w 3993624"/>
              <a:gd name="connsiteY4" fmla="*/ 3617848 h 3617848"/>
              <a:gd name="connsiteX5" fmla="*/ 907221 w 3993624"/>
              <a:gd name="connsiteY5" fmla="*/ 2985968 h 3617848"/>
              <a:gd name="connsiteX6" fmla="*/ 2569631 w 3993624"/>
              <a:gd name="connsiteY6" fmla="*/ 1425984 h 3617848"/>
              <a:gd name="connsiteX7" fmla="*/ 3602417 w 3993624"/>
              <a:gd name="connsiteY7" fmla="*/ 1425984 h 3617848"/>
              <a:gd name="connsiteX8" fmla="*/ 3993624 w 3993624"/>
              <a:gd name="connsiteY8" fmla="*/ 2208398 h 3617848"/>
              <a:gd name="connsiteX9" fmla="*/ 3602417 w 3993624"/>
              <a:gd name="connsiteY9" fmla="*/ 2990812 h 3617848"/>
              <a:gd name="connsiteX10" fmla="*/ 2569631 w 3993624"/>
              <a:gd name="connsiteY10" fmla="*/ 2990812 h 3617848"/>
              <a:gd name="connsiteX11" fmla="*/ 2178424 w 3993624"/>
              <a:gd name="connsiteY11" fmla="*/ 2208398 h 3617848"/>
              <a:gd name="connsiteX12" fmla="*/ 551406 w 3993624"/>
              <a:gd name="connsiteY12" fmla="*/ 0 h 3617848"/>
              <a:gd name="connsiteX13" fmla="*/ 2007117 w 3993624"/>
              <a:gd name="connsiteY13" fmla="*/ 0 h 3617848"/>
              <a:gd name="connsiteX14" fmla="*/ 2558523 w 3993624"/>
              <a:gd name="connsiteY14" fmla="*/ 1102811 h 3617848"/>
              <a:gd name="connsiteX15" fmla="*/ 2007117 w 3993624"/>
              <a:gd name="connsiteY15" fmla="*/ 2205622 h 3617848"/>
              <a:gd name="connsiteX16" fmla="*/ 551406 w 3993624"/>
              <a:gd name="connsiteY16" fmla="*/ 2205622 h 3617848"/>
              <a:gd name="connsiteX17" fmla="*/ 0 w 3993624"/>
              <a:gd name="connsiteY17" fmla="*/ 1102811 h 36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3624" h="3617848">
                <a:moveTo>
                  <a:pt x="1223161" y="2354088"/>
                </a:moveTo>
                <a:lnTo>
                  <a:pt x="2057242" y="2354088"/>
                </a:lnTo>
                <a:lnTo>
                  <a:pt x="2373182" y="2985968"/>
                </a:lnTo>
                <a:lnTo>
                  <a:pt x="2057242" y="3617848"/>
                </a:lnTo>
                <a:lnTo>
                  <a:pt x="1223161" y="3617848"/>
                </a:lnTo>
                <a:lnTo>
                  <a:pt x="907221" y="2985968"/>
                </a:lnTo>
                <a:close/>
                <a:moveTo>
                  <a:pt x="2569631" y="1425984"/>
                </a:moveTo>
                <a:lnTo>
                  <a:pt x="3602417" y="1425984"/>
                </a:lnTo>
                <a:lnTo>
                  <a:pt x="3993624" y="2208398"/>
                </a:lnTo>
                <a:lnTo>
                  <a:pt x="3602417" y="2990812"/>
                </a:lnTo>
                <a:lnTo>
                  <a:pt x="2569631" y="2990812"/>
                </a:lnTo>
                <a:lnTo>
                  <a:pt x="2178424" y="2208398"/>
                </a:lnTo>
                <a:close/>
                <a:moveTo>
                  <a:pt x="551406" y="0"/>
                </a:moveTo>
                <a:lnTo>
                  <a:pt x="2007117" y="0"/>
                </a:lnTo>
                <a:lnTo>
                  <a:pt x="2558523" y="1102811"/>
                </a:lnTo>
                <a:lnTo>
                  <a:pt x="2007117" y="2205622"/>
                </a:lnTo>
                <a:lnTo>
                  <a:pt x="551406" y="2205622"/>
                </a:lnTo>
                <a:lnTo>
                  <a:pt x="0" y="1102811"/>
                </a:lnTo>
                <a:close/>
              </a:path>
            </a:pathLst>
          </a:custGeom>
        </p:spPr>
        <p:txBody>
          <a:bodyPr wrap="square" anchor="ctr">
            <a:noAutofit/>
          </a:bodyPr>
          <a:lstStyle>
            <a:lvl1pPr algn="ctr">
              <a:buNone/>
              <a:defRPr/>
            </a:lvl1pPr>
          </a:lstStyle>
          <a:p>
            <a:r>
              <a:rPr lang="en-US" dirty="0"/>
              <a:t>Click icon to add picture</a:t>
            </a:r>
          </a:p>
        </p:txBody>
      </p:sp>
      <p:sp>
        <p:nvSpPr>
          <p:cNvPr id="2" name="Title 1">
            <a:extLst>
              <a:ext uri="{FF2B5EF4-FFF2-40B4-BE49-F238E27FC236}">
                <a16:creationId xmlns:a16="http://schemas.microsoft.com/office/drawing/2014/main" id="{03E68100-C56F-4515-A4FD-3F301797E78F}"/>
              </a:ext>
            </a:extLst>
          </p:cNvPr>
          <p:cNvSpPr>
            <a:spLocks noGrp="1"/>
          </p:cNvSpPr>
          <p:nvPr>
            <p:ph type="title"/>
          </p:nvPr>
        </p:nvSpPr>
        <p:spPr>
          <a:xfrm>
            <a:off x="6312871" y="2050552"/>
            <a:ext cx="4998720" cy="1748983"/>
          </a:xfrm>
          <a:prstGeom prst="rect">
            <a:avLst/>
          </a:prstGeom>
        </p:spPr>
        <p:txBody>
          <a:bodyPr/>
          <a:lstStyle>
            <a:lvl1pPr>
              <a:defRPr sz="2800">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60305659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dirty="0"/>
              <a:t>Click icon to add picture</a:t>
            </a:r>
          </a:p>
        </p:txBody>
      </p:sp>
      <p:sp>
        <p:nvSpPr>
          <p:cNvPr id="38" name="Picture Placeholder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dirty="0"/>
              <a:t>Click icon to add picture</a:t>
            </a:r>
          </a:p>
        </p:txBody>
      </p:sp>
      <p:sp>
        <p:nvSpPr>
          <p:cNvPr id="40" name="Picture Placeholder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dirty="0"/>
              <a:t>Click icon to add picture</a:t>
            </a:r>
          </a:p>
        </p:txBody>
      </p:sp>
      <p:sp>
        <p:nvSpPr>
          <p:cNvPr id="41" name="Picture Placeholder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dirty="0"/>
              <a:t>Click icon to add picture</a:t>
            </a:r>
          </a:p>
        </p:txBody>
      </p:sp>
      <p:sp>
        <p:nvSpPr>
          <p:cNvPr id="8" name="Title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anchor="ctr"/>
          <a:lstStyle/>
          <a:p>
            <a:pPr algn="ctr"/>
            <a:r>
              <a:rPr lang="en-US" sz="4800" b="1">
                <a:solidFill>
                  <a:schemeClr val="tx1"/>
                </a:solidFill>
              </a:rPr>
              <a:t>Click to edit Master title style</a:t>
            </a:r>
            <a:endParaRPr lang="en-US" sz="4800" b="1" dirty="0">
              <a:solidFill>
                <a:schemeClr val="tx1"/>
              </a:solidFill>
            </a:endParaRPr>
          </a:p>
        </p:txBody>
      </p:sp>
      <p:sp>
        <p:nvSpPr>
          <p:cNvPr id="9" name="Hexagon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591F943B-ED0D-49A1-844A-E23BA9A4871B}"/>
              </a:ext>
            </a:extLst>
          </p:cNvPr>
          <p:cNvSpPr>
            <a:spLocks noGrp="1"/>
          </p:cNvSpPr>
          <p:nvPr>
            <p:ph type="body" sz="quarter" idx="10"/>
          </p:nvPr>
        </p:nvSpPr>
        <p:spPr>
          <a:xfrm>
            <a:off x="546668"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4" name="Text Placeholder 22">
            <a:extLst>
              <a:ext uri="{FF2B5EF4-FFF2-40B4-BE49-F238E27FC236}">
                <a16:creationId xmlns:a16="http://schemas.microsoft.com/office/drawing/2014/main" id="{9AC6B9A8-053C-4828-B705-901C6018F30D}"/>
              </a:ext>
            </a:extLst>
          </p:cNvPr>
          <p:cNvSpPr>
            <a:spLocks noGrp="1"/>
          </p:cNvSpPr>
          <p:nvPr>
            <p:ph type="body" sz="quarter" idx="11"/>
          </p:nvPr>
        </p:nvSpPr>
        <p:spPr>
          <a:xfrm>
            <a:off x="556692"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7" name="Text Placeholder 22">
            <a:extLst>
              <a:ext uri="{FF2B5EF4-FFF2-40B4-BE49-F238E27FC236}">
                <a16:creationId xmlns:a16="http://schemas.microsoft.com/office/drawing/2014/main" id="{BBA6FD52-E179-41F8-AE78-9AF3D65F28B6}"/>
              </a:ext>
            </a:extLst>
          </p:cNvPr>
          <p:cNvSpPr>
            <a:spLocks noGrp="1"/>
          </p:cNvSpPr>
          <p:nvPr>
            <p:ph type="body" sz="quarter" idx="12"/>
          </p:nvPr>
        </p:nvSpPr>
        <p:spPr>
          <a:xfrm>
            <a:off x="2789482"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28" name="Text Placeholder 22">
            <a:extLst>
              <a:ext uri="{FF2B5EF4-FFF2-40B4-BE49-F238E27FC236}">
                <a16:creationId xmlns:a16="http://schemas.microsoft.com/office/drawing/2014/main" id="{C49A82AB-D328-4DB0-841B-186884119EBF}"/>
              </a:ext>
            </a:extLst>
          </p:cNvPr>
          <p:cNvSpPr>
            <a:spLocks noGrp="1"/>
          </p:cNvSpPr>
          <p:nvPr>
            <p:ph type="body" sz="quarter" idx="13"/>
          </p:nvPr>
        </p:nvSpPr>
        <p:spPr>
          <a:xfrm>
            <a:off x="278948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29" name="Text Placeholder 22">
            <a:extLst>
              <a:ext uri="{FF2B5EF4-FFF2-40B4-BE49-F238E27FC236}">
                <a16:creationId xmlns:a16="http://schemas.microsoft.com/office/drawing/2014/main" id="{84E23D5D-9866-48F9-8E08-DD2DBE4C4E32}"/>
              </a:ext>
            </a:extLst>
          </p:cNvPr>
          <p:cNvSpPr>
            <a:spLocks noGrp="1"/>
          </p:cNvSpPr>
          <p:nvPr>
            <p:ph type="body" sz="quarter" idx="14"/>
          </p:nvPr>
        </p:nvSpPr>
        <p:spPr>
          <a:xfrm>
            <a:off x="5032296"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0" name="Text Placeholder 22">
            <a:extLst>
              <a:ext uri="{FF2B5EF4-FFF2-40B4-BE49-F238E27FC236}">
                <a16:creationId xmlns:a16="http://schemas.microsoft.com/office/drawing/2014/main" id="{E671C9E6-A1A5-4EE5-8642-94AA7635DB05}"/>
              </a:ext>
            </a:extLst>
          </p:cNvPr>
          <p:cNvSpPr>
            <a:spLocks noGrp="1"/>
          </p:cNvSpPr>
          <p:nvPr>
            <p:ph type="body" sz="quarter" idx="15"/>
          </p:nvPr>
        </p:nvSpPr>
        <p:spPr>
          <a:xfrm>
            <a:off x="502920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1" name="Text Placeholder 22">
            <a:extLst>
              <a:ext uri="{FF2B5EF4-FFF2-40B4-BE49-F238E27FC236}">
                <a16:creationId xmlns:a16="http://schemas.microsoft.com/office/drawing/2014/main" id="{DF6BB5C9-B678-435A-830F-4C10EB1A957C}"/>
              </a:ext>
            </a:extLst>
          </p:cNvPr>
          <p:cNvSpPr>
            <a:spLocks noGrp="1"/>
          </p:cNvSpPr>
          <p:nvPr>
            <p:ph type="body" sz="quarter" idx="16"/>
          </p:nvPr>
        </p:nvSpPr>
        <p:spPr>
          <a:xfrm>
            <a:off x="7275110"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2" name="Text Placeholder 22">
            <a:extLst>
              <a:ext uri="{FF2B5EF4-FFF2-40B4-BE49-F238E27FC236}">
                <a16:creationId xmlns:a16="http://schemas.microsoft.com/office/drawing/2014/main" id="{1861EC87-A9E2-4FC3-B8BC-06C520B8A17F}"/>
              </a:ext>
            </a:extLst>
          </p:cNvPr>
          <p:cNvSpPr>
            <a:spLocks noGrp="1"/>
          </p:cNvSpPr>
          <p:nvPr>
            <p:ph type="body" sz="quarter" idx="17"/>
          </p:nvPr>
        </p:nvSpPr>
        <p:spPr>
          <a:xfrm>
            <a:off x="7275111"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3" name="Text Placeholder 22">
            <a:extLst>
              <a:ext uri="{FF2B5EF4-FFF2-40B4-BE49-F238E27FC236}">
                <a16:creationId xmlns:a16="http://schemas.microsoft.com/office/drawing/2014/main" id="{FC3EDE91-631F-4947-94DC-557685FD23E0}"/>
              </a:ext>
            </a:extLst>
          </p:cNvPr>
          <p:cNvSpPr>
            <a:spLocks noGrp="1"/>
          </p:cNvSpPr>
          <p:nvPr>
            <p:ph type="body" sz="quarter" idx="18"/>
          </p:nvPr>
        </p:nvSpPr>
        <p:spPr>
          <a:xfrm>
            <a:off x="9517923" y="4172761"/>
            <a:ext cx="2139696" cy="344312"/>
          </a:xfrm>
          <a:prstGeom prst="rect">
            <a:avLst/>
          </a:prstGeom>
        </p:spPr>
        <p:txBody>
          <a:bodyPr/>
          <a:lstStyle>
            <a:lvl1pPr marL="0" indent="0" algn="ctr">
              <a:buNone/>
              <a:defRPr lang="en-US" sz="2000" b="1" kern="1200" dirty="0" smtClean="0">
                <a:solidFill>
                  <a:schemeClr val="accent4"/>
                </a:solidFill>
                <a:latin typeface="+mj-lt"/>
                <a:ea typeface="+mn-ea"/>
                <a:cs typeface="+mn-cs"/>
              </a:defRPr>
            </a:lvl1pPr>
          </a:lstStyle>
          <a:p>
            <a:pPr lvl="0"/>
            <a:r>
              <a:rPr lang="en-US"/>
              <a:t>Click to edit Master text styles</a:t>
            </a:r>
          </a:p>
        </p:txBody>
      </p:sp>
      <p:sp>
        <p:nvSpPr>
          <p:cNvPr id="34" name="Text Placeholder 22">
            <a:extLst>
              <a:ext uri="{FF2B5EF4-FFF2-40B4-BE49-F238E27FC236}">
                <a16:creationId xmlns:a16="http://schemas.microsoft.com/office/drawing/2014/main" id="{8FDDBEF4-1329-49DF-B043-D51B34F5EE34}"/>
              </a:ext>
            </a:extLst>
          </p:cNvPr>
          <p:cNvSpPr>
            <a:spLocks noGrp="1"/>
          </p:cNvSpPr>
          <p:nvPr>
            <p:ph type="body" sz="quarter" idx="19"/>
          </p:nvPr>
        </p:nvSpPr>
        <p:spPr>
          <a:xfrm>
            <a:off x="9517923" y="4588259"/>
            <a:ext cx="2139696" cy="344312"/>
          </a:xfrm>
          <a:prstGeom prst="rect">
            <a:avLst/>
          </a:prstGeom>
        </p:spPr>
        <p:txBody>
          <a:bodyPr/>
          <a:lstStyle>
            <a:lvl1pPr marL="0" indent="0" algn="ctr">
              <a:buNone/>
              <a:defRPr lang="en-US" sz="1600" kern="1200" dirty="0" smtClean="0">
                <a:solidFill>
                  <a:schemeClr val="tx1"/>
                </a:solidFill>
                <a:latin typeface="+mn-lt"/>
                <a:ea typeface="+mn-ea"/>
                <a:cs typeface="+mn-cs"/>
              </a:defRPr>
            </a:lvl1pPr>
          </a:lstStyle>
          <a:p>
            <a:pPr lvl="0"/>
            <a:r>
              <a:rPr lang="en-US"/>
              <a:t>Click to edit Master text styles</a:t>
            </a:r>
          </a:p>
        </p:txBody>
      </p:sp>
      <p:sp>
        <p:nvSpPr>
          <p:cNvPr id="37" name="Picture Placeholder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anchor="ctr">
            <a:noAutofit/>
          </a:bodyPr>
          <a:lstStyle>
            <a:lvl1pPr algn="ctr">
              <a:buNone/>
              <a:defRPr/>
            </a:lvl1pPr>
          </a:lstStyle>
          <a:p>
            <a:r>
              <a:rPr lang="en-US" dirty="0"/>
              <a:t>Click icon to add picture</a:t>
            </a:r>
          </a:p>
        </p:txBody>
      </p:sp>
    </p:spTree>
    <p:extLst>
      <p:ext uri="{BB962C8B-B14F-4D97-AF65-F5344CB8AC3E}">
        <p14:creationId xmlns:p14="http://schemas.microsoft.com/office/powerpoint/2010/main" val="1505855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6BB16225-AC51-4525-A1E8-438B8B0B7361}"/>
              </a:ext>
            </a:extLst>
          </p:cNvPr>
          <p:cNvSpPr>
            <a:spLocks noGrp="1"/>
          </p:cNvSpPr>
          <p:nvPr>
            <p:ph sz="quarter" idx="12"/>
          </p:nvPr>
        </p:nvSpPr>
        <p:spPr>
          <a:xfrm>
            <a:off x="173965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1" name="Content Placeholder 39">
            <a:extLst>
              <a:ext uri="{FF2B5EF4-FFF2-40B4-BE49-F238E27FC236}">
                <a16:creationId xmlns:a16="http://schemas.microsoft.com/office/drawing/2014/main" id="{6EC38F38-5935-49D5-AA85-4182E82D6FF2}"/>
              </a:ext>
            </a:extLst>
          </p:cNvPr>
          <p:cNvSpPr>
            <a:spLocks noGrp="1"/>
          </p:cNvSpPr>
          <p:nvPr>
            <p:ph sz="quarter" idx="13"/>
          </p:nvPr>
        </p:nvSpPr>
        <p:spPr>
          <a:xfrm>
            <a:off x="173965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2" name="Content Placeholder 39">
            <a:extLst>
              <a:ext uri="{FF2B5EF4-FFF2-40B4-BE49-F238E27FC236}">
                <a16:creationId xmlns:a16="http://schemas.microsoft.com/office/drawing/2014/main" id="{51C9D5ED-A19A-42A1-9200-C77E39E6F5C5}"/>
              </a:ext>
            </a:extLst>
          </p:cNvPr>
          <p:cNvSpPr>
            <a:spLocks noGrp="1"/>
          </p:cNvSpPr>
          <p:nvPr>
            <p:ph sz="quarter" idx="14"/>
          </p:nvPr>
        </p:nvSpPr>
        <p:spPr>
          <a:xfrm>
            <a:off x="173965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3" name="Content Placeholder 39">
            <a:extLst>
              <a:ext uri="{FF2B5EF4-FFF2-40B4-BE49-F238E27FC236}">
                <a16:creationId xmlns:a16="http://schemas.microsoft.com/office/drawing/2014/main" id="{47A95437-77F3-4E2C-8470-57587793A103}"/>
              </a:ext>
            </a:extLst>
          </p:cNvPr>
          <p:cNvSpPr>
            <a:spLocks noGrp="1"/>
          </p:cNvSpPr>
          <p:nvPr>
            <p:ph sz="quarter" idx="15"/>
          </p:nvPr>
        </p:nvSpPr>
        <p:spPr>
          <a:xfrm>
            <a:off x="7493865" y="2117897"/>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4" name="Content Placeholder 39">
            <a:extLst>
              <a:ext uri="{FF2B5EF4-FFF2-40B4-BE49-F238E27FC236}">
                <a16:creationId xmlns:a16="http://schemas.microsoft.com/office/drawing/2014/main" id="{CB1EA2BE-D294-486E-88F0-2AA9518A6E63}"/>
              </a:ext>
            </a:extLst>
          </p:cNvPr>
          <p:cNvSpPr>
            <a:spLocks noGrp="1"/>
          </p:cNvSpPr>
          <p:nvPr>
            <p:ph sz="quarter" idx="16"/>
          </p:nvPr>
        </p:nvSpPr>
        <p:spPr>
          <a:xfrm>
            <a:off x="7493865" y="4724146"/>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45" name="Content Placeholder 39">
            <a:extLst>
              <a:ext uri="{FF2B5EF4-FFF2-40B4-BE49-F238E27FC236}">
                <a16:creationId xmlns:a16="http://schemas.microsoft.com/office/drawing/2014/main" id="{108734A0-880E-44E2-858F-7AA6C6B0A5A3}"/>
              </a:ext>
            </a:extLst>
          </p:cNvPr>
          <p:cNvSpPr>
            <a:spLocks noGrp="1"/>
          </p:cNvSpPr>
          <p:nvPr>
            <p:ph sz="quarter" idx="17"/>
          </p:nvPr>
        </p:nvSpPr>
        <p:spPr>
          <a:xfrm>
            <a:off x="7493865" y="3420892"/>
            <a:ext cx="4208386" cy="912812"/>
          </a:xfrm>
          <a:prstGeom prst="rect">
            <a:avLst/>
          </a:prstGeom>
        </p:spPr>
        <p:txBody>
          <a:bodyPr/>
          <a:lstStyle>
            <a:lvl1pPr>
              <a:buNone/>
              <a:defRPr kumimoji="0" lang="en-US" sz="1800" b="1" i="0" u="none" strike="noStrike" kern="1200" cap="none" spc="0" normalizeH="0" baseline="0" dirty="0" smtClean="0">
                <a:ln>
                  <a:noFill/>
                </a:ln>
                <a:solidFill>
                  <a:schemeClr val="accent4"/>
                </a:solidFill>
                <a:effectLst/>
                <a:uLnTx/>
                <a:uFillTx/>
                <a:latin typeface="+mj-lt"/>
                <a:ea typeface="+mn-ea"/>
                <a:cs typeface="Biome Light" panose="020B0303030204020804" pitchFamily="34" charset="0"/>
              </a:defRPr>
            </a:lvl1pPr>
            <a:lvl2pPr marL="0" indent="0">
              <a:buNone/>
              <a:defRPr kumimoji="0" lang="en-US" sz="1600" b="0" i="0" u="none" strike="noStrike" kern="1200" cap="none" spc="0" normalizeH="0" baseline="0" dirty="0" smtClean="0">
                <a:ln>
                  <a:noFill/>
                </a:ln>
                <a:solidFill>
                  <a:schemeClr val="tx1"/>
                </a:solidFill>
                <a:effectLst/>
                <a:uLnTx/>
                <a:uFillTx/>
                <a:latin typeface="+mn-lt"/>
                <a:ea typeface="+mn-ea"/>
                <a:cs typeface="Biome Light" panose="020B0303030204020804" pitchFamily="34" charset="0"/>
              </a:defRPr>
            </a:lvl2pPr>
          </a:lstStyle>
          <a:p>
            <a:pPr lvl="0"/>
            <a:r>
              <a:rPr lang="en-US"/>
              <a:t>Click to edit Master text styles</a:t>
            </a:r>
          </a:p>
          <a:p>
            <a:pPr lvl="1"/>
            <a:r>
              <a:rPr lang="en-US"/>
              <a:t>Second level</a:t>
            </a:r>
          </a:p>
        </p:txBody>
      </p:sp>
      <p:sp>
        <p:nvSpPr>
          <p:cNvPr id="10" name="Title 1">
            <a:extLst>
              <a:ext uri="{FF2B5EF4-FFF2-40B4-BE49-F238E27FC236}">
                <a16:creationId xmlns:a16="http://schemas.microsoft.com/office/drawing/2014/main" id="{63CED4CD-5348-488E-A883-0486DD5749A7}"/>
              </a:ext>
            </a:extLst>
          </p:cNvPr>
          <p:cNvSpPr>
            <a:spLocks noGrp="1"/>
          </p:cNvSpPr>
          <p:nvPr>
            <p:ph type="title"/>
          </p:nvPr>
        </p:nvSpPr>
        <p:spPr>
          <a:xfrm>
            <a:off x="660400" y="805213"/>
            <a:ext cx="10693400" cy="830997"/>
          </a:xfrm>
          <a:prstGeom prst="rect">
            <a:avLst/>
          </a:prstGeom>
        </p:spPr>
        <p:txBody>
          <a:bodyPr/>
          <a:lstStyle>
            <a:lvl1pPr>
              <a:defRPr sz="48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7827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3A05B6A-9124-4DBB-843A-84818A8F79FC}"/>
              </a:ext>
            </a:extLst>
          </p:cNvPr>
          <p:cNvSpPr txBox="1">
            <a:spLocks/>
          </p:cNvSpPr>
          <p:nvPr userDrawn="1"/>
        </p:nvSpPr>
        <p:spPr>
          <a:xfrm>
            <a:off x="8805338" y="6378906"/>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C18C1E5-FB55-42F5-BD6D-9CC153FCDBE6}" type="slidenum">
              <a:rPr lang="en-US" sz="1100" smtClean="0">
                <a:solidFill>
                  <a:schemeClr val="accent4"/>
                </a:solidFill>
              </a:rPr>
              <a:pPr algn="r"/>
              <a:t>‹#›</a:t>
            </a:fld>
            <a:endParaRPr lang="en-US" sz="1100" dirty="0">
              <a:solidFill>
                <a:schemeClr val="accent4"/>
              </a:solidFill>
            </a:endParaRP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88" r:id="rId3"/>
    <p:sldLayoutId id="2147483681" r:id="rId4"/>
    <p:sldLayoutId id="2147483680" r:id="rId5"/>
    <p:sldLayoutId id="2147483682" r:id="rId6"/>
    <p:sldLayoutId id="2147483677" r:id="rId7"/>
    <p:sldLayoutId id="2147483654" r:id="rId8"/>
    <p:sldLayoutId id="2147483685" r:id="rId9"/>
    <p:sldLayoutId id="2147483684" r:id="rId10"/>
    <p:sldLayoutId id="2147483686" r:id="rId11"/>
    <p:sldLayoutId id="2147483687" r:id="rId12"/>
    <p:sldLayoutId id="2147483675" r:id="rId13"/>
    <p:sldLayoutId id="2147483693" r:id="rId14"/>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Placeholder 12" descr="Blue glass building">
            <a:extLst>
              <a:ext uri="{FF2B5EF4-FFF2-40B4-BE49-F238E27FC236}">
                <a16:creationId xmlns:a16="http://schemas.microsoft.com/office/drawing/2014/main" id="{E6A5B61D-69C0-4661-AD66-3D72D9A6E86F}"/>
              </a:ext>
            </a:extLst>
          </p:cNvPr>
          <p:cNvPicPr>
            <a:picLocks noGrp="1" noChangeAspect="1"/>
          </p:cNvPicPr>
          <p:nvPr>
            <p:ph type="pic" sz="quarter" idx="10"/>
          </p:nvPr>
        </p:nvPicPr>
        <p:blipFill>
          <a:blip r:embed="rId3">
            <a:alphaModFix amt="80000"/>
          </a:blip>
          <a:srcRect t="7802" b="7802"/>
          <a:stretch/>
        </p:blipFill>
        <p:spPr>
          <a:xfrm>
            <a:off x="0" y="0"/>
            <a:ext cx="12192000" cy="6858000"/>
          </a:xfrm>
          <a:blipFill dpi="0" rotWithShape="1">
            <a:blip r:embed="rId3">
              <a:alphaModFix amt="80000"/>
              <a:extLst>
                <a:ext uri="{28A0092B-C50C-407E-A947-70E740481C1C}">
                  <a14:useLocalDpi xmlns:a14="http://schemas.microsoft.com/office/drawing/2010/main" val="0"/>
                </a:ext>
              </a:extLst>
            </a:blip>
            <a:srcRect/>
            <a:stretch>
              <a:fillRect/>
            </a:stretch>
          </a:blipFill>
        </p:spPr>
      </p:pic>
      <p:sp>
        <p:nvSpPr>
          <p:cNvPr id="6" name="Hexagon 5">
            <a:extLst>
              <a:ext uri="{FF2B5EF4-FFF2-40B4-BE49-F238E27FC236}">
                <a16:creationId xmlns:a16="http://schemas.microsoft.com/office/drawing/2014/main" id="{38AF5374-EA50-4722-BB45-6C182E5A16AE}"/>
              </a:ext>
              <a:ext uri="{C183D7F6-B498-43B3-948B-1728B52AA6E4}">
                <adec:decorative xmlns:adec="http://schemas.microsoft.com/office/drawing/2017/decorative" val="1"/>
              </a:ext>
            </a:extLst>
          </p:cNvPr>
          <p:cNvSpPr/>
          <p:nvPr/>
        </p:nvSpPr>
        <p:spPr>
          <a:xfrm>
            <a:off x="3166402" y="903484"/>
            <a:ext cx="5859196" cy="5051033"/>
          </a:xfrm>
          <a:prstGeom prst="hexagon">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D837CEB-1A69-4F72-95D4-054D82F09696}"/>
              </a:ext>
            </a:extLst>
          </p:cNvPr>
          <p:cNvSpPr>
            <a:spLocks noGrp="1"/>
          </p:cNvSpPr>
          <p:nvPr>
            <p:ph type="title"/>
          </p:nvPr>
        </p:nvSpPr>
        <p:spPr>
          <a:xfrm>
            <a:off x="4409629" y="2576760"/>
            <a:ext cx="3612151" cy="1695637"/>
          </a:xfrm>
        </p:spPr>
        <p:txBody>
          <a:bodyPr/>
          <a:lstStyle/>
          <a:p>
            <a:r>
              <a:rPr lang="en-US" sz="4800" dirty="0"/>
              <a:t>BFA</a:t>
            </a:r>
            <a:br>
              <a:rPr lang="en-US" sz="4800" dirty="0"/>
            </a:br>
            <a:r>
              <a:rPr lang="en-US" sz="4800" dirty="0"/>
              <a:t>Budget Amendment</a:t>
            </a:r>
          </a:p>
        </p:txBody>
      </p:sp>
      <p:sp>
        <p:nvSpPr>
          <p:cNvPr id="8" name="Text Placeholder 7">
            <a:extLst>
              <a:ext uri="{FF2B5EF4-FFF2-40B4-BE49-F238E27FC236}">
                <a16:creationId xmlns:a16="http://schemas.microsoft.com/office/drawing/2014/main" id="{9FFAF4E3-C8A2-4861-A67E-040D885F84F1}"/>
              </a:ext>
            </a:extLst>
          </p:cNvPr>
          <p:cNvSpPr>
            <a:spLocks noGrp="1"/>
          </p:cNvSpPr>
          <p:nvPr>
            <p:ph type="body" sz="quarter" idx="11"/>
          </p:nvPr>
        </p:nvSpPr>
        <p:spPr/>
        <p:txBody>
          <a:bodyPr/>
          <a:lstStyle/>
          <a:p>
            <a:pPr algn="ctr"/>
            <a:r>
              <a:rPr lang="en-US" dirty="0"/>
              <a:t>January 27, 2021</a:t>
            </a:r>
          </a:p>
          <a:p>
            <a:endParaRPr lang="en-US" dirty="0"/>
          </a:p>
        </p:txBody>
      </p:sp>
      <p:sp>
        <p:nvSpPr>
          <p:cNvPr id="21" name="Hexagon 20">
            <a:extLst>
              <a:ext uri="{FF2B5EF4-FFF2-40B4-BE49-F238E27FC236}">
                <a16:creationId xmlns:a16="http://schemas.microsoft.com/office/drawing/2014/main" id="{35FAA64B-9D7A-4109-97E0-B0BAA29C475F}"/>
              </a:ext>
              <a:ext uri="{C183D7F6-B498-43B3-948B-1728B52AA6E4}">
                <adec:decorative xmlns:adec="http://schemas.microsoft.com/office/drawing/2017/decorative" val="1"/>
              </a:ext>
            </a:extLst>
          </p:cNvPr>
          <p:cNvSpPr/>
          <p:nvPr/>
        </p:nvSpPr>
        <p:spPr>
          <a:xfrm>
            <a:off x="7974278" y="5753530"/>
            <a:ext cx="651613" cy="56173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00A0E61B-8139-47E5-862B-C6D87AFF35A2}"/>
              </a:ext>
              <a:ext uri="{C183D7F6-B498-43B3-948B-1728B52AA6E4}">
                <adec:decorative xmlns:adec="http://schemas.microsoft.com/office/drawing/2017/decorative" val="1"/>
              </a:ext>
            </a:extLst>
          </p:cNvPr>
          <p:cNvSpPr/>
          <p:nvPr/>
        </p:nvSpPr>
        <p:spPr>
          <a:xfrm>
            <a:off x="2255521" y="2751804"/>
            <a:ext cx="785546" cy="6771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06F39E4-24A5-44F2-BD9A-7E8C8AF2773B}"/>
              </a:ext>
              <a:ext uri="{C183D7F6-B498-43B3-948B-1728B52AA6E4}">
                <adec:decorative xmlns:adec="http://schemas.microsoft.com/office/drawing/2017/decorative" val="1"/>
              </a:ext>
            </a:extLst>
          </p:cNvPr>
          <p:cNvSpPr/>
          <p:nvPr/>
        </p:nvSpPr>
        <p:spPr>
          <a:xfrm>
            <a:off x="8021783" y="671564"/>
            <a:ext cx="392774" cy="338599"/>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exagon 1">
            <a:extLst>
              <a:ext uri="{FF2B5EF4-FFF2-40B4-BE49-F238E27FC236}">
                <a16:creationId xmlns:a16="http://schemas.microsoft.com/office/drawing/2014/main" id="{62F7433A-0BB9-4B38-A96F-AB1B77772B59}"/>
              </a:ext>
              <a:ext uri="{C183D7F6-B498-43B3-948B-1728B52AA6E4}">
                <adec:decorative xmlns:adec="http://schemas.microsoft.com/office/drawing/2017/decorative" val="1"/>
              </a:ext>
            </a:extLst>
          </p:cNvPr>
          <p:cNvSpPr/>
          <p:nvPr/>
        </p:nvSpPr>
        <p:spPr>
          <a:xfrm>
            <a:off x="2035398" y="3344350"/>
            <a:ext cx="196388" cy="169300"/>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99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EDAF89-0ECD-416A-93E5-A300FF0B9702}"/>
              </a:ext>
            </a:extLst>
          </p:cNvPr>
          <p:cNvSpPr>
            <a:spLocks noGrp="1"/>
          </p:cNvSpPr>
          <p:nvPr>
            <p:ph type="title"/>
          </p:nvPr>
        </p:nvSpPr>
        <p:spPr/>
        <p:txBody>
          <a:bodyPr lIns="91440" tIns="45720" rIns="91440" bIns="45720" anchor="ctr"/>
          <a:lstStyle/>
          <a:p>
            <a:r>
              <a:rPr lang="en-US" dirty="0"/>
              <a:t>Examples - City as Tenants  </a:t>
            </a:r>
          </a:p>
        </p:txBody>
      </p:sp>
      <p:graphicFrame>
        <p:nvGraphicFramePr>
          <p:cNvPr id="2" name="Table 1">
            <a:extLst>
              <a:ext uri="{FF2B5EF4-FFF2-40B4-BE49-F238E27FC236}">
                <a16:creationId xmlns:a16="http://schemas.microsoft.com/office/drawing/2014/main" id="{94D1FB07-F1C2-4C61-8221-AE80A56104C7}"/>
              </a:ext>
            </a:extLst>
          </p:cNvPr>
          <p:cNvGraphicFramePr>
            <a:graphicFrameLocks noGrp="1"/>
          </p:cNvGraphicFramePr>
          <p:nvPr>
            <p:extLst>
              <p:ext uri="{D42A27DB-BD31-4B8C-83A1-F6EECF244321}">
                <p14:modId xmlns:p14="http://schemas.microsoft.com/office/powerpoint/2010/main" val="2782038988"/>
              </p:ext>
            </p:extLst>
          </p:nvPr>
        </p:nvGraphicFramePr>
        <p:xfrm>
          <a:off x="838200" y="1485263"/>
          <a:ext cx="10359950" cy="4835585"/>
        </p:xfrm>
        <a:graphic>
          <a:graphicData uri="http://schemas.openxmlformats.org/drawingml/2006/table">
            <a:tbl>
              <a:tblPr firstRow="1" firstCol="1" lastRow="1" bandRow="1">
                <a:tableStyleId>{EB9631B5-78F2-41C9-869B-9F39066F8104}</a:tableStyleId>
              </a:tblPr>
              <a:tblGrid>
                <a:gridCol w="1047994">
                  <a:extLst>
                    <a:ext uri="{9D8B030D-6E8A-4147-A177-3AD203B41FA5}">
                      <a16:colId xmlns:a16="http://schemas.microsoft.com/office/drawing/2014/main" val="2443151835"/>
                    </a:ext>
                  </a:extLst>
                </a:gridCol>
                <a:gridCol w="1251994">
                  <a:extLst>
                    <a:ext uri="{9D8B030D-6E8A-4147-A177-3AD203B41FA5}">
                      <a16:colId xmlns:a16="http://schemas.microsoft.com/office/drawing/2014/main" val="2356610898"/>
                    </a:ext>
                  </a:extLst>
                </a:gridCol>
                <a:gridCol w="2375989">
                  <a:extLst>
                    <a:ext uri="{9D8B030D-6E8A-4147-A177-3AD203B41FA5}">
                      <a16:colId xmlns:a16="http://schemas.microsoft.com/office/drawing/2014/main" val="287499375"/>
                    </a:ext>
                  </a:extLst>
                </a:gridCol>
                <a:gridCol w="1119888">
                  <a:extLst>
                    <a:ext uri="{9D8B030D-6E8A-4147-A177-3AD203B41FA5}">
                      <a16:colId xmlns:a16="http://schemas.microsoft.com/office/drawing/2014/main" val="1112131447"/>
                    </a:ext>
                  </a:extLst>
                </a:gridCol>
                <a:gridCol w="1530221">
                  <a:extLst>
                    <a:ext uri="{9D8B030D-6E8A-4147-A177-3AD203B41FA5}">
                      <a16:colId xmlns:a16="http://schemas.microsoft.com/office/drawing/2014/main" val="2533040860"/>
                    </a:ext>
                  </a:extLst>
                </a:gridCol>
                <a:gridCol w="1352938">
                  <a:extLst>
                    <a:ext uri="{9D8B030D-6E8A-4147-A177-3AD203B41FA5}">
                      <a16:colId xmlns:a16="http://schemas.microsoft.com/office/drawing/2014/main" val="592017826"/>
                    </a:ext>
                  </a:extLst>
                </a:gridCol>
                <a:gridCol w="1680926">
                  <a:extLst>
                    <a:ext uri="{9D8B030D-6E8A-4147-A177-3AD203B41FA5}">
                      <a16:colId xmlns:a16="http://schemas.microsoft.com/office/drawing/2014/main" val="707137182"/>
                    </a:ext>
                  </a:extLst>
                </a:gridCol>
              </a:tblGrid>
              <a:tr h="361433">
                <a:tc>
                  <a:txBody>
                    <a:bodyPr/>
                    <a:lstStyle/>
                    <a:p>
                      <a:pPr marL="0" marR="0" algn="ctr">
                        <a:spcBef>
                          <a:spcPts val="0"/>
                        </a:spcBef>
                        <a:spcAft>
                          <a:spcPts val="0"/>
                        </a:spcAft>
                      </a:pPr>
                      <a:r>
                        <a:rPr lang="en-US" sz="1200" dirty="0">
                          <a:effectLst/>
                        </a:rPr>
                        <a:t>Department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Why does City Lease Space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Location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Square Feet/Rate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Parking Spaces/Rate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Cost Per Year</a:t>
                      </a:r>
                    </a:p>
                  </a:txBody>
                  <a:tcPr marL="68580" marR="68580" marT="0" marB="0" anchor="ctr"/>
                </a:tc>
                <a:extLst>
                  <a:ext uri="{0D108BD9-81ED-4DB2-BD59-A6C34878D82A}">
                    <a16:rowId xmlns:a16="http://schemas.microsoft.com/office/drawing/2014/main" val="1189709623"/>
                  </a:ext>
                </a:extLst>
              </a:tr>
              <a:tr h="688032">
                <a:tc>
                  <a:txBody>
                    <a:bodyPr/>
                    <a:lstStyle/>
                    <a:p>
                      <a:pPr marL="0" marR="0" algn="ctr">
                        <a:spcBef>
                          <a:spcPts val="0"/>
                        </a:spcBef>
                        <a:spcAft>
                          <a:spcPts val="0"/>
                        </a:spcAft>
                      </a:pPr>
                      <a:r>
                        <a:rPr lang="en-US" sz="1200" dirty="0">
                          <a:effectLst/>
                        </a:rPr>
                        <a:t>HFD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Administration/</a:t>
                      </a:r>
                    </a:p>
                    <a:p>
                      <a:pPr marL="0" marR="0" algn="ctr">
                        <a:spcBef>
                          <a:spcPts val="0"/>
                        </a:spcBef>
                        <a:spcAft>
                          <a:spcPts val="0"/>
                        </a:spcAft>
                      </a:pPr>
                      <a:r>
                        <a:rPr lang="en-US" sz="1200" dirty="0">
                          <a:effectLst/>
                        </a:rPr>
                        <a:t>EMS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City does not have contiguous space available. HFD desires CBD and proximity to City’s 500 Brazos parking lot.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500 Jefferson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55,109</a:t>
                      </a:r>
                    </a:p>
                    <a:p>
                      <a:pPr marL="0" marR="0" algn="ctr">
                        <a:spcBef>
                          <a:spcPts val="0"/>
                        </a:spcBef>
                        <a:spcAft>
                          <a:spcPts val="0"/>
                        </a:spcAft>
                      </a:pPr>
                      <a:r>
                        <a:rPr lang="en-US" sz="1200" dirty="0">
                          <a:effectLst/>
                        </a:rPr>
                        <a:t> (previously 63,850)</a:t>
                      </a:r>
                    </a:p>
                    <a:p>
                      <a:pPr marL="0" marR="0" algn="ctr">
                        <a:spcBef>
                          <a:spcPts val="0"/>
                        </a:spcBef>
                        <a:spcAft>
                          <a:spcPts val="0"/>
                        </a:spcAft>
                      </a:pPr>
                      <a:r>
                        <a:rPr lang="en-US" sz="1200" dirty="0">
                          <a:effectLst/>
                        </a:rPr>
                        <a:t>$10+$10OE=$20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66</a:t>
                      </a:r>
                    </a:p>
                    <a:p>
                      <a:pPr marL="0" marR="0" algn="ctr">
                        <a:spcBef>
                          <a:spcPts val="0"/>
                        </a:spcBef>
                        <a:spcAft>
                          <a:spcPts val="0"/>
                        </a:spcAft>
                      </a:pPr>
                      <a:r>
                        <a:rPr lang="en-US" sz="1200" dirty="0">
                          <a:effectLst/>
                        </a:rPr>
                        <a:t>$65/space/month</a:t>
                      </a:r>
                    </a:p>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$1,106,470.00 </a:t>
                      </a:r>
                    </a:p>
                  </a:txBody>
                  <a:tcPr marL="68580" marR="68580" marT="0" marB="0" anchor="ctr"/>
                </a:tc>
                <a:extLst>
                  <a:ext uri="{0D108BD9-81ED-4DB2-BD59-A6C34878D82A}">
                    <a16:rowId xmlns:a16="http://schemas.microsoft.com/office/drawing/2014/main" val="1328338534"/>
                  </a:ext>
                </a:extLst>
              </a:tr>
              <a:tr h="1032048">
                <a:tc>
                  <a:txBody>
                    <a:bodyPr/>
                    <a:lstStyle/>
                    <a:p>
                      <a:pPr marL="0" marR="0" algn="ctr">
                        <a:spcBef>
                          <a:spcPts val="0"/>
                        </a:spcBef>
                        <a:spcAft>
                          <a:spcPts val="0"/>
                        </a:spcAft>
                      </a:pPr>
                      <a:r>
                        <a:rPr lang="en-US" sz="1200" dirty="0">
                          <a:effectLst/>
                        </a:rPr>
                        <a:t>DON-HPD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Administration/</a:t>
                      </a:r>
                    </a:p>
                    <a:p>
                      <a:pPr marL="0" marR="0" algn="ctr">
                        <a:spcBef>
                          <a:spcPts val="0"/>
                        </a:spcBef>
                        <a:spcAft>
                          <a:spcPts val="0"/>
                        </a:spcAft>
                      </a:pPr>
                      <a:r>
                        <a:rPr lang="en-US" sz="1200" dirty="0">
                          <a:effectLst/>
                        </a:rPr>
                        <a:t>Inspectors/</a:t>
                      </a:r>
                    </a:p>
                    <a:p>
                      <a:pPr marL="0" marR="0" algn="ctr">
                        <a:spcBef>
                          <a:spcPts val="0"/>
                        </a:spcBef>
                        <a:spcAft>
                          <a:spcPts val="0"/>
                        </a:spcAft>
                      </a:pPr>
                      <a:r>
                        <a:rPr lang="en-US" sz="1200" dirty="0">
                          <a:effectLst/>
                        </a:rPr>
                        <a:t>Hearing Officials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City does not have contiguous space available.</a:t>
                      </a:r>
                    </a:p>
                    <a:p>
                      <a:pPr marL="0" marR="0" algn="ctr">
                        <a:spcBef>
                          <a:spcPts val="0"/>
                        </a:spcBef>
                        <a:spcAft>
                          <a:spcPts val="0"/>
                        </a:spcAft>
                      </a:pPr>
                      <a:r>
                        <a:rPr lang="en-US" sz="1200" dirty="0">
                          <a:effectLst/>
                        </a:rPr>
                        <a:t>DON has heavy equipment and large number of fleet vehicles to park. DON holds public meetings.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601 Sawyer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31,853 </a:t>
                      </a:r>
                    </a:p>
                    <a:p>
                      <a:pPr marL="0" marR="0" algn="ctr">
                        <a:spcBef>
                          <a:spcPts val="0"/>
                        </a:spcBef>
                        <a:spcAft>
                          <a:spcPts val="0"/>
                        </a:spcAft>
                      </a:pPr>
                      <a:r>
                        <a:rPr lang="en-US" sz="1200" dirty="0">
                          <a:effectLst/>
                        </a:rPr>
                        <a:t>(previously 44,779)</a:t>
                      </a:r>
                    </a:p>
                    <a:p>
                      <a:pPr marL="0" marR="0" algn="ctr">
                        <a:spcBef>
                          <a:spcPts val="0"/>
                        </a:spcBef>
                        <a:spcAft>
                          <a:spcPts val="0"/>
                        </a:spcAft>
                      </a:pPr>
                      <a:r>
                        <a:rPr lang="en-US" sz="1200" dirty="0">
                          <a:effectLst/>
                        </a:rPr>
                        <a:t>$13.35+$9.65OE=$23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124 </a:t>
                      </a:r>
                    </a:p>
                    <a:p>
                      <a:pPr marL="0" marR="0" algn="ctr">
                        <a:spcBef>
                          <a:spcPts val="0"/>
                        </a:spcBef>
                        <a:spcAft>
                          <a:spcPts val="0"/>
                        </a:spcAft>
                      </a:pPr>
                      <a:r>
                        <a:rPr lang="en-US" sz="1200" dirty="0">
                          <a:effectLst/>
                        </a:rPr>
                        <a:t>Charge is in the rent.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$732,619.00 </a:t>
                      </a:r>
                    </a:p>
                  </a:txBody>
                  <a:tcPr marL="68580" marR="68580" marT="0" marB="0" anchor="ctr"/>
                </a:tc>
                <a:extLst>
                  <a:ext uri="{0D108BD9-81ED-4DB2-BD59-A6C34878D82A}">
                    <a16:rowId xmlns:a16="http://schemas.microsoft.com/office/drawing/2014/main" val="4100965398"/>
                  </a:ext>
                </a:extLst>
              </a:tr>
              <a:tr h="516024">
                <a:tc>
                  <a:txBody>
                    <a:bodyPr/>
                    <a:lstStyle/>
                    <a:p>
                      <a:pPr marL="0" marR="0" algn="ctr">
                        <a:spcBef>
                          <a:spcPts val="0"/>
                        </a:spcBef>
                        <a:spcAft>
                          <a:spcPts val="0"/>
                        </a:spcAft>
                      </a:pPr>
                      <a:r>
                        <a:rPr lang="en-US" sz="1200" dirty="0">
                          <a:effectLst/>
                        </a:rPr>
                        <a:t>HPD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Psychological Services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Confidentiality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12941 North Freeway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5,293</a:t>
                      </a:r>
                    </a:p>
                    <a:p>
                      <a:pPr marL="0" marR="0" algn="ctr">
                        <a:spcBef>
                          <a:spcPts val="0"/>
                        </a:spcBef>
                        <a:spcAft>
                          <a:spcPts val="0"/>
                        </a:spcAft>
                      </a:pPr>
                      <a:r>
                        <a:rPr lang="en-US" sz="1200" dirty="0">
                          <a:effectLst/>
                        </a:rPr>
                        <a:t>$19.75 gross</a:t>
                      </a:r>
                    </a:p>
                    <a:p>
                      <a:pPr marL="0" marR="0" algn="ctr">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As needed. </a:t>
                      </a:r>
                    </a:p>
                    <a:p>
                      <a:pPr marL="0" marR="0" algn="ctr">
                        <a:spcBef>
                          <a:spcPts val="0"/>
                        </a:spcBef>
                        <a:spcAft>
                          <a:spcPts val="0"/>
                        </a:spcAft>
                      </a:pPr>
                      <a:r>
                        <a:rPr lang="en-US" sz="1200" dirty="0">
                          <a:effectLst/>
                        </a:rPr>
                        <a:t>Charge is in the rent.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$104,536.75 </a:t>
                      </a:r>
                    </a:p>
                  </a:txBody>
                  <a:tcPr marL="68580" marR="68580" marT="0" marB="0" anchor="ctr"/>
                </a:tc>
                <a:extLst>
                  <a:ext uri="{0D108BD9-81ED-4DB2-BD59-A6C34878D82A}">
                    <a16:rowId xmlns:a16="http://schemas.microsoft.com/office/drawing/2014/main" val="3262576509"/>
                  </a:ext>
                </a:extLst>
              </a:tr>
              <a:tr h="516024">
                <a:tc>
                  <a:txBody>
                    <a:bodyPr/>
                    <a:lstStyle/>
                    <a:p>
                      <a:pPr marL="0" marR="0" algn="ctr">
                        <a:spcBef>
                          <a:spcPts val="0"/>
                        </a:spcBef>
                        <a:spcAft>
                          <a:spcPts val="0"/>
                        </a:spcAft>
                      </a:pPr>
                      <a:r>
                        <a:rPr lang="en-US" sz="1200" dirty="0">
                          <a:effectLst/>
                        </a:rPr>
                        <a:t>HPD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Internal Affairs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Confidentiality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1415 N Loop West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2,602</a:t>
                      </a:r>
                    </a:p>
                    <a:p>
                      <a:pPr marL="0" marR="0" algn="ctr">
                        <a:spcBef>
                          <a:spcPts val="0"/>
                        </a:spcBef>
                        <a:spcAft>
                          <a:spcPts val="0"/>
                        </a:spcAft>
                      </a:pPr>
                      <a:r>
                        <a:rPr lang="en-US" sz="1200" dirty="0">
                          <a:effectLst/>
                        </a:rPr>
                        <a:t>$20.25 gross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As needed. </a:t>
                      </a:r>
                    </a:p>
                    <a:p>
                      <a:pPr marL="0" marR="0" algn="ctr">
                        <a:spcBef>
                          <a:spcPts val="0"/>
                        </a:spcBef>
                        <a:spcAft>
                          <a:spcPts val="0"/>
                        </a:spcAft>
                      </a:pPr>
                      <a:r>
                        <a:rPr lang="en-US" sz="1200" dirty="0">
                          <a:effectLst/>
                        </a:rPr>
                        <a:t>Charge is in the rent.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$52,690.50 </a:t>
                      </a:r>
                    </a:p>
                  </a:txBody>
                  <a:tcPr marL="68580" marR="68580" marT="0" marB="0" anchor="ctr"/>
                </a:tc>
                <a:extLst>
                  <a:ext uri="{0D108BD9-81ED-4DB2-BD59-A6C34878D82A}">
                    <a16:rowId xmlns:a16="http://schemas.microsoft.com/office/drawing/2014/main" val="3370467401"/>
                  </a:ext>
                </a:extLst>
              </a:tr>
              <a:tr h="516024">
                <a:tc>
                  <a:txBody>
                    <a:bodyPr/>
                    <a:lstStyle/>
                    <a:p>
                      <a:pPr marL="0" marR="0" algn="ctr">
                        <a:spcBef>
                          <a:spcPts val="0"/>
                        </a:spcBef>
                        <a:spcAft>
                          <a:spcPts val="0"/>
                        </a:spcAft>
                      </a:pPr>
                      <a:r>
                        <a:rPr lang="en-US" sz="1200" dirty="0">
                          <a:effectLst/>
                        </a:rPr>
                        <a:t>HPW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Inspectors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Distributed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1701 Seamist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5,115 </a:t>
                      </a:r>
                    </a:p>
                    <a:p>
                      <a:pPr marL="0" marR="0" algn="ctr">
                        <a:spcBef>
                          <a:spcPts val="0"/>
                        </a:spcBef>
                        <a:spcAft>
                          <a:spcPts val="0"/>
                        </a:spcAft>
                      </a:pPr>
                      <a:r>
                        <a:rPr lang="en-US" sz="1200" dirty="0">
                          <a:effectLst/>
                        </a:rPr>
                        <a:t>$16.32 gross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As needed. </a:t>
                      </a:r>
                    </a:p>
                    <a:p>
                      <a:pPr marL="0" marR="0" algn="ctr">
                        <a:spcBef>
                          <a:spcPts val="0"/>
                        </a:spcBef>
                        <a:spcAft>
                          <a:spcPts val="0"/>
                        </a:spcAft>
                      </a:pPr>
                      <a:r>
                        <a:rPr lang="en-US" sz="1200" dirty="0">
                          <a:effectLst/>
                        </a:rPr>
                        <a:t>Charge is in the rent.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$83,476.80 </a:t>
                      </a:r>
                    </a:p>
                  </a:txBody>
                  <a:tcPr marL="68580" marR="68580" marT="0" marB="0" anchor="ctr"/>
                </a:tc>
                <a:extLst>
                  <a:ext uri="{0D108BD9-81ED-4DB2-BD59-A6C34878D82A}">
                    <a16:rowId xmlns:a16="http://schemas.microsoft.com/office/drawing/2014/main" val="1578848110"/>
                  </a:ext>
                </a:extLst>
              </a:tr>
              <a:tr h="516024">
                <a:tc>
                  <a:txBody>
                    <a:bodyPr/>
                    <a:lstStyle/>
                    <a:p>
                      <a:pPr marL="0" marR="0" algn="ctr">
                        <a:spcBef>
                          <a:spcPts val="0"/>
                        </a:spcBef>
                        <a:spcAft>
                          <a:spcPts val="0"/>
                        </a:spcAft>
                      </a:pPr>
                      <a:r>
                        <a:rPr lang="en-US" sz="1200" dirty="0">
                          <a:effectLst/>
                        </a:rPr>
                        <a:t>HPW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Inspectors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Distributed services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4300 Wayside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3,960</a:t>
                      </a:r>
                    </a:p>
                    <a:p>
                      <a:pPr marL="0" marR="0" algn="ctr">
                        <a:spcBef>
                          <a:spcPts val="0"/>
                        </a:spcBef>
                        <a:spcAft>
                          <a:spcPts val="0"/>
                        </a:spcAft>
                      </a:pPr>
                      <a:r>
                        <a:rPr lang="en-US" sz="1200" dirty="0">
                          <a:effectLst/>
                        </a:rPr>
                        <a:t>$10.08 gross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As needed. </a:t>
                      </a:r>
                    </a:p>
                    <a:p>
                      <a:pPr marL="0" marR="0" algn="ctr">
                        <a:spcBef>
                          <a:spcPts val="0"/>
                        </a:spcBef>
                        <a:spcAft>
                          <a:spcPts val="0"/>
                        </a:spcAft>
                      </a:pPr>
                      <a:r>
                        <a:rPr lang="en-US" sz="1200" dirty="0">
                          <a:effectLst/>
                        </a:rPr>
                        <a:t>Charge is in the rent.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$39,916.80</a:t>
                      </a:r>
                    </a:p>
                  </a:txBody>
                  <a:tcPr marL="68580" marR="68580" marT="0" marB="0" anchor="ctr"/>
                </a:tc>
                <a:extLst>
                  <a:ext uri="{0D108BD9-81ED-4DB2-BD59-A6C34878D82A}">
                    <a16:rowId xmlns:a16="http://schemas.microsoft.com/office/drawing/2014/main" val="2037330057"/>
                  </a:ext>
                </a:extLst>
              </a:tr>
              <a:tr h="516024">
                <a:tc gridSpan="6">
                  <a:txBody>
                    <a:bodyPr/>
                    <a:lstStyle/>
                    <a:p>
                      <a:pPr marL="0" marR="0" algn="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2,119,709.85 </a:t>
                      </a:r>
                    </a:p>
                  </a:txBody>
                  <a:tcPr marL="68580" marR="68580" marT="0" marB="0" anchor="ctr"/>
                </a:tc>
                <a:extLst>
                  <a:ext uri="{0D108BD9-81ED-4DB2-BD59-A6C34878D82A}">
                    <a16:rowId xmlns:a16="http://schemas.microsoft.com/office/drawing/2014/main" val="3643665105"/>
                  </a:ext>
                </a:extLst>
              </a:tr>
            </a:tbl>
          </a:graphicData>
        </a:graphic>
      </p:graphicFrame>
    </p:spTree>
    <p:extLst>
      <p:ext uri="{BB962C8B-B14F-4D97-AF65-F5344CB8AC3E}">
        <p14:creationId xmlns:p14="http://schemas.microsoft.com/office/powerpoint/2010/main" val="248217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EDAF89-0ECD-416A-93E5-A300FF0B9702}"/>
              </a:ext>
            </a:extLst>
          </p:cNvPr>
          <p:cNvSpPr>
            <a:spLocks noGrp="1"/>
          </p:cNvSpPr>
          <p:nvPr>
            <p:ph type="title"/>
          </p:nvPr>
        </p:nvSpPr>
        <p:spPr/>
        <p:txBody>
          <a:bodyPr lIns="91440" tIns="45720" rIns="91440" bIns="45720" anchor="ctr"/>
          <a:lstStyle/>
          <a:p>
            <a:r>
              <a:rPr lang="en-US" dirty="0"/>
              <a:t>Examples of City Owned Office Facilities</a:t>
            </a:r>
          </a:p>
        </p:txBody>
      </p:sp>
      <p:graphicFrame>
        <p:nvGraphicFramePr>
          <p:cNvPr id="2" name="Table 1">
            <a:extLst>
              <a:ext uri="{FF2B5EF4-FFF2-40B4-BE49-F238E27FC236}">
                <a16:creationId xmlns:a16="http://schemas.microsoft.com/office/drawing/2014/main" id="{94D1FB07-F1C2-4C61-8221-AE80A56104C7}"/>
              </a:ext>
            </a:extLst>
          </p:cNvPr>
          <p:cNvGraphicFramePr>
            <a:graphicFrameLocks noGrp="1"/>
          </p:cNvGraphicFramePr>
          <p:nvPr>
            <p:extLst>
              <p:ext uri="{D42A27DB-BD31-4B8C-83A1-F6EECF244321}">
                <p14:modId xmlns:p14="http://schemas.microsoft.com/office/powerpoint/2010/main" val="3958340937"/>
              </p:ext>
            </p:extLst>
          </p:nvPr>
        </p:nvGraphicFramePr>
        <p:xfrm>
          <a:off x="2479442" y="2124891"/>
          <a:ext cx="7233115" cy="2886892"/>
        </p:xfrm>
        <a:graphic>
          <a:graphicData uri="http://schemas.openxmlformats.org/drawingml/2006/table">
            <a:tbl>
              <a:tblPr firstRow="1" firstCol="1" bandRow="1">
                <a:tableStyleId>{85BE263C-DBD7-4A20-BB59-AAB30ACAA65A}</a:tableStyleId>
              </a:tblPr>
              <a:tblGrid>
                <a:gridCol w="2337844">
                  <a:extLst>
                    <a:ext uri="{9D8B030D-6E8A-4147-A177-3AD203B41FA5}">
                      <a16:colId xmlns:a16="http://schemas.microsoft.com/office/drawing/2014/main" val="2443151835"/>
                    </a:ext>
                  </a:extLst>
                </a:gridCol>
                <a:gridCol w="1406842">
                  <a:extLst>
                    <a:ext uri="{9D8B030D-6E8A-4147-A177-3AD203B41FA5}">
                      <a16:colId xmlns:a16="http://schemas.microsoft.com/office/drawing/2014/main" val="2356610898"/>
                    </a:ext>
                  </a:extLst>
                </a:gridCol>
                <a:gridCol w="1402080">
                  <a:extLst>
                    <a:ext uri="{9D8B030D-6E8A-4147-A177-3AD203B41FA5}">
                      <a16:colId xmlns:a16="http://schemas.microsoft.com/office/drawing/2014/main" val="287499375"/>
                    </a:ext>
                  </a:extLst>
                </a:gridCol>
                <a:gridCol w="2086349">
                  <a:extLst>
                    <a:ext uri="{9D8B030D-6E8A-4147-A177-3AD203B41FA5}">
                      <a16:colId xmlns:a16="http://schemas.microsoft.com/office/drawing/2014/main" val="1112131447"/>
                    </a:ext>
                  </a:extLst>
                </a:gridCol>
              </a:tblGrid>
              <a:tr h="541673">
                <a:tc>
                  <a:txBody>
                    <a:bodyPr/>
                    <a:lstStyle/>
                    <a:p>
                      <a:pPr marL="0" marR="0" algn="ctr">
                        <a:spcBef>
                          <a:spcPts val="0"/>
                        </a:spcBef>
                        <a:spcAft>
                          <a:spcPts val="0"/>
                        </a:spcAft>
                      </a:pPr>
                      <a:r>
                        <a:rPr lang="en-US" sz="1600" dirty="0">
                          <a:effectLst/>
                        </a:rPr>
                        <a:t>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Use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Location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Square 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709623"/>
                  </a:ext>
                </a:extLst>
              </a:tr>
              <a:tr h="991036">
                <a:tc>
                  <a:txBody>
                    <a:bodyPr/>
                    <a:lstStyle/>
                    <a:p>
                      <a:pPr marL="0" marR="0" algn="ctr">
                        <a:spcBef>
                          <a:spcPts val="0"/>
                        </a:spcBef>
                        <a:spcAft>
                          <a:spcPts val="0"/>
                        </a:spcAft>
                      </a:pPr>
                      <a:r>
                        <a:rPr lang="en-US" sz="1600" dirty="0">
                          <a:effectLst/>
                        </a:rPr>
                        <a:t>Mayor’s Office, HTV, Controllers, DON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Administration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solidFill>
                            <a:schemeClr val="tx1"/>
                          </a:solidFill>
                          <a:effectLst/>
                        </a:rPr>
                        <a:t>City Hall</a:t>
                      </a:r>
                    </a:p>
                    <a:p>
                      <a:pPr marL="0" marR="0" algn="ctr">
                        <a:spcBef>
                          <a:spcPts val="0"/>
                        </a:spcBef>
                        <a:spcAft>
                          <a:spcPts val="0"/>
                        </a:spcAft>
                      </a:pPr>
                      <a:r>
                        <a:rPr lang="en-US" sz="1600" dirty="0">
                          <a:solidFill>
                            <a:schemeClr val="tx1"/>
                          </a:solidFill>
                          <a:effectLst/>
                        </a:rPr>
                        <a:t>901 Bagby</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solidFill>
                            <a:schemeClr val="tx1"/>
                          </a:solidFill>
                          <a:effectLst/>
                        </a:rPr>
                        <a:t>150,717</a:t>
                      </a:r>
                    </a:p>
                    <a:p>
                      <a:pPr marL="0" marR="0" algn="ctr">
                        <a:spcBef>
                          <a:spcPts val="0"/>
                        </a:spcBef>
                        <a:spcAft>
                          <a:spcPts val="0"/>
                        </a:spcAft>
                      </a:pPr>
                      <a:r>
                        <a:rPr lang="en-US" sz="1600" dirty="0">
                          <a:solidFill>
                            <a:schemeClr val="tx1"/>
                          </a:solidFill>
                          <a:effectLst/>
                        </a:rPr>
                        <a:t>11 floors</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8338534"/>
                  </a:ext>
                </a:extLst>
              </a:tr>
              <a:tr h="1354183">
                <a:tc>
                  <a:txBody>
                    <a:bodyPr/>
                    <a:lstStyle/>
                    <a:p>
                      <a:pPr marL="0" marR="0" algn="ctr">
                        <a:spcBef>
                          <a:spcPts val="0"/>
                        </a:spcBef>
                        <a:spcAft>
                          <a:spcPts val="0"/>
                        </a:spcAft>
                      </a:pPr>
                      <a:r>
                        <a:rPr lang="en-US" sz="1600" dirty="0">
                          <a:effectLst/>
                        </a:rPr>
                        <a:t>City Council, City Secretary,</a:t>
                      </a:r>
                    </a:p>
                    <a:p>
                      <a:pPr marL="0" marR="0" algn="ctr">
                        <a:spcBef>
                          <a:spcPts val="0"/>
                        </a:spcBef>
                        <a:spcAft>
                          <a:spcPts val="0"/>
                        </a:spcAft>
                      </a:pPr>
                      <a:r>
                        <a:rPr lang="en-US" sz="1600" dirty="0">
                          <a:effectLst/>
                        </a:rPr>
                        <a:t> GSD,</a:t>
                      </a:r>
                    </a:p>
                    <a:p>
                      <a:pPr marL="0" marR="0" algn="ctr">
                        <a:spcBef>
                          <a:spcPts val="0"/>
                        </a:spcBef>
                        <a:spcAft>
                          <a:spcPts val="0"/>
                        </a:spcAft>
                      </a:pPr>
                      <a:r>
                        <a:rPr lang="en-US" sz="1600" dirty="0">
                          <a:effectLst/>
                        </a:rPr>
                        <a:t>Legal, DON, Homeland Security, Fleet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effectLst/>
                        </a:rPr>
                        <a:t>Administration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solidFill>
                            <a:schemeClr val="tx1"/>
                          </a:solidFill>
                          <a:effectLst/>
                        </a:rPr>
                        <a:t>City Hall Annex</a:t>
                      </a:r>
                    </a:p>
                    <a:p>
                      <a:pPr marL="0" marR="0" algn="ctr">
                        <a:spcBef>
                          <a:spcPts val="0"/>
                        </a:spcBef>
                        <a:spcAft>
                          <a:spcPts val="0"/>
                        </a:spcAft>
                      </a:pPr>
                      <a:r>
                        <a:rPr lang="en-US" sz="1600" dirty="0">
                          <a:solidFill>
                            <a:schemeClr val="tx1"/>
                          </a:solidFill>
                          <a:effectLst/>
                        </a:rPr>
                        <a:t>900 Bagby</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dirty="0">
                          <a:solidFill>
                            <a:schemeClr val="tx1"/>
                          </a:solidFill>
                          <a:effectLst/>
                        </a:rPr>
                        <a:t>366,204</a:t>
                      </a:r>
                    </a:p>
                    <a:p>
                      <a:pPr marL="0" marR="0" algn="ctr">
                        <a:spcBef>
                          <a:spcPts val="0"/>
                        </a:spcBef>
                        <a:spcAft>
                          <a:spcPts val="0"/>
                        </a:spcAft>
                      </a:pPr>
                      <a:r>
                        <a:rPr lang="en-US" sz="1600" dirty="0">
                          <a:solidFill>
                            <a:schemeClr val="tx1"/>
                          </a:solidFill>
                          <a:effectLst/>
                        </a:rPr>
                        <a:t>5 floors; full basement;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0965398"/>
                  </a:ext>
                </a:extLst>
              </a:tr>
            </a:tbl>
          </a:graphicData>
        </a:graphic>
      </p:graphicFrame>
    </p:spTree>
    <p:extLst>
      <p:ext uri="{BB962C8B-B14F-4D97-AF65-F5344CB8AC3E}">
        <p14:creationId xmlns:p14="http://schemas.microsoft.com/office/powerpoint/2010/main" val="1319276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Placeholder 9" descr="Escalators">
            <a:extLst>
              <a:ext uri="{FF2B5EF4-FFF2-40B4-BE49-F238E27FC236}">
                <a16:creationId xmlns:a16="http://schemas.microsoft.com/office/drawing/2014/main" id="{067ABCFB-135D-465A-8D06-3042F9E75BB6}"/>
              </a:ext>
            </a:extLst>
          </p:cNvPr>
          <p:cNvPicPr>
            <a:picLocks noGrp="1" noChangeAspect="1"/>
          </p:cNvPicPr>
          <p:nvPr>
            <p:ph type="pic" sz="quarter" idx="10"/>
          </p:nvPr>
        </p:nvPicPr>
        <p:blipFill rotWithShape="1">
          <a:blip r:embed="rId2">
            <a:alphaModFix amt="60000"/>
          </a:blip>
          <a:srcRect t="6729" r="33992" b="40721"/>
          <a:stretch/>
        </p:blipFill>
        <p:spPr>
          <a:xfrm>
            <a:off x="15605" y="0"/>
            <a:ext cx="12192001" cy="6858000"/>
          </a:xfrm>
        </p:spPr>
      </p:pic>
      <p:sp>
        <p:nvSpPr>
          <p:cNvPr id="3" name="Rectangle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D9E7E43-0082-4819-947F-94AD5664FC83}"/>
              </a:ext>
            </a:extLst>
          </p:cNvPr>
          <p:cNvSpPr>
            <a:spLocks noGrp="1"/>
          </p:cNvSpPr>
          <p:nvPr>
            <p:ph type="title"/>
          </p:nvPr>
        </p:nvSpPr>
        <p:spPr/>
        <p:txBody>
          <a:bodyPr/>
          <a:lstStyle/>
          <a:p>
            <a:r>
              <a:rPr lang="en-US" dirty="0">
                <a:latin typeface="Calibri Light" panose="020F0302020204030204" pitchFamily="34" charset="0"/>
                <a:ea typeface="+mn-ea"/>
                <a:cs typeface="+mn-cs"/>
              </a:rPr>
              <a:t>Workplace Analysis and Improvement Strategies </a:t>
            </a:r>
            <a:endParaRPr lang="en-US" dirty="0"/>
          </a:p>
        </p:txBody>
      </p:sp>
      <p:sp>
        <p:nvSpPr>
          <p:cNvPr id="6" name="Rectangle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B6DDC29-DFE2-4F0C-9C81-DDBC9CD8D269}"/>
              </a:ext>
            </a:extLst>
          </p:cNvPr>
          <p:cNvSpPr>
            <a:spLocks noGrp="1"/>
          </p:cNvSpPr>
          <p:nvPr>
            <p:ph type="body" sz="quarter" idx="11"/>
          </p:nvPr>
        </p:nvSpPr>
        <p:spPr/>
        <p:txBody>
          <a:bodyPr/>
          <a:lstStyle/>
          <a:p>
            <a:r>
              <a:rPr lang="en-US" dirty="0">
                <a:latin typeface="Calibri Light" panose="020F0302020204030204" pitchFamily="34" charset="0"/>
              </a:rPr>
              <a:t>2015 PDR Study</a:t>
            </a:r>
          </a:p>
        </p:txBody>
      </p:sp>
    </p:spTree>
    <p:extLst>
      <p:ext uri="{BB962C8B-B14F-4D97-AF65-F5344CB8AC3E}">
        <p14:creationId xmlns:p14="http://schemas.microsoft.com/office/powerpoint/2010/main" val="214889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10;&#10;Description automatically generated">
            <a:extLst>
              <a:ext uri="{FF2B5EF4-FFF2-40B4-BE49-F238E27FC236}">
                <a16:creationId xmlns:a16="http://schemas.microsoft.com/office/drawing/2014/main" id="{E31805ED-042E-471D-AAD2-4EF81BF94607}"/>
              </a:ext>
            </a:extLst>
          </p:cNvPr>
          <p:cNvPicPr>
            <a:picLocks noGrp="1" noChangeAspect="1"/>
          </p:cNvPicPr>
          <p:nvPr>
            <p:ph type="pic" sz="quarter" idx="10"/>
          </p:nvPr>
        </p:nvPicPr>
        <p:blipFill rotWithShape="1">
          <a:blip r:embed="rId2"/>
          <a:srcRect l="11" r="11" b="50000"/>
          <a:stretch/>
        </p:blipFill>
        <p:spPr>
          <a:xfrm>
            <a:off x="0" y="0"/>
            <a:ext cx="12192000" cy="3429000"/>
          </a:xfrm>
        </p:spPr>
      </p:pic>
      <p:sp>
        <p:nvSpPr>
          <p:cNvPr id="3" name="TextBox 2">
            <a:extLst>
              <a:ext uri="{FF2B5EF4-FFF2-40B4-BE49-F238E27FC236}">
                <a16:creationId xmlns:a16="http://schemas.microsoft.com/office/drawing/2014/main" id="{28DDBA83-7868-490D-9D78-584C6A60F90B}"/>
              </a:ext>
            </a:extLst>
          </p:cNvPr>
          <p:cNvSpPr txBox="1"/>
          <p:nvPr/>
        </p:nvSpPr>
        <p:spPr>
          <a:xfrm>
            <a:off x="609600" y="3796936"/>
            <a:ext cx="7004738" cy="2308324"/>
          </a:xfrm>
          <a:prstGeom prst="rect">
            <a:avLst/>
          </a:prstGeom>
          <a:noFill/>
        </p:spPr>
        <p:txBody>
          <a:bodyPr wrap="none" rtlCol="0">
            <a:spAutoFit/>
          </a:bodyPr>
          <a:lstStyle/>
          <a:p>
            <a:pPr marL="342900" indent="-342900">
              <a:buClr>
                <a:schemeClr val="accent4"/>
              </a:buClr>
              <a:buFont typeface="Wingdings" panose="05000000000000000000" pitchFamily="2" charset="2"/>
              <a:buChar char="§"/>
            </a:pPr>
            <a:r>
              <a:rPr lang="en-US" sz="2400" dirty="0">
                <a:cs typeface="Biome Light" panose="020B0303030204020804" pitchFamily="34" charset="0"/>
              </a:rPr>
              <a:t>Applied Flexible Solution to all five buildings in scope</a:t>
            </a:r>
          </a:p>
          <a:p>
            <a:pPr marL="800100" lvl="1" indent="-342900">
              <a:buClr>
                <a:schemeClr val="accent4"/>
              </a:buClr>
              <a:buFont typeface="Wingdings" panose="05000000000000000000" pitchFamily="2" charset="2"/>
              <a:buChar char="§"/>
            </a:pPr>
            <a:r>
              <a:rPr lang="en-US" sz="2400" dirty="0">
                <a:cs typeface="Biome Light" panose="020B0303030204020804" pitchFamily="34" charset="0"/>
              </a:rPr>
              <a:t>611 Walker</a:t>
            </a:r>
          </a:p>
          <a:p>
            <a:pPr marL="800100" lvl="1" indent="-342900">
              <a:buClr>
                <a:schemeClr val="accent4"/>
              </a:buClr>
              <a:buFont typeface="Wingdings" panose="05000000000000000000" pitchFamily="2" charset="2"/>
              <a:buChar char="§"/>
            </a:pPr>
            <a:r>
              <a:rPr lang="en-US" sz="2400" dirty="0">
                <a:cs typeface="Biome Light" panose="020B0303030204020804" pitchFamily="34" charset="0"/>
              </a:rPr>
              <a:t>City Hall Annex</a:t>
            </a:r>
          </a:p>
          <a:p>
            <a:pPr marL="800100" lvl="1" indent="-342900">
              <a:buClr>
                <a:schemeClr val="accent4"/>
              </a:buClr>
              <a:buFont typeface="Wingdings" panose="05000000000000000000" pitchFamily="2" charset="2"/>
              <a:buChar char="§"/>
            </a:pPr>
            <a:r>
              <a:rPr lang="en-US" sz="2400" dirty="0">
                <a:cs typeface="Biome Light" panose="020B0303030204020804" pitchFamily="34" charset="0"/>
              </a:rPr>
              <a:t>City Hall</a:t>
            </a:r>
          </a:p>
          <a:p>
            <a:pPr marL="800100" lvl="1" indent="-342900">
              <a:buClr>
                <a:schemeClr val="accent4"/>
              </a:buClr>
              <a:buFont typeface="Wingdings" panose="05000000000000000000" pitchFamily="2" charset="2"/>
              <a:buChar char="§"/>
            </a:pPr>
            <a:r>
              <a:rPr lang="en-US" sz="2400" dirty="0">
                <a:cs typeface="Biome Light" panose="020B0303030204020804" pitchFamily="34" charset="0"/>
              </a:rPr>
              <a:t>1205 Dart (HFD Fleet Complex)</a:t>
            </a:r>
          </a:p>
          <a:p>
            <a:pPr marL="800100" lvl="1" indent="-342900">
              <a:buClr>
                <a:schemeClr val="accent4"/>
              </a:buClr>
              <a:buFont typeface="Wingdings" panose="05000000000000000000" pitchFamily="2" charset="2"/>
              <a:buChar char="§"/>
            </a:pPr>
            <a:r>
              <a:rPr lang="en-US" sz="2400" dirty="0">
                <a:cs typeface="Biome Light" panose="020B0303030204020804" pitchFamily="34" charset="0"/>
              </a:rPr>
              <a:t>6903 Perimeter Park (HFD </a:t>
            </a:r>
            <a:r>
              <a:rPr lang="en-US" sz="2400" dirty="0" err="1">
                <a:cs typeface="Biome Light" panose="020B0303030204020804" pitchFamily="34" charset="0"/>
              </a:rPr>
              <a:t>Brac</a:t>
            </a:r>
            <a:r>
              <a:rPr lang="en-US" sz="2400" dirty="0">
                <a:cs typeface="Biome Light" panose="020B0303030204020804" pitchFamily="34" charset="0"/>
              </a:rPr>
              <a:t>)</a:t>
            </a:r>
          </a:p>
        </p:txBody>
      </p:sp>
    </p:spTree>
    <p:extLst>
      <p:ext uri="{BB962C8B-B14F-4D97-AF65-F5344CB8AC3E}">
        <p14:creationId xmlns:p14="http://schemas.microsoft.com/office/powerpoint/2010/main" val="77008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chart&#10;&#10;Description automatically generated">
            <a:extLst>
              <a:ext uri="{FF2B5EF4-FFF2-40B4-BE49-F238E27FC236}">
                <a16:creationId xmlns:a16="http://schemas.microsoft.com/office/drawing/2014/main" id="{963DAC37-C3E4-478F-975D-9B6A14D0C282}"/>
              </a:ext>
            </a:extLst>
          </p:cNvPr>
          <p:cNvPicPr>
            <a:picLocks noGrp="1" noChangeAspect="1"/>
          </p:cNvPicPr>
          <p:nvPr>
            <p:ph type="pic" sz="quarter" idx="10"/>
          </p:nvPr>
        </p:nvPicPr>
        <p:blipFill>
          <a:blip r:embed="rId2"/>
          <a:srcRect t="7" b="7"/>
          <a:stretch>
            <a:fillRect/>
          </a:stretch>
        </p:blipFill>
        <p:spPr/>
      </p:pic>
      <p:sp>
        <p:nvSpPr>
          <p:cNvPr id="2" name="Rectangle 1">
            <a:extLst>
              <a:ext uri="{FF2B5EF4-FFF2-40B4-BE49-F238E27FC236}">
                <a16:creationId xmlns:a16="http://schemas.microsoft.com/office/drawing/2014/main" id="{D23EEC89-AC67-4FB5-9145-C2B97F1FCBF0}"/>
              </a:ext>
            </a:extLst>
          </p:cNvPr>
          <p:cNvSpPr/>
          <p:nvPr/>
        </p:nvSpPr>
        <p:spPr>
          <a:xfrm>
            <a:off x="2888593" y="6422696"/>
            <a:ext cx="485228" cy="1961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D10F75C-73D8-474A-B3F2-72B573332768}"/>
              </a:ext>
            </a:extLst>
          </p:cNvPr>
          <p:cNvSpPr/>
          <p:nvPr/>
        </p:nvSpPr>
        <p:spPr>
          <a:xfrm>
            <a:off x="11261833" y="6475247"/>
            <a:ext cx="485228" cy="1961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330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CB63DD22-6110-4D32-8665-90F05900F262}"/>
              </a:ext>
            </a:extLst>
          </p:cNvPr>
          <p:cNvPicPr>
            <a:picLocks noGrp="1" noChangeAspect="1"/>
          </p:cNvPicPr>
          <p:nvPr>
            <p:ph type="pic" sz="quarter" idx="10"/>
          </p:nvPr>
        </p:nvPicPr>
        <p:blipFill>
          <a:blip r:embed="rId2"/>
          <a:srcRect t="7" b="7"/>
          <a:stretch>
            <a:fillRect/>
          </a:stretch>
        </p:blipFill>
        <p:spPr/>
      </p:pic>
      <p:sp>
        <p:nvSpPr>
          <p:cNvPr id="2" name="Rectangle 1">
            <a:extLst>
              <a:ext uri="{FF2B5EF4-FFF2-40B4-BE49-F238E27FC236}">
                <a16:creationId xmlns:a16="http://schemas.microsoft.com/office/drawing/2014/main" id="{B5DE70A1-ADDE-4A4C-9F8C-2FA22799E83A}"/>
              </a:ext>
            </a:extLst>
          </p:cNvPr>
          <p:cNvSpPr/>
          <p:nvPr/>
        </p:nvSpPr>
        <p:spPr>
          <a:xfrm>
            <a:off x="6996386" y="6527799"/>
            <a:ext cx="485228" cy="1961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406704-19F5-470C-8475-4CA580073AD6}"/>
              </a:ext>
            </a:extLst>
          </p:cNvPr>
          <p:cNvSpPr/>
          <p:nvPr/>
        </p:nvSpPr>
        <p:spPr>
          <a:xfrm>
            <a:off x="11445764" y="6431453"/>
            <a:ext cx="485228" cy="19619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14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29799-0AB5-4B44-9B5E-9E118870A52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dirty="0">
                <a:solidFill>
                  <a:srgbClr val="FFFFFF"/>
                </a:solidFill>
              </a:rPr>
              <a:t>611 Walker - 8</a:t>
            </a:r>
            <a:r>
              <a:rPr lang="en-US" sz="5400" b="1" baseline="30000" dirty="0">
                <a:solidFill>
                  <a:srgbClr val="FFFFFF"/>
                </a:solidFill>
              </a:rPr>
              <a:t>th</a:t>
            </a:r>
            <a:r>
              <a:rPr lang="en-US" sz="5400" b="1" dirty="0">
                <a:solidFill>
                  <a:srgbClr val="FFFFFF"/>
                </a:solidFill>
              </a:rPr>
              <a:t> Floor</a:t>
            </a:r>
          </a:p>
        </p:txBody>
      </p:sp>
      <p:pic>
        <p:nvPicPr>
          <p:cNvPr id="4" name="Picture 3" descr="Diagram, engineering drawing&#10;&#10;Description automatically generated">
            <a:extLst>
              <a:ext uri="{FF2B5EF4-FFF2-40B4-BE49-F238E27FC236}">
                <a16:creationId xmlns:a16="http://schemas.microsoft.com/office/drawing/2014/main" id="{B8279008-AD28-48B9-98CF-4C9C3B46554B}"/>
              </a:ext>
            </a:extLst>
          </p:cNvPr>
          <p:cNvPicPr>
            <a:picLocks noChangeAspect="1"/>
          </p:cNvPicPr>
          <p:nvPr/>
        </p:nvPicPr>
        <p:blipFill rotWithShape="1">
          <a:blip r:embed="rId2"/>
          <a:srcRect l="4862" t="40278" r="41071" b="14166"/>
          <a:stretch/>
        </p:blipFill>
        <p:spPr>
          <a:xfrm>
            <a:off x="320040" y="663096"/>
            <a:ext cx="5455917" cy="3286906"/>
          </a:xfrm>
          <a:prstGeom prst="rect">
            <a:avLst/>
          </a:prstGeom>
        </p:spPr>
      </p:pic>
      <p:pic>
        <p:nvPicPr>
          <p:cNvPr id="7" name="Picture 6" descr="A large room&#10;&#10;Description automatically generated">
            <a:extLst>
              <a:ext uri="{FF2B5EF4-FFF2-40B4-BE49-F238E27FC236}">
                <a16:creationId xmlns:a16="http://schemas.microsoft.com/office/drawing/2014/main" id="{A353118A-A690-499A-9E19-C559C36EA75B}"/>
              </a:ext>
            </a:extLst>
          </p:cNvPr>
          <p:cNvPicPr>
            <a:picLocks noChangeAspect="1"/>
          </p:cNvPicPr>
          <p:nvPr/>
        </p:nvPicPr>
        <p:blipFill>
          <a:blip r:embed="rId3"/>
          <a:stretch>
            <a:fillRect/>
          </a:stretch>
        </p:blipFill>
        <p:spPr>
          <a:xfrm>
            <a:off x="6416043" y="492457"/>
            <a:ext cx="5455917" cy="3628184"/>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F5FD55-09F2-4F66-91AA-89C1DFC1FA67}"/>
              </a:ext>
            </a:extLst>
          </p:cNvPr>
          <p:cNvSpPr txBox="1"/>
          <p:nvPr/>
        </p:nvSpPr>
        <p:spPr>
          <a:xfrm>
            <a:off x="449161" y="3976028"/>
            <a:ext cx="4026487" cy="369332"/>
          </a:xfrm>
          <a:prstGeom prst="rect">
            <a:avLst/>
          </a:prstGeom>
          <a:noFill/>
        </p:spPr>
        <p:txBody>
          <a:bodyPr wrap="none" rtlCol="0">
            <a:spAutoFit/>
          </a:bodyPr>
          <a:lstStyle/>
          <a:p>
            <a:r>
              <a:rPr lang="en-US" dirty="0"/>
              <a:t>Project Cost: $2.5MM | Gained 29 Seats</a:t>
            </a:r>
          </a:p>
        </p:txBody>
      </p:sp>
    </p:spTree>
    <p:extLst>
      <p:ext uri="{BB962C8B-B14F-4D97-AF65-F5344CB8AC3E}">
        <p14:creationId xmlns:p14="http://schemas.microsoft.com/office/powerpoint/2010/main" val="1753750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29799-0AB5-4B44-9B5E-9E118870A52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611 Walker - 9</a:t>
            </a:r>
            <a:r>
              <a:rPr lang="en-US" sz="5400" b="1" baseline="30000">
                <a:solidFill>
                  <a:srgbClr val="FFFFFF"/>
                </a:solidFill>
              </a:rPr>
              <a:t>th</a:t>
            </a:r>
            <a:r>
              <a:rPr lang="en-US" sz="5400" b="1">
                <a:solidFill>
                  <a:srgbClr val="FFFFFF"/>
                </a:solidFill>
              </a:rPr>
              <a:t> Floor</a:t>
            </a:r>
          </a:p>
        </p:txBody>
      </p:sp>
      <p:pic>
        <p:nvPicPr>
          <p:cNvPr id="4" name="Picture 3">
            <a:extLst>
              <a:ext uri="{FF2B5EF4-FFF2-40B4-BE49-F238E27FC236}">
                <a16:creationId xmlns:a16="http://schemas.microsoft.com/office/drawing/2014/main" id="{B8279008-AD28-48B9-98CF-4C9C3B46554B}"/>
              </a:ext>
            </a:extLst>
          </p:cNvPr>
          <p:cNvPicPr>
            <a:picLocks noChangeAspect="1"/>
          </p:cNvPicPr>
          <p:nvPr/>
        </p:nvPicPr>
        <p:blipFill rotWithShape="1">
          <a:blip r:embed="rId3"/>
          <a:srcRect l="5086" t="40059" r="41185" b="13321"/>
          <a:stretch/>
        </p:blipFill>
        <p:spPr>
          <a:xfrm>
            <a:off x="320040" y="614134"/>
            <a:ext cx="5455917" cy="3384831"/>
          </a:xfrm>
          <a:prstGeom prst="rect">
            <a:avLst/>
          </a:prstGeom>
        </p:spPr>
      </p:pic>
      <p:pic>
        <p:nvPicPr>
          <p:cNvPr id="5" name="Picture 4" descr="A room filled with lots of furniture&#10;&#10;Description automatically generated">
            <a:extLst>
              <a:ext uri="{FF2B5EF4-FFF2-40B4-BE49-F238E27FC236}">
                <a16:creationId xmlns:a16="http://schemas.microsoft.com/office/drawing/2014/main" id="{D88C0482-C7E9-47BF-8E3B-EAF6CA9B9217}"/>
              </a:ext>
            </a:extLst>
          </p:cNvPr>
          <p:cNvPicPr>
            <a:picLocks noChangeAspect="1"/>
          </p:cNvPicPr>
          <p:nvPr/>
        </p:nvPicPr>
        <p:blipFill>
          <a:blip r:embed="rId4"/>
          <a:stretch>
            <a:fillRect/>
          </a:stretch>
        </p:blipFill>
        <p:spPr>
          <a:xfrm>
            <a:off x="6416043" y="485637"/>
            <a:ext cx="5455917" cy="3641824"/>
          </a:xfrm>
          <a:prstGeom prst="rect">
            <a:avLst/>
          </a:prstGeom>
        </p:spPr>
      </p:pic>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DE5295D-C80F-416A-89F1-AF3EFA687CBA}"/>
              </a:ext>
            </a:extLst>
          </p:cNvPr>
          <p:cNvSpPr/>
          <p:nvPr/>
        </p:nvSpPr>
        <p:spPr>
          <a:xfrm>
            <a:off x="378068" y="3894436"/>
            <a:ext cx="3904659" cy="369332"/>
          </a:xfrm>
          <a:prstGeom prst="rect">
            <a:avLst/>
          </a:prstGeom>
        </p:spPr>
        <p:txBody>
          <a:bodyPr wrap="none">
            <a:spAutoFit/>
          </a:bodyPr>
          <a:lstStyle/>
          <a:p>
            <a:r>
              <a:rPr lang="en-US" dirty="0"/>
              <a:t>Project Cost: $2.5MM | Gained 15 Seats</a:t>
            </a:r>
          </a:p>
        </p:txBody>
      </p:sp>
    </p:spTree>
    <p:extLst>
      <p:ext uri="{BB962C8B-B14F-4D97-AF65-F5344CB8AC3E}">
        <p14:creationId xmlns:p14="http://schemas.microsoft.com/office/powerpoint/2010/main" val="253488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Placeholder 9" descr="Escalators">
            <a:extLst>
              <a:ext uri="{FF2B5EF4-FFF2-40B4-BE49-F238E27FC236}">
                <a16:creationId xmlns:a16="http://schemas.microsoft.com/office/drawing/2014/main" id="{067ABCFB-135D-465A-8D06-3042F9E75BB6}"/>
              </a:ext>
            </a:extLst>
          </p:cNvPr>
          <p:cNvPicPr>
            <a:picLocks noGrp="1" noChangeAspect="1"/>
          </p:cNvPicPr>
          <p:nvPr>
            <p:ph type="pic" sz="quarter" idx="10"/>
          </p:nvPr>
        </p:nvPicPr>
        <p:blipFill rotWithShape="1">
          <a:blip r:embed="rId2">
            <a:alphaModFix amt="60000"/>
          </a:blip>
          <a:srcRect t="6729" r="33992" b="40721"/>
          <a:stretch/>
        </p:blipFill>
        <p:spPr>
          <a:xfrm>
            <a:off x="15605" y="0"/>
            <a:ext cx="12192001" cy="6858000"/>
          </a:xfrm>
        </p:spPr>
      </p:pic>
      <p:sp>
        <p:nvSpPr>
          <p:cNvPr id="3" name="Rectangle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D9E7E43-0082-4819-947F-94AD5664FC83}"/>
              </a:ext>
            </a:extLst>
          </p:cNvPr>
          <p:cNvSpPr>
            <a:spLocks noGrp="1"/>
          </p:cNvSpPr>
          <p:nvPr>
            <p:ph type="title"/>
          </p:nvPr>
        </p:nvSpPr>
        <p:spPr/>
        <p:txBody>
          <a:bodyPr/>
          <a:lstStyle/>
          <a:p>
            <a:r>
              <a:rPr lang="en-US" dirty="0">
                <a:latin typeface="Calibri Light" panose="020F0302020204030204" pitchFamily="34" charset="0"/>
                <a:ea typeface="+mn-ea"/>
                <a:cs typeface="+mn-cs"/>
              </a:rPr>
              <a:t>City of Houston Workplace Guidelines and Standards</a:t>
            </a:r>
            <a:endParaRPr lang="en-US" dirty="0"/>
          </a:p>
        </p:txBody>
      </p:sp>
      <p:sp>
        <p:nvSpPr>
          <p:cNvPr id="6" name="Rectangle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B6DDC29-DFE2-4F0C-9C81-DDBC9CD8D269}"/>
              </a:ext>
            </a:extLst>
          </p:cNvPr>
          <p:cNvSpPr>
            <a:spLocks noGrp="1"/>
          </p:cNvSpPr>
          <p:nvPr>
            <p:ph type="body" sz="quarter" idx="11"/>
          </p:nvPr>
        </p:nvSpPr>
        <p:spPr/>
        <p:txBody>
          <a:bodyPr/>
          <a:lstStyle/>
          <a:p>
            <a:endParaRPr lang="en-US" dirty="0">
              <a:latin typeface="Calibri Light" panose="020F0302020204030204" pitchFamily="34" charset="0"/>
            </a:endParaRPr>
          </a:p>
        </p:txBody>
      </p:sp>
    </p:spTree>
    <p:extLst>
      <p:ext uri="{BB962C8B-B14F-4D97-AF65-F5344CB8AC3E}">
        <p14:creationId xmlns:p14="http://schemas.microsoft.com/office/powerpoint/2010/main" val="2192115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ircles with arrows">
            <a:extLst>
              <a:ext uri="{FF2B5EF4-FFF2-40B4-BE49-F238E27FC236}">
                <a16:creationId xmlns:a16="http://schemas.microsoft.com/office/drawing/2014/main" id="{5372C9CD-0C80-44C0-B820-9709313296D0}"/>
              </a:ext>
            </a:extLst>
          </p:cNvPr>
          <p:cNvPicPr>
            <a:picLocks noGrp="1" noChangeAspect="1"/>
          </p:cNvPicPr>
          <p:nvPr>
            <p:ph type="pic" sz="quarter" idx="21"/>
          </p:nvPr>
        </p:nvPicPr>
        <p:blipFill>
          <a:blip r:embed="rId3">
            <a:extLst>
              <a:ext uri="{96DAC541-7B7A-43D3-8B79-37D633B846F1}">
                <asvg:svgBlip xmlns:asvg="http://schemas.microsoft.com/office/drawing/2016/SVG/main" r:embed="rId4"/>
              </a:ext>
            </a:extLst>
          </a:blip>
          <a:srcRect t="6898" b="6898"/>
          <a:stretch>
            <a:fillRect/>
          </a:stretch>
        </p:blipFill>
        <p:spPr>
          <a:xfrm>
            <a:off x="4006850" y="3357563"/>
            <a:ext cx="1484313" cy="1279525"/>
          </a:xfrm>
        </p:spPr>
      </p:pic>
      <p:pic>
        <p:nvPicPr>
          <p:cNvPr id="11" name="Picture Placeholder 10" descr="Meeting">
            <a:extLst>
              <a:ext uri="{FF2B5EF4-FFF2-40B4-BE49-F238E27FC236}">
                <a16:creationId xmlns:a16="http://schemas.microsoft.com/office/drawing/2014/main" id="{C4F4436D-C3D9-4841-9F81-E460E3DD9DC5}"/>
              </a:ext>
            </a:extLst>
          </p:cNvPr>
          <p:cNvPicPr>
            <a:picLocks noGrp="1" noChangeAspect="1"/>
          </p:cNvPicPr>
          <p:nvPr>
            <p:ph type="pic" sz="quarter" idx="23"/>
          </p:nvPr>
        </p:nvPicPr>
        <p:blipFill>
          <a:blip r:embed="rId5">
            <a:extLst>
              <a:ext uri="{96DAC541-7B7A-43D3-8B79-37D633B846F1}">
                <asvg:svgBlip xmlns:asvg="http://schemas.microsoft.com/office/drawing/2016/SVG/main" r:embed="rId6"/>
              </a:ext>
            </a:extLst>
          </a:blip>
          <a:srcRect t="6944" b="6944"/>
          <a:stretch>
            <a:fillRect/>
          </a:stretch>
        </p:blipFill>
        <p:spPr>
          <a:xfrm>
            <a:off x="6249988" y="3357563"/>
            <a:ext cx="1485900" cy="1279525"/>
          </a:xfrm>
        </p:spPr>
      </p:pic>
      <p:pic>
        <p:nvPicPr>
          <p:cNvPr id="8" name="Picture Placeholder 7" descr="Checklist RTL">
            <a:extLst>
              <a:ext uri="{FF2B5EF4-FFF2-40B4-BE49-F238E27FC236}">
                <a16:creationId xmlns:a16="http://schemas.microsoft.com/office/drawing/2014/main" id="{2CF5BD40-B06E-4205-A4E1-2F5BAC49F673}"/>
              </a:ext>
            </a:extLst>
          </p:cNvPr>
          <p:cNvPicPr>
            <a:picLocks noGrp="1" noChangeAspect="1"/>
          </p:cNvPicPr>
          <p:nvPr>
            <p:ph type="pic" sz="quarter" idx="24"/>
          </p:nvPr>
        </p:nvPicPr>
        <p:blipFill>
          <a:blip r:embed="rId7">
            <a:extLst>
              <a:ext uri="{96DAC541-7B7A-43D3-8B79-37D633B846F1}">
                <asvg:svgBlip xmlns:asvg="http://schemas.microsoft.com/office/drawing/2016/SVG/main" r:embed="rId8"/>
              </a:ext>
            </a:extLst>
          </a:blip>
          <a:srcRect/>
          <a:stretch/>
        </p:blipFill>
        <p:spPr>
          <a:xfrm>
            <a:off x="8590756" y="3357563"/>
            <a:ext cx="1279525" cy="1279525"/>
          </a:xfrm>
        </p:spPr>
      </p:pic>
      <p:sp>
        <p:nvSpPr>
          <p:cNvPr id="6" name="Title 5">
            <a:extLst>
              <a:ext uri="{FF2B5EF4-FFF2-40B4-BE49-F238E27FC236}">
                <a16:creationId xmlns:a16="http://schemas.microsoft.com/office/drawing/2014/main" id="{4CBE1899-3CB9-403C-9B8C-45F8FA66300D}"/>
              </a:ext>
            </a:extLst>
          </p:cNvPr>
          <p:cNvSpPr>
            <a:spLocks noGrp="1"/>
          </p:cNvSpPr>
          <p:nvPr>
            <p:ph type="title"/>
          </p:nvPr>
        </p:nvSpPr>
        <p:spPr>
          <a:xfrm>
            <a:off x="432000" y="647699"/>
            <a:ext cx="11340000" cy="1502723"/>
          </a:xfrm>
        </p:spPr>
        <p:txBody>
          <a:bodyPr/>
          <a:lstStyle/>
          <a:p>
            <a:r>
              <a:rPr lang="en-US" sz="4800" b="1" dirty="0">
                <a:solidFill>
                  <a:schemeClr val="tx1"/>
                </a:solidFill>
              </a:rPr>
              <a:t>City of Houston Workplace Guidelines and Standards</a:t>
            </a:r>
          </a:p>
        </p:txBody>
      </p:sp>
      <p:sp>
        <p:nvSpPr>
          <p:cNvPr id="7" name="Text Placeholder 6">
            <a:extLst>
              <a:ext uri="{FF2B5EF4-FFF2-40B4-BE49-F238E27FC236}">
                <a16:creationId xmlns:a16="http://schemas.microsoft.com/office/drawing/2014/main" id="{78AEF4FC-4EEA-47F7-B61B-D346E136504A}"/>
              </a:ext>
            </a:extLst>
          </p:cNvPr>
          <p:cNvSpPr>
            <a:spLocks noGrp="1"/>
          </p:cNvSpPr>
          <p:nvPr>
            <p:ph type="body" sz="quarter" idx="10"/>
          </p:nvPr>
        </p:nvSpPr>
        <p:spPr>
          <a:xfrm>
            <a:off x="1437337" y="4974830"/>
            <a:ext cx="2139696" cy="344312"/>
          </a:xfrm>
        </p:spPr>
        <p:txBody>
          <a:bodyPr/>
          <a:lstStyle/>
          <a:p>
            <a:r>
              <a:rPr lang="en-US" dirty="0"/>
              <a:t>Space Types</a:t>
            </a:r>
          </a:p>
        </p:txBody>
      </p:sp>
      <p:sp>
        <p:nvSpPr>
          <p:cNvPr id="9" name="Text Placeholder 8">
            <a:extLst>
              <a:ext uri="{FF2B5EF4-FFF2-40B4-BE49-F238E27FC236}">
                <a16:creationId xmlns:a16="http://schemas.microsoft.com/office/drawing/2014/main" id="{1901225F-626B-477B-AD2E-4F91B462609F}"/>
              </a:ext>
            </a:extLst>
          </p:cNvPr>
          <p:cNvSpPr>
            <a:spLocks noGrp="1"/>
          </p:cNvSpPr>
          <p:nvPr>
            <p:ph type="body" sz="quarter" idx="12"/>
          </p:nvPr>
        </p:nvSpPr>
        <p:spPr>
          <a:xfrm>
            <a:off x="3680151" y="4974830"/>
            <a:ext cx="2139696" cy="344312"/>
          </a:xfrm>
        </p:spPr>
        <p:txBody>
          <a:bodyPr/>
          <a:lstStyle/>
          <a:p>
            <a:r>
              <a:rPr lang="en-US" dirty="0"/>
              <a:t>Ratio Metrics</a:t>
            </a:r>
          </a:p>
        </p:txBody>
      </p:sp>
      <p:sp>
        <p:nvSpPr>
          <p:cNvPr id="13" name="Text Placeholder 12">
            <a:extLst>
              <a:ext uri="{FF2B5EF4-FFF2-40B4-BE49-F238E27FC236}">
                <a16:creationId xmlns:a16="http://schemas.microsoft.com/office/drawing/2014/main" id="{DB1B0F42-A469-4F69-BD8D-46342E4EFD48}"/>
              </a:ext>
            </a:extLst>
          </p:cNvPr>
          <p:cNvSpPr>
            <a:spLocks noGrp="1"/>
          </p:cNvSpPr>
          <p:nvPr>
            <p:ph type="body" sz="quarter" idx="16"/>
          </p:nvPr>
        </p:nvSpPr>
        <p:spPr>
          <a:xfrm>
            <a:off x="5922966" y="4974830"/>
            <a:ext cx="2139696" cy="344312"/>
          </a:xfrm>
        </p:spPr>
        <p:txBody>
          <a:bodyPr/>
          <a:lstStyle/>
          <a:p>
            <a:r>
              <a:rPr lang="en-US" dirty="0"/>
              <a:t>Planning</a:t>
            </a:r>
          </a:p>
        </p:txBody>
      </p:sp>
      <p:sp>
        <p:nvSpPr>
          <p:cNvPr id="15" name="Text Placeholder 14">
            <a:extLst>
              <a:ext uri="{FF2B5EF4-FFF2-40B4-BE49-F238E27FC236}">
                <a16:creationId xmlns:a16="http://schemas.microsoft.com/office/drawing/2014/main" id="{227BF6EA-B176-4B28-A40C-FC4A21F97822}"/>
              </a:ext>
            </a:extLst>
          </p:cNvPr>
          <p:cNvSpPr>
            <a:spLocks noGrp="1"/>
          </p:cNvSpPr>
          <p:nvPr>
            <p:ph type="body" sz="quarter" idx="18"/>
          </p:nvPr>
        </p:nvSpPr>
        <p:spPr>
          <a:xfrm>
            <a:off x="8165779" y="4974830"/>
            <a:ext cx="2139696" cy="344312"/>
          </a:xfrm>
        </p:spPr>
        <p:txBody>
          <a:bodyPr/>
          <a:lstStyle/>
          <a:p>
            <a:r>
              <a:rPr lang="en-US" dirty="0"/>
              <a:t>Space Standards and Furniture</a:t>
            </a:r>
          </a:p>
        </p:txBody>
      </p:sp>
      <p:pic>
        <p:nvPicPr>
          <p:cNvPr id="19" name="Picture Placeholder 18" descr="City">
            <a:extLst>
              <a:ext uri="{FF2B5EF4-FFF2-40B4-BE49-F238E27FC236}">
                <a16:creationId xmlns:a16="http://schemas.microsoft.com/office/drawing/2014/main" id="{0187DF03-E866-4C21-B5DA-D0B48D72C4EA}"/>
              </a:ext>
            </a:extLst>
          </p:cNvPr>
          <p:cNvPicPr>
            <a:picLocks noGrp="1" noChangeAspect="1"/>
          </p:cNvPicPr>
          <p:nvPr>
            <p:ph type="pic" sz="quarter" idx="20"/>
          </p:nvPr>
        </p:nvPicPr>
        <p:blipFill>
          <a:blip r:embed="rId9">
            <a:extLst>
              <a:ext uri="{96DAC541-7B7A-43D3-8B79-37D633B846F1}">
                <asvg:svgBlip xmlns:asvg="http://schemas.microsoft.com/office/drawing/2016/SVG/main" r:embed="rId10"/>
              </a:ext>
            </a:extLst>
          </a:blip>
          <a:srcRect t="6944" b="6944"/>
          <a:stretch>
            <a:fillRect/>
          </a:stretch>
        </p:blipFill>
        <p:spPr>
          <a:xfrm>
            <a:off x="1768475" y="3357563"/>
            <a:ext cx="1485900" cy="1279525"/>
          </a:xfrm>
        </p:spPr>
      </p:pic>
      <p:sp>
        <p:nvSpPr>
          <p:cNvPr id="18" name="TextBox 17">
            <a:extLst>
              <a:ext uri="{FF2B5EF4-FFF2-40B4-BE49-F238E27FC236}">
                <a16:creationId xmlns:a16="http://schemas.microsoft.com/office/drawing/2014/main" id="{102CC923-4FE2-4023-9799-BF848A1BFDEB}"/>
              </a:ext>
            </a:extLst>
          </p:cNvPr>
          <p:cNvSpPr txBox="1"/>
          <p:nvPr/>
        </p:nvSpPr>
        <p:spPr>
          <a:xfrm>
            <a:off x="597638" y="2380557"/>
            <a:ext cx="10650656" cy="746871"/>
          </a:xfrm>
          <a:prstGeom prst="rect">
            <a:avLst/>
          </a:prstGeom>
          <a:noFill/>
        </p:spPr>
        <p:txBody>
          <a:bodyPr wrap="square" rtlCol="0">
            <a:spAutoFit/>
          </a:bodyPr>
          <a:lstStyle/>
          <a:p>
            <a:pPr marL="266700" indent="-266700">
              <a:lnSpc>
                <a:spcPct val="90000"/>
              </a:lnSpc>
              <a:spcBef>
                <a:spcPts val="1000"/>
              </a:spcBef>
            </a:pPr>
            <a:r>
              <a:rPr lang="en-US" sz="1900" b="1" dirty="0">
                <a:latin typeface="+mj-lt"/>
                <a:cs typeface="Biome Light" panose="020B0303030204020804" pitchFamily="34" charset="0"/>
              </a:rPr>
              <a:t>Interior Architects produced workplace guidelines and standards for the City of Houston in July 2020. </a:t>
            </a:r>
          </a:p>
          <a:p>
            <a:pPr marL="266700" indent="-266700">
              <a:lnSpc>
                <a:spcPct val="90000"/>
              </a:lnSpc>
              <a:spcBef>
                <a:spcPts val="1000"/>
              </a:spcBef>
            </a:pPr>
            <a:r>
              <a:rPr lang="en-US" sz="1900" b="1" dirty="0">
                <a:latin typeface="+mj-lt"/>
                <a:cs typeface="Biome Light" panose="020B0303030204020804" pitchFamily="34" charset="0"/>
              </a:rPr>
              <a:t>GSD will incorporate these guidelines for new leases and new construction buildouts. </a:t>
            </a:r>
          </a:p>
        </p:txBody>
      </p:sp>
    </p:spTree>
    <p:extLst>
      <p:ext uri="{BB962C8B-B14F-4D97-AF65-F5344CB8AC3E}">
        <p14:creationId xmlns:p14="http://schemas.microsoft.com/office/powerpoint/2010/main" val="204171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DBD392-4A1C-4E2E-BF71-5FE57CE6B6B2}"/>
              </a:ext>
            </a:extLst>
          </p:cNvPr>
          <p:cNvGraphicFramePr>
            <a:graphicFrameLocks noGrp="1"/>
          </p:cNvGraphicFramePr>
          <p:nvPr>
            <p:ph sz="quarter" idx="10"/>
            <p:extLst>
              <p:ext uri="{D42A27DB-BD31-4B8C-83A1-F6EECF244321}">
                <p14:modId xmlns:p14="http://schemas.microsoft.com/office/powerpoint/2010/main" val="240429176"/>
              </p:ext>
            </p:extLst>
          </p:nvPr>
        </p:nvGraphicFramePr>
        <p:xfrm>
          <a:off x="765609" y="2252312"/>
          <a:ext cx="10588192" cy="3543429"/>
        </p:xfrm>
        <a:graphic>
          <a:graphicData uri="http://schemas.openxmlformats.org/drawingml/2006/table">
            <a:tbl>
              <a:tblPr firstRow="1" firstCol="1" bandRow="1">
                <a:tableStyleId>{EB9631B5-78F2-41C9-869B-9F39066F8104}</a:tableStyleId>
              </a:tblPr>
              <a:tblGrid>
                <a:gridCol w="1467670">
                  <a:extLst>
                    <a:ext uri="{9D8B030D-6E8A-4147-A177-3AD203B41FA5}">
                      <a16:colId xmlns:a16="http://schemas.microsoft.com/office/drawing/2014/main" val="4215312935"/>
                    </a:ext>
                  </a:extLst>
                </a:gridCol>
                <a:gridCol w="768780">
                  <a:extLst>
                    <a:ext uri="{9D8B030D-6E8A-4147-A177-3AD203B41FA5}">
                      <a16:colId xmlns:a16="http://schemas.microsoft.com/office/drawing/2014/main" val="63204897"/>
                    </a:ext>
                  </a:extLst>
                </a:gridCol>
                <a:gridCol w="8351742">
                  <a:extLst>
                    <a:ext uri="{9D8B030D-6E8A-4147-A177-3AD203B41FA5}">
                      <a16:colId xmlns:a16="http://schemas.microsoft.com/office/drawing/2014/main" val="472849716"/>
                    </a:ext>
                  </a:extLst>
                </a:gridCol>
              </a:tblGrid>
              <a:tr h="1984983">
                <a:tc>
                  <a:txBody>
                    <a:bodyPr/>
                    <a:lstStyle/>
                    <a:p>
                      <a:pPr marL="0" marR="0">
                        <a:spcBef>
                          <a:spcPts val="0"/>
                        </a:spcBef>
                        <a:spcAft>
                          <a:spcPts val="0"/>
                        </a:spcAft>
                      </a:pPr>
                      <a:r>
                        <a:rPr lang="en-US" sz="2000" dirty="0">
                          <a:effectLst/>
                        </a:rPr>
                        <a:t>Travis</a:t>
                      </a:r>
                      <a:endParaRPr lang="en-US" sz="2000" dirty="0">
                        <a:effectLst/>
                        <a:latin typeface="Calibri" panose="020F0502020204030204" pitchFamily="34" charset="0"/>
                        <a:ea typeface="Calibri" panose="020F0502020204030204" pitchFamily="34" charset="0"/>
                      </a:endParaRPr>
                    </a:p>
                  </a:txBody>
                  <a:tcPr marL="97014" marR="97014" marT="0" marB="0"/>
                </a:tc>
                <a:tc>
                  <a:txBody>
                    <a:bodyPr/>
                    <a:lstStyle/>
                    <a:p>
                      <a:pPr marL="0" marR="0">
                        <a:spcBef>
                          <a:spcPts val="0"/>
                        </a:spcBef>
                        <a:spcAft>
                          <a:spcPts val="0"/>
                        </a:spcAft>
                      </a:pPr>
                      <a:r>
                        <a:rPr lang="en-US" sz="2000" dirty="0">
                          <a:effectLst/>
                        </a:rPr>
                        <a:t>12.02</a:t>
                      </a:r>
                      <a:endParaRPr lang="en-US" sz="2000" dirty="0">
                        <a:effectLst/>
                        <a:latin typeface="Calibri" panose="020F0502020204030204" pitchFamily="34" charset="0"/>
                        <a:ea typeface="Calibri" panose="020F0502020204030204" pitchFamily="34" charset="0"/>
                      </a:endParaRPr>
                    </a:p>
                  </a:txBody>
                  <a:tcPr marL="97014" marR="97014" marT="0" marB="0"/>
                </a:tc>
                <a:tc>
                  <a:txBody>
                    <a:bodyPr/>
                    <a:lstStyle/>
                    <a:p>
                      <a:pPr marL="0" marR="0">
                        <a:spcBef>
                          <a:spcPts val="0"/>
                        </a:spcBef>
                        <a:spcAft>
                          <a:spcPts val="0"/>
                        </a:spcAft>
                      </a:pPr>
                      <a:r>
                        <a:rPr lang="en-US" sz="2000" dirty="0">
                          <a:effectLst/>
                        </a:rPr>
                        <a:t>In Fiscal Year 2021, the City of Houston will begin to charge divisions of departments rent on a square footage basis for all space. If a division rents space, the division’s charge should include all costs necessary to maintain the property (that the City provides and/or pays). With respect to properties owned by the City, the General Services Department should include property maintenance costs and depreciation in the division’s square footage rent calculation.</a:t>
                      </a:r>
                      <a:endParaRPr lang="en-US" sz="2000" dirty="0">
                        <a:effectLst/>
                        <a:latin typeface="Calibri" panose="020F0502020204030204" pitchFamily="34" charset="0"/>
                        <a:ea typeface="Calibri" panose="020F0502020204030204" pitchFamily="34" charset="0"/>
                      </a:endParaRPr>
                    </a:p>
                  </a:txBody>
                  <a:tcPr marL="97014" marR="97014" marT="0" marB="0"/>
                </a:tc>
                <a:extLst>
                  <a:ext uri="{0D108BD9-81ED-4DB2-BD59-A6C34878D82A}">
                    <a16:rowId xmlns:a16="http://schemas.microsoft.com/office/drawing/2014/main" val="3193956303"/>
                  </a:ext>
                </a:extLst>
              </a:tr>
              <a:tr h="1558446">
                <a:tc>
                  <a: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97014" marR="97014" marT="0" marB="0"/>
                </a:tc>
                <a:tc gridSpan="2">
                  <a:txBody>
                    <a:bodyPr/>
                    <a:lstStyle/>
                    <a:p>
                      <a:pPr marL="0" marR="0">
                        <a:spcBef>
                          <a:spcPts val="0"/>
                        </a:spcBef>
                        <a:spcAft>
                          <a:spcPts val="0"/>
                        </a:spcAft>
                      </a:pPr>
                      <a:r>
                        <a:rPr lang="en-US" sz="1600" dirty="0">
                          <a:effectLst/>
                        </a:rPr>
                        <a:t>NOTE: This will transform division’s outlook from viewing space as a centrally absorbed expenses, to a cost. divisions will ultimately downsize their space if they have unused space and do not want to absorb additional overhead expenses. </a:t>
                      </a:r>
                      <a:endParaRPr lang="en-US" sz="1600" dirty="0">
                        <a:effectLst/>
                        <a:latin typeface="Calibri" panose="020F0502020204030204" pitchFamily="34" charset="0"/>
                        <a:ea typeface="Calibri" panose="020F0502020204030204" pitchFamily="34" charset="0"/>
                      </a:endParaRPr>
                    </a:p>
                  </a:txBody>
                  <a:tcPr marL="97014" marR="97014" marT="0" marB="0" anchor="ct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txBody>
                  <a:tcPr marL="97014" marR="97014" marT="0" marB="0" anchor="ctr"/>
                </a:tc>
                <a:extLst>
                  <a:ext uri="{0D108BD9-81ED-4DB2-BD59-A6C34878D82A}">
                    <a16:rowId xmlns:a16="http://schemas.microsoft.com/office/drawing/2014/main" val="3105893082"/>
                  </a:ext>
                </a:extLst>
              </a:tr>
            </a:tbl>
          </a:graphicData>
        </a:graphic>
      </p:graphicFrame>
      <p:sp>
        <p:nvSpPr>
          <p:cNvPr id="3" name="Title 2">
            <a:extLst>
              <a:ext uri="{FF2B5EF4-FFF2-40B4-BE49-F238E27FC236}">
                <a16:creationId xmlns:a16="http://schemas.microsoft.com/office/drawing/2014/main" id="{90516131-17F1-450B-96BA-55ECD0FEC325}"/>
              </a:ext>
            </a:extLst>
          </p:cNvPr>
          <p:cNvSpPr>
            <a:spLocks noGrp="1"/>
          </p:cNvSpPr>
          <p:nvPr>
            <p:ph type="title"/>
          </p:nvPr>
        </p:nvSpPr>
        <p:spPr/>
        <p:txBody>
          <a:bodyPr/>
          <a:lstStyle/>
          <a:p>
            <a:r>
              <a:rPr lang="en-US" dirty="0"/>
              <a:t>BFA Amendment</a:t>
            </a:r>
          </a:p>
        </p:txBody>
      </p:sp>
    </p:spTree>
    <p:extLst>
      <p:ext uri="{BB962C8B-B14F-4D97-AF65-F5344CB8AC3E}">
        <p14:creationId xmlns:p14="http://schemas.microsoft.com/office/powerpoint/2010/main" val="352393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C2DB7-3FDE-4568-9100-E13D5B0FC74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3" descr="Diagram&#10;&#10;Description automatically generated">
            <a:extLst>
              <a:ext uri="{FF2B5EF4-FFF2-40B4-BE49-F238E27FC236}">
                <a16:creationId xmlns:a16="http://schemas.microsoft.com/office/drawing/2014/main" id="{946A84A2-46E8-4389-A4DF-E3E93C0B672B}"/>
              </a:ext>
            </a:extLst>
          </p:cNvPr>
          <p:cNvPicPr>
            <a:picLocks noChangeAspect="1"/>
          </p:cNvPicPr>
          <p:nvPr/>
        </p:nvPicPr>
        <p:blipFill rotWithShape="1">
          <a:blip r:embed="rId2"/>
          <a:srcRect l="166" t="-64" b="8321"/>
          <a:stretch/>
        </p:blipFill>
        <p:spPr>
          <a:xfrm>
            <a:off x="-19051" y="0"/>
            <a:ext cx="12201525" cy="6858000"/>
          </a:xfrm>
          <a:prstGeom prst="rect">
            <a:avLst/>
          </a:prstGeom>
        </p:spPr>
      </p:pic>
      <p:pic>
        <p:nvPicPr>
          <p:cNvPr id="5" name="Picture Placeholder 3" descr="Diagram&#10;&#10;Description automatically generated">
            <a:extLst>
              <a:ext uri="{FF2B5EF4-FFF2-40B4-BE49-F238E27FC236}">
                <a16:creationId xmlns:a16="http://schemas.microsoft.com/office/drawing/2014/main" id="{63643B4D-949B-43C1-9BCF-72EFDCF73124}"/>
              </a:ext>
            </a:extLst>
          </p:cNvPr>
          <p:cNvPicPr>
            <a:picLocks noChangeAspect="1"/>
          </p:cNvPicPr>
          <p:nvPr/>
        </p:nvPicPr>
        <p:blipFill rotWithShape="1">
          <a:blip r:embed="rId2"/>
          <a:srcRect l="166" t="-64" b="8321"/>
          <a:stretch/>
        </p:blipFill>
        <p:spPr>
          <a:xfrm flipH="1">
            <a:off x="-190500" y="0"/>
            <a:ext cx="12201525" cy="6858000"/>
          </a:xfrm>
          <a:prstGeom prst="rect">
            <a:avLst/>
          </a:prstGeom>
        </p:spPr>
      </p:pic>
      <p:pic>
        <p:nvPicPr>
          <p:cNvPr id="4" name="Picture Placeholder 3" descr="Diagram&#10;&#10;Description automatically generated">
            <a:extLst>
              <a:ext uri="{FF2B5EF4-FFF2-40B4-BE49-F238E27FC236}">
                <a16:creationId xmlns:a16="http://schemas.microsoft.com/office/drawing/2014/main" id="{A535C392-7828-42E3-8F17-D734311D3BBD}"/>
              </a:ext>
            </a:extLst>
          </p:cNvPr>
          <p:cNvPicPr>
            <a:picLocks noGrp="1" noChangeAspect="1"/>
          </p:cNvPicPr>
          <p:nvPr>
            <p:ph type="pic" sz="quarter" idx="10"/>
          </p:nvPr>
        </p:nvPicPr>
        <p:blipFill rotWithShape="1">
          <a:blip r:embed="rId2"/>
          <a:srcRect l="167" t="-64" r="330" b="8321"/>
          <a:stretch/>
        </p:blipFill>
        <p:spPr>
          <a:xfrm>
            <a:off x="333375" y="0"/>
            <a:ext cx="11496675" cy="6858000"/>
          </a:xfrm>
        </p:spPr>
      </p:pic>
    </p:spTree>
    <p:extLst>
      <p:ext uri="{BB962C8B-B14F-4D97-AF65-F5344CB8AC3E}">
        <p14:creationId xmlns:p14="http://schemas.microsoft.com/office/powerpoint/2010/main" val="4192878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Diagram&#10;&#10;Description automatically generated">
            <a:extLst>
              <a:ext uri="{FF2B5EF4-FFF2-40B4-BE49-F238E27FC236}">
                <a16:creationId xmlns:a16="http://schemas.microsoft.com/office/drawing/2014/main" id="{9C401FF2-CD55-4436-96A3-5BA37EA24B3F}"/>
              </a:ext>
            </a:extLst>
          </p:cNvPr>
          <p:cNvPicPr>
            <a:picLocks noGrp="1" noChangeAspect="1"/>
          </p:cNvPicPr>
          <p:nvPr>
            <p:ph type="pic" sz="quarter" idx="10"/>
          </p:nvPr>
        </p:nvPicPr>
        <p:blipFill rotWithShape="1">
          <a:blip r:embed="rId2"/>
          <a:srcRect b="13060"/>
          <a:stretch/>
        </p:blipFill>
        <p:spPr>
          <a:xfrm>
            <a:off x="0" y="0"/>
            <a:ext cx="12192000" cy="6858000"/>
          </a:xfrm>
        </p:spPr>
      </p:pic>
    </p:spTree>
    <p:extLst>
      <p:ext uri="{BB962C8B-B14F-4D97-AF65-F5344CB8AC3E}">
        <p14:creationId xmlns:p14="http://schemas.microsoft.com/office/powerpoint/2010/main" val="3695230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F211-ED25-4BED-862A-17F84B323349}"/>
              </a:ext>
            </a:extLst>
          </p:cNvPr>
          <p:cNvSpPr>
            <a:spLocks noGrp="1"/>
          </p:cNvSpPr>
          <p:nvPr>
            <p:ph type="title"/>
          </p:nvPr>
        </p:nvSpPr>
        <p:spPr/>
        <p:txBody>
          <a:bodyPr/>
          <a:lstStyle/>
          <a:p>
            <a:pPr algn="ctr"/>
            <a:r>
              <a:rPr lang="en-US" dirty="0"/>
              <a:t>GSD: Where Are We Now?</a:t>
            </a:r>
            <a:br>
              <a:rPr lang="en-US" dirty="0"/>
            </a:br>
            <a:endParaRPr lang="en-US" dirty="0"/>
          </a:p>
        </p:txBody>
      </p:sp>
      <p:sp>
        <p:nvSpPr>
          <p:cNvPr id="11" name="TextBox 10">
            <a:extLst>
              <a:ext uri="{FF2B5EF4-FFF2-40B4-BE49-F238E27FC236}">
                <a16:creationId xmlns:a16="http://schemas.microsoft.com/office/drawing/2014/main" id="{0A302878-D117-49D8-8CD3-093E34DF215B}"/>
              </a:ext>
            </a:extLst>
          </p:cNvPr>
          <p:cNvSpPr txBox="1"/>
          <p:nvPr/>
        </p:nvSpPr>
        <p:spPr>
          <a:xfrm>
            <a:off x="660400" y="1979589"/>
            <a:ext cx="3543811" cy="350762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4"/>
                </a:solidFill>
                <a:effectLst/>
                <a:uLnTx/>
                <a:uFillTx/>
                <a:latin typeface="+mj-lt"/>
                <a:ea typeface="+mn-ea"/>
                <a:cs typeface="Biome Light" panose="020B0303030204020804" pitchFamily="34" charset="0"/>
              </a:rPr>
              <a:t>Administrative Policy 7-4</a:t>
            </a:r>
          </a:p>
          <a:p>
            <a:pPr algn="ctr"/>
            <a:r>
              <a:rPr lang="en-US" sz="2400" b="1" dirty="0">
                <a:latin typeface="+mj-lt"/>
                <a:cs typeface="Biome Light" panose="020B0303030204020804" pitchFamily="34" charset="0"/>
              </a:rPr>
              <a:t>Space Utilization and Furniture Standards </a:t>
            </a:r>
          </a:p>
          <a:p>
            <a:pPr marL="533400" lvl="3" indent="-266700">
              <a:lnSpc>
                <a:spcPct val="90000"/>
              </a:lnSpc>
              <a:spcBef>
                <a:spcPts val="1000"/>
              </a:spcBef>
              <a:buClr>
                <a:schemeClr val="accent4"/>
              </a:buClr>
              <a:buFont typeface="Wingdings" panose="05000000000000000000" pitchFamily="2" charset="2"/>
              <a:buChar char="§"/>
            </a:pPr>
            <a:r>
              <a:rPr lang="en-US" sz="2000" dirty="0">
                <a:cs typeface="Biome Light" panose="020B0303030204020804" pitchFamily="34" charset="0"/>
              </a:rPr>
              <a:t>The updated Administrative Policy was developed to start maximizing office space. This will be achieved by suggesting </a:t>
            </a:r>
            <a:r>
              <a:rPr lang="en-US" sz="2000" dirty="0">
                <a:highlight>
                  <a:srgbClr val="FFFF00"/>
                </a:highlight>
                <a:cs typeface="Biome Light" panose="020B0303030204020804" pitchFamily="34" charset="0"/>
              </a:rPr>
              <a:t>85% open office space and 15% closed office </a:t>
            </a:r>
            <a:r>
              <a:rPr lang="en-US" sz="2000" dirty="0">
                <a:cs typeface="Biome Light" panose="020B0303030204020804" pitchFamily="34" charset="0"/>
              </a:rPr>
              <a:t>to clients for future buildouts. </a:t>
            </a:r>
          </a:p>
        </p:txBody>
      </p:sp>
      <p:pic>
        <p:nvPicPr>
          <p:cNvPr id="12" name="Picture Placeholder 3" descr="Diagram, engineering drawing&#10;&#10;Description automatically generated">
            <a:extLst>
              <a:ext uri="{FF2B5EF4-FFF2-40B4-BE49-F238E27FC236}">
                <a16:creationId xmlns:a16="http://schemas.microsoft.com/office/drawing/2014/main" id="{78194A5D-63E5-47A1-A962-8031EC307AF0}"/>
              </a:ext>
            </a:extLst>
          </p:cNvPr>
          <p:cNvPicPr>
            <a:picLocks noChangeAspect="1"/>
          </p:cNvPicPr>
          <p:nvPr/>
        </p:nvPicPr>
        <p:blipFill rotWithShape="1">
          <a:blip r:embed="rId3"/>
          <a:srcRect l="2926" t="4737" r="2646" b="16575"/>
          <a:stretch/>
        </p:blipFill>
        <p:spPr>
          <a:xfrm>
            <a:off x="4353858" y="1979589"/>
            <a:ext cx="7177741" cy="3869882"/>
          </a:xfrm>
          <a:prstGeom prst="rect">
            <a:avLst/>
          </a:prstGeom>
        </p:spPr>
      </p:pic>
    </p:spTree>
    <p:extLst>
      <p:ext uri="{BB962C8B-B14F-4D97-AF65-F5344CB8AC3E}">
        <p14:creationId xmlns:p14="http://schemas.microsoft.com/office/powerpoint/2010/main" val="412067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F03AADD-A4FE-4CE8-944C-3F9C9777F0AB}"/>
              </a:ext>
            </a:extLst>
          </p:cNvPr>
          <p:cNvSpPr>
            <a:spLocks noGrp="1"/>
          </p:cNvSpPr>
          <p:nvPr>
            <p:ph sz="quarter" idx="10"/>
          </p:nvPr>
        </p:nvSpPr>
        <p:spPr>
          <a:xfrm>
            <a:off x="838200" y="1685925"/>
            <a:ext cx="10515600" cy="4537075"/>
          </a:xfrm>
        </p:spPr>
        <p:txBody>
          <a:bodyPr lIns="91440" tIns="45720" rIns="91440" bIns="45720" anchor="t"/>
          <a:lstStyle/>
          <a:p>
            <a:pPr>
              <a:buClr>
                <a:schemeClr val="accent4"/>
              </a:buClr>
              <a:buFont typeface="Wingdings" panose="05000000000000000000" pitchFamily="2" charset="2"/>
              <a:buChar char="§"/>
            </a:pPr>
            <a:r>
              <a:rPr lang="en-US" sz="2000" dirty="0">
                <a:solidFill>
                  <a:schemeClr val="tx1"/>
                </a:solidFill>
                <a:cs typeface="Biome Light" panose="020B0303030204020804" pitchFamily="34" charset="0"/>
              </a:rPr>
              <a:t>The General Services Department was created under City Ordinance No. 99-378, § 5, 4-21-99. </a:t>
            </a:r>
          </a:p>
          <a:p>
            <a:pPr marL="276225" lvl="1" indent="-9525">
              <a:buClr>
                <a:schemeClr val="accent4"/>
              </a:buClr>
              <a:buNone/>
            </a:pPr>
            <a:r>
              <a:rPr lang="en-US" sz="1800" kern="1200" dirty="0">
                <a:solidFill>
                  <a:schemeClr val="tx1">
                    <a:lumMod val="75000"/>
                    <a:lumOff val="25000"/>
                  </a:schemeClr>
                </a:solidFill>
                <a:effectLst/>
                <a:latin typeface="+mn-lt"/>
                <a:ea typeface="+mn-ea"/>
                <a:cs typeface="+mn-cs"/>
              </a:rPr>
              <a:t>Section 2-434. – Functions.</a:t>
            </a:r>
            <a:r>
              <a:rPr lang="en-US" sz="1400" dirty="0"/>
              <a:t> </a:t>
            </a:r>
            <a:r>
              <a:rPr lang="en-US" sz="1800" kern="1200" dirty="0">
                <a:solidFill>
                  <a:schemeClr val="tx1">
                    <a:lumMod val="75000"/>
                    <a:lumOff val="25000"/>
                  </a:schemeClr>
                </a:solidFill>
                <a:effectLst/>
                <a:latin typeface="+mn-lt"/>
                <a:ea typeface="+mn-ea"/>
                <a:cs typeface="+mn-cs"/>
              </a:rPr>
              <a:t>The [General Services] </a:t>
            </a:r>
            <a:r>
              <a:rPr lang="en-US" sz="1400" dirty="0"/>
              <a:t>D</a:t>
            </a:r>
            <a:r>
              <a:rPr lang="en-US" sz="1800" kern="1200" dirty="0">
                <a:solidFill>
                  <a:schemeClr val="tx1">
                    <a:lumMod val="75000"/>
                    <a:lumOff val="25000"/>
                  </a:schemeClr>
                </a:solidFill>
                <a:effectLst/>
                <a:latin typeface="+mn-lt"/>
                <a:ea typeface="+mn-ea"/>
                <a:cs typeface="+mn-cs"/>
              </a:rPr>
              <a:t>epartment shall: </a:t>
            </a:r>
            <a:endParaRPr lang="en-US" sz="1400" dirty="0">
              <a:effectLst/>
            </a:endParaRPr>
          </a:p>
          <a:p>
            <a:pPr lvl="1">
              <a:buClr>
                <a:schemeClr val="accent4"/>
              </a:buClr>
              <a:buFont typeface="Wingdings" panose="05000000000000000000" pitchFamily="2" charset="2"/>
              <a:buChar char="§"/>
            </a:pPr>
            <a:r>
              <a:rPr lang="en-US" sz="1400" dirty="0"/>
              <a:t>Be responsible for construction and remodeling of city buildings, including management and provision of in-house and contract services for design of projects, construction bidding, construction contract management, construction-related testing services and construction-related environmental services; </a:t>
            </a:r>
          </a:p>
          <a:p>
            <a:pPr lvl="1">
              <a:buClr>
                <a:schemeClr val="accent4"/>
              </a:buClr>
              <a:buFont typeface="Wingdings" panose="05000000000000000000" pitchFamily="2" charset="2"/>
              <a:buChar char="§"/>
            </a:pPr>
            <a:r>
              <a:rPr lang="en-US" sz="1400" b="1" dirty="0">
                <a:highlight>
                  <a:srgbClr val="FFFF00"/>
                </a:highlight>
              </a:rPr>
              <a:t>Perform facilities management services including review of requirements for space in city buildings, negotiations of city building space leases, whether the city is the lessor or the lessee, assignment of space in city buildings, development of office size and furnishing standards, management of furnishings installations and office moves and related services whether performed directly by the department or by contractors;  </a:t>
            </a:r>
            <a:r>
              <a:rPr lang="en-US" sz="1400" b="1" dirty="0">
                <a:solidFill>
                  <a:schemeClr val="tx1"/>
                </a:solidFill>
                <a:highlight>
                  <a:srgbClr val="FFFF00"/>
                </a:highlight>
              </a:rPr>
              <a:t>(AP Policy 7-4)</a:t>
            </a:r>
            <a:endParaRPr lang="en-US" sz="1400" b="1" dirty="0">
              <a:solidFill>
                <a:schemeClr val="tx1"/>
              </a:solidFill>
              <a:highlight>
                <a:srgbClr val="FFFF00"/>
              </a:highlight>
              <a:cs typeface="Calibri Light"/>
            </a:endParaRPr>
          </a:p>
          <a:p>
            <a:pPr lvl="1">
              <a:buClr>
                <a:schemeClr val="accent4"/>
              </a:buClr>
              <a:buFont typeface="Wingdings" panose="05000000000000000000" pitchFamily="2" charset="2"/>
              <a:buChar char="§"/>
            </a:pPr>
            <a:r>
              <a:rPr lang="en-US" sz="1400" b="1" dirty="0">
                <a:highlight>
                  <a:srgbClr val="FFFF00"/>
                </a:highlight>
              </a:rPr>
              <a:t>Acquire real property and dispose of surplus real property in coordination with Houston Public Works; </a:t>
            </a:r>
            <a:endParaRPr lang="en-US" sz="1400" b="1" dirty="0">
              <a:highlight>
                <a:srgbClr val="FFFF00"/>
              </a:highlight>
              <a:cs typeface="Calibri Light"/>
            </a:endParaRPr>
          </a:p>
          <a:p>
            <a:pPr lvl="1">
              <a:buClr>
                <a:schemeClr val="accent4"/>
              </a:buClr>
              <a:buFont typeface="Wingdings" panose="05000000000000000000" pitchFamily="2" charset="2"/>
              <a:buChar char="§"/>
            </a:pPr>
            <a:r>
              <a:rPr lang="en-US" sz="1400" dirty="0"/>
              <a:t>Manage and oversee energy programs for city buildings; </a:t>
            </a:r>
          </a:p>
          <a:p>
            <a:pPr lvl="1">
              <a:buClr>
                <a:schemeClr val="accent4"/>
              </a:buClr>
              <a:buFont typeface="Wingdings" panose="05000000000000000000" pitchFamily="2" charset="2"/>
              <a:buChar char="§"/>
            </a:pPr>
            <a:r>
              <a:rPr lang="en-US" sz="1400" b="1" dirty="0">
                <a:highlight>
                  <a:srgbClr val="FFFF00"/>
                </a:highlight>
              </a:rPr>
              <a:t>Provide on-site building maintenance and operations services for buildings assigned to the department for that purpose, including janitorial, cleaning, building systems maintenance, minor repairs, carpentry and construction work and security operation and maintenance; </a:t>
            </a:r>
          </a:p>
          <a:p>
            <a:pPr lvl="1">
              <a:buClr>
                <a:schemeClr val="accent4"/>
              </a:buClr>
              <a:buFont typeface="Wingdings" panose="05000000000000000000" pitchFamily="2" charset="2"/>
              <a:buChar char="§"/>
            </a:pPr>
            <a:r>
              <a:rPr lang="en-US" sz="1400" dirty="0"/>
              <a:t>Render assistance to other city departments upon request for buildings that may not be under the direct management of the department on issues relating to building management; and </a:t>
            </a:r>
          </a:p>
          <a:p>
            <a:pPr lvl="1">
              <a:buClr>
                <a:schemeClr val="accent4"/>
              </a:buClr>
              <a:buFont typeface="Wingdings" panose="05000000000000000000" pitchFamily="2" charset="2"/>
              <a:buChar char="§"/>
            </a:pPr>
            <a:r>
              <a:rPr lang="en-US" sz="1400" dirty="0"/>
              <a:t>For any matters involving procurement, as defined in section 15-42 of this Code, defer to the chief procurement officer as required in section 15-43 of this Code. </a:t>
            </a:r>
          </a:p>
          <a:p>
            <a:pPr lvl="1">
              <a:buClr>
                <a:schemeClr val="accent4"/>
              </a:buClr>
              <a:buFont typeface="Wingdings" panose="05000000000000000000" pitchFamily="2" charset="2"/>
              <a:buChar char="§"/>
            </a:pPr>
            <a:r>
              <a:rPr lang="en-US" sz="1400" dirty="0"/>
              <a:t>The foregoing duties and functions shall not extend to aviation department properties, unless so requested by the aviation department.</a:t>
            </a:r>
          </a:p>
          <a:p>
            <a:pPr marL="0" indent="0">
              <a:buNone/>
            </a:pPr>
            <a:endParaRPr lang="en-US" dirty="0"/>
          </a:p>
        </p:txBody>
      </p:sp>
      <p:sp>
        <p:nvSpPr>
          <p:cNvPr id="5" name="Title 4">
            <a:extLst>
              <a:ext uri="{FF2B5EF4-FFF2-40B4-BE49-F238E27FC236}">
                <a16:creationId xmlns:a16="http://schemas.microsoft.com/office/drawing/2014/main" id="{91EF53E3-F88C-4203-A489-8C9D57513DF6}"/>
              </a:ext>
            </a:extLst>
          </p:cNvPr>
          <p:cNvSpPr>
            <a:spLocks noGrp="1"/>
          </p:cNvSpPr>
          <p:nvPr>
            <p:ph type="title"/>
          </p:nvPr>
        </p:nvSpPr>
        <p:spPr/>
        <p:txBody>
          <a:bodyPr lIns="91440" tIns="45720" rIns="91440" bIns="45720" anchor="t"/>
          <a:lstStyle/>
          <a:p>
            <a:r>
              <a:rPr lang="en-US" dirty="0"/>
              <a:t>GSD Responsibilities</a:t>
            </a:r>
          </a:p>
        </p:txBody>
      </p:sp>
    </p:spTree>
    <p:extLst>
      <p:ext uri="{BB962C8B-B14F-4D97-AF65-F5344CB8AC3E}">
        <p14:creationId xmlns:p14="http://schemas.microsoft.com/office/powerpoint/2010/main" val="369677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Placeholder 9" descr="Escalators">
            <a:extLst>
              <a:ext uri="{FF2B5EF4-FFF2-40B4-BE49-F238E27FC236}">
                <a16:creationId xmlns:a16="http://schemas.microsoft.com/office/drawing/2014/main" id="{067ABCFB-135D-465A-8D06-3042F9E75BB6}"/>
              </a:ext>
            </a:extLst>
          </p:cNvPr>
          <p:cNvPicPr>
            <a:picLocks noGrp="1" noChangeAspect="1"/>
          </p:cNvPicPr>
          <p:nvPr>
            <p:ph type="pic" sz="quarter" idx="10"/>
          </p:nvPr>
        </p:nvPicPr>
        <p:blipFill rotWithShape="1">
          <a:blip r:embed="rId2">
            <a:alphaModFix amt="60000"/>
          </a:blip>
          <a:srcRect t="6729" r="33992" b="40721"/>
          <a:stretch/>
        </p:blipFill>
        <p:spPr>
          <a:xfrm>
            <a:off x="15605" y="0"/>
            <a:ext cx="12192001" cy="6858000"/>
          </a:xfrm>
        </p:spPr>
      </p:pic>
      <p:sp>
        <p:nvSpPr>
          <p:cNvPr id="3" name="Rectangle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D9E7E43-0082-4819-947F-94AD5664FC83}"/>
              </a:ext>
            </a:extLst>
          </p:cNvPr>
          <p:cNvSpPr>
            <a:spLocks noGrp="1"/>
          </p:cNvSpPr>
          <p:nvPr>
            <p:ph type="title"/>
          </p:nvPr>
        </p:nvSpPr>
        <p:spPr/>
        <p:txBody>
          <a:bodyPr/>
          <a:lstStyle/>
          <a:p>
            <a:pPr rtl="0" eaLnBrk="1" latinLnBrk="0" hangingPunct="1"/>
            <a:r>
              <a:rPr lang="en-US" sz="4800" kern="1200" dirty="0">
                <a:effectLst/>
                <a:latin typeface="Calibri Light" panose="020F0302020204030204" pitchFamily="34" charset="0"/>
                <a:ea typeface="+mn-ea"/>
                <a:cs typeface="+mn-cs"/>
              </a:rPr>
              <a:t>City of Houston Insured Properties</a:t>
            </a:r>
            <a:endParaRPr lang="en-US" dirty="0"/>
          </a:p>
        </p:txBody>
      </p:sp>
      <p:sp>
        <p:nvSpPr>
          <p:cNvPr id="6" name="Rectangle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B6DDC29-DFE2-4F0C-9C81-DDBC9CD8D269}"/>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1102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EDAF89-0ECD-416A-93E5-A300FF0B9702}"/>
              </a:ext>
            </a:extLst>
          </p:cNvPr>
          <p:cNvSpPr>
            <a:spLocks noGrp="1"/>
          </p:cNvSpPr>
          <p:nvPr>
            <p:ph type="title"/>
          </p:nvPr>
        </p:nvSpPr>
        <p:spPr/>
        <p:txBody>
          <a:bodyPr lIns="91440" tIns="45720" rIns="91440" bIns="45720" anchor="ctr"/>
          <a:lstStyle/>
          <a:p>
            <a:r>
              <a:rPr lang="en-US" dirty="0"/>
              <a:t>City Wide Insured Properties</a:t>
            </a:r>
          </a:p>
        </p:txBody>
      </p:sp>
      <p:graphicFrame>
        <p:nvGraphicFramePr>
          <p:cNvPr id="4" name="Table 4">
            <a:extLst>
              <a:ext uri="{FF2B5EF4-FFF2-40B4-BE49-F238E27FC236}">
                <a16:creationId xmlns:a16="http://schemas.microsoft.com/office/drawing/2014/main" id="{073707E7-92D0-4440-B6F8-67CE3923056E}"/>
              </a:ext>
            </a:extLst>
          </p:cNvPr>
          <p:cNvGraphicFramePr>
            <a:graphicFrameLocks/>
          </p:cNvGraphicFramePr>
          <p:nvPr>
            <p:extLst>
              <p:ext uri="{D42A27DB-BD31-4B8C-83A1-F6EECF244321}">
                <p14:modId xmlns:p14="http://schemas.microsoft.com/office/powerpoint/2010/main" val="3510464561"/>
              </p:ext>
            </p:extLst>
          </p:nvPr>
        </p:nvGraphicFramePr>
        <p:xfrm>
          <a:off x="4106487" y="2187619"/>
          <a:ext cx="7357209" cy="1870800"/>
        </p:xfrm>
        <a:graphic>
          <a:graphicData uri="http://schemas.openxmlformats.org/drawingml/2006/table">
            <a:tbl>
              <a:tblPr firstRow="1" lastRow="1">
                <a:tableStyleId>{69012ECD-51FC-41F1-AA8D-1B2483CD663E}</a:tableStyleId>
              </a:tblPr>
              <a:tblGrid>
                <a:gridCol w="1047973">
                  <a:extLst>
                    <a:ext uri="{9D8B030D-6E8A-4147-A177-3AD203B41FA5}">
                      <a16:colId xmlns:a16="http://schemas.microsoft.com/office/drawing/2014/main" val="1689330750"/>
                    </a:ext>
                  </a:extLst>
                </a:gridCol>
                <a:gridCol w="2079505">
                  <a:extLst>
                    <a:ext uri="{9D8B030D-6E8A-4147-A177-3AD203B41FA5}">
                      <a16:colId xmlns:a16="http://schemas.microsoft.com/office/drawing/2014/main" val="2660631934"/>
                    </a:ext>
                  </a:extLst>
                </a:gridCol>
                <a:gridCol w="2118086">
                  <a:extLst>
                    <a:ext uri="{9D8B030D-6E8A-4147-A177-3AD203B41FA5}">
                      <a16:colId xmlns:a16="http://schemas.microsoft.com/office/drawing/2014/main" val="3909717689"/>
                    </a:ext>
                  </a:extLst>
                </a:gridCol>
                <a:gridCol w="2111645">
                  <a:extLst>
                    <a:ext uri="{9D8B030D-6E8A-4147-A177-3AD203B41FA5}">
                      <a16:colId xmlns:a16="http://schemas.microsoft.com/office/drawing/2014/main" val="2901822356"/>
                    </a:ext>
                  </a:extLst>
                </a:gridCol>
              </a:tblGrid>
              <a:tr h="595878">
                <a:tc>
                  <a:txBody>
                    <a:bodyPr/>
                    <a:lstStyle/>
                    <a:p>
                      <a:pPr algn="r"/>
                      <a:endParaRPr lang="en-US" sz="2000" dirty="0">
                        <a:latin typeface="+mn-lt"/>
                        <a:cs typeface="Biome Light" panose="020B0303030204020804" pitchFamily="34" charset="0"/>
                      </a:endParaRPr>
                    </a:p>
                  </a:txBody>
                  <a:tcPr anchor="ctr">
                    <a:lnL w="6350" cap="flat" cmpd="sng" algn="ctr">
                      <a:noFill/>
                      <a:prstDash val="solid"/>
                      <a:miter lim="800000"/>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kern="1200" dirty="0">
                          <a:solidFill>
                            <a:schemeClr val="tx1"/>
                          </a:solidFill>
                          <a:latin typeface="+mn-lt"/>
                          <a:ea typeface="+mn-ea"/>
                          <a:cs typeface="+mn-cs"/>
                        </a:rPr>
                        <a:t>Number of Facilities</a:t>
                      </a: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rPr>
                        <a:t>Sq. Ft.</a:t>
                      </a:r>
                      <a:endParaRPr lang="en-US" sz="1800" dirty="0">
                        <a:solidFill>
                          <a:schemeClr val="tx1"/>
                        </a:solidFill>
                        <a:latin typeface="+mn-lt"/>
                        <a:cs typeface="Biome Light" panose="020B0303030204020804" pitchFamily="34" charset="0"/>
                      </a:endParaRP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chemeClr val="tx1"/>
                          </a:solidFill>
                          <a:latin typeface="+mn-lt"/>
                          <a:cs typeface="Biome Light" panose="020B0303030204020804" pitchFamily="34" charset="0"/>
                        </a:rPr>
                        <a:t>Building Value</a:t>
                      </a:r>
                    </a:p>
                  </a:txBody>
                  <a:tcPr anchor="ctr">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928716"/>
                  </a:ext>
                </a:extLst>
              </a:tr>
              <a:tr h="424974">
                <a:tc>
                  <a:txBody>
                    <a:bodyPr/>
                    <a:lstStyle/>
                    <a:p>
                      <a:pPr algn="r"/>
                      <a:r>
                        <a:rPr lang="en-US" sz="1800" dirty="0">
                          <a:solidFill>
                            <a:schemeClr val="tx1"/>
                          </a:solidFill>
                        </a:rPr>
                        <a:t>Owned</a:t>
                      </a:r>
                      <a:endParaRPr lang="en-US" sz="1800" dirty="0">
                        <a:solidFill>
                          <a:schemeClr val="tx1"/>
                        </a:solidFill>
                        <a:latin typeface="+mn-lt"/>
                        <a:cs typeface="Biome Light" panose="020B03030302040208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sz="2000" dirty="0"/>
                        <a:t>2,828 </a:t>
                      </a:r>
                    </a:p>
                  </a:txBody>
                  <a:tcPr anchor="ctr">
                    <a:lnL w="28575" cap="flat" cmpd="sng" algn="ctr">
                      <a:noFill/>
                      <a:prstDash val="solid"/>
                      <a:round/>
                      <a:headEnd type="none" w="med" len="med"/>
                      <a:tailEnd type="none" w="med" len="med"/>
                    </a:lnL>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dirty="0"/>
                        <a:t>31,407,531</a:t>
                      </a:r>
                    </a:p>
                  </a:txBody>
                  <a:tcPr anchor="ct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sz="2000" dirty="0"/>
                        <a:t>$  10,557,814,296</a:t>
                      </a:r>
                    </a:p>
                  </a:txBody>
                  <a:tcPr anchor="ct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34243071"/>
                  </a:ext>
                </a:extLst>
              </a:tr>
              <a:tr h="424974">
                <a:tc>
                  <a:txBody>
                    <a:bodyPr/>
                    <a:lstStyle/>
                    <a:p>
                      <a:pPr algn="r"/>
                      <a:r>
                        <a:rPr lang="en-US" sz="1800" dirty="0">
                          <a:solidFill>
                            <a:schemeClr val="tx1"/>
                          </a:solidFill>
                        </a:rPr>
                        <a:t>Vacant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sz="2000" dirty="0"/>
                        <a:t>     14</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dirty="0"/>
                        <a:t> 192,075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sz="2000" dirty="0"/>
                        <a:t>$          31,277,342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5808797"/>
                  </a:ext>
                </a:extLst>
              </a:tr>
              <a:tr h="424974">
                <a:tc>
                  <a:txBody>
                    <a:bodyPr/>
                    <a:lstStyle/>
                    <a:p>
                      <a:pPr algn="r"/>
                      <a:r>
                        <a:rPr lang="en-US" sz="1800" dirty="0">
                          <a:solidFill>
                            <a:schemeClr val="accent2">
                              <a:lumMod val="50000"/>
                            </a:schemeClr>
                          </a:solidFill>
                          <a:latin typeface="+mn-lt"/>
                          <a:cs typeface="Biome Light" panose="020B0303030204020804" pitchFamily="34" charset="0"/>
                        </a:rPr>
                        <a:t>Total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2000" dirty="0"/>
                        <a:t> 2,842</a:t>
                      </a:r>
                    </a:p>
                  </a:txBody>
                  <a:tcPr anchor="ct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2000" dirty="0"/>
                        <a:t>31,599,606 </a:t>
                      </a:r>
                    </a:p>
                  </a:txBody>
                  <a:tcPr anchor="ct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a:r>
                        <a:rPr lang="en-US" sz="2000" dirty="0"/>
                        <a:t>$   10,589,091,638</a:t>
                      </a:r>
                    </a:p>
                  </a:txBody>
                  <a:tcPr anchor="ct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049425919"/>
                  </a:ext>
                </a:extLst>
              </a:tr>
            </a:tbl>
          </a:graphicData>
        </a:graphic>
      </p:graphicFrame>
      <p:sp>
        <p:nvSpPr>
          <p:cNvPr id="5" name="TextBox 4">
            <a:extLst>
              <a:ext uri="{FF2B5EF4-FFF2-40B4-BE49-F238E27FC236}">
                <a16:creationId xmlns:a16="http://schemas.microsoft.com/office/drawing/2014/main" id="{B704F271-293D-4D46-B47E-AE6DB8B4CC47}"/>
              </a:ext>
            </a:extLst>
          </p:cNvPr>
          <p:cNvSpPr txBox="1"/>
          <p:nvPr/>
        </p:nvSpPr>
        <p:spPr>
          <a:xfrm>
            <a:off x="838200" y="2187619"/>
            <a:ext cx="2765612" cy="1200329"/>
          </a:xfrm>
          <a:prstGeom prst="rect">
            <a:avLst/>
          </a:prstGeom>
          <a:noFill/>
        </p:spPr>
        <p:txBody>
          <a:bodyPr wrap="square" rtlCol="0">
            <a:spAutoFit/>
          </a:bodyPr>
          <a:lstStyle/>
          <a:p>
            <a:pPr marL="304800" indent="-266700">
              <a:lnSpc>
                <a:spcPct val="90000"/>
              </a:lnSpc>
              <a:spcBef>
                <a:spcPts val="1000"/>
              </a:spcBef>
              <a:buClr>
                <a:schemeClr val="accent4"/>
              </a:buClr>
              <a:buFont typeface="Wingdings" panose="05000000000000000000" pitchFamily="2" charset="2"/>
              <a:buChar char="§"/>
            </a:pPr>
            <a:r>
              <a:rPr lang="en-US" sz="2000" dirty="0">
                <a:cs typeface="Biome Light" panose="020B0303030204020804" pitchFamily="34" charset="0"/>
              </a:rPr>
              <a:t>The City of Houston has 2,844 facilities, which covers roughly 31,626,635 Sq. Ft. </a:t>
            </a:r>
          </a:p>
        </p:txBody>
      </p:sp>
      <p:sp>
        <p:nvSpPr>
          <p:cNvPr id="2" name="Rectangle 1">
            <a:extLst>
              <a:ext uri="{FF2B5EF4-FFF2-40B4-BE49-F238E27FC236}">
                <a16:creationId xmlns:a16="http://schemas.microsoft.com/office/drawing/2014/main" id="{314BB669-5544-489A-8A48-2B34891486D0}"/>
              </a:ext>
            </a:extLst>
          </p:cNvPr>
          <p:cNvSpPr/>
          <p:nvPr/>
        </p:nvSpPr>
        <p:spPr>
          <a:xfrm>
            <a:off x="6539013" y="5915223"/>
            <a:ext cx="5116272" cy="307777"/>
          </a:xfrm>
          <a:prstGeom prst="rect">
            <a:avLst/>
          </a:prstGeom>
        </p:spPr>
        <p:txBody>
          <a:bodyPr wrap="none">
            <a:spAutoFit/>
          </a:bodyPr>
          <a:lstStyle/>
          <a:p>
            <a:r>
              <a:rPr lang="en-US" sz="1400" i="1" dirty="0"/>
              <a:t>Source: Property Schedule Spreadsheet Provided by ARA | July 2020 </a:t>
            </a:r>
          </a:p>
        </p:txBody>
      </p:sp>
    </p:spTree>
    <p:extLst>
      <p:ext uri="{BB962C8B-B14F-4D97-AF65-F5344CB8AC3E}">
        <p14:creationId xmlns:p14="http://schemas.microsoft.com/office/powerpoint/2010/main" val="2580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Placeholder 9" descr="Escalators">
            <a:extLst>
              <a:ext uri="{FF2B5EF4-FFF2-40B4-BE49-F238E27FC236}">
                <a16:creationId xmlns:a16="http://schemas.microsoft.com/office/drawing/2014/main" id="{067ABCFB-135D-465A-8D06-3042F9E75BB6}"/>
              </a:ext>
            </a:extLst>
          </p:cNvPr>
          <p:cNvPicPr>
            <a:picLocks noGrp="1" noChangeAspect="1"/>
          </p:cNvPicPr>
          <p:nvPr>
            <p:ph type="pic" sz="quarter" idx="10"/>
          </p:nvPr>
        </p:nvPicPr>
        <p:blipFill rotWithShape="1">
          <a:blip r:embed="rId2">
            <a:alphaModFix amt="60000"/>
          </a:blip>
          <a:srcRect t="6729" r="33992" b="40721"/>
          <a:stretch/>
        </p:blipFill>
        <p:spPr>
          <a:xfrm>
            <a:off x="15605" y="0"/>
            <a:ext cx="12192001" cy="6858000"/>
          </a:xfrm>
        </p:spPr>
      </p:pic>
      <p:sp>
        <p:nvSpPr>
          <p:cNvPr id="3" name="Rectangle 2">
            <a:extLst>
              <a:ext uri="{FF2B5EF4-FFF2-40B4-BE49-F238E27FC236}">
                <a16:creationId xmlns:a16="http://schemas.microsoft.com/office/drawing/2014/main" id="{47310966-9752-4035-9DD5-FFBC93FC094D}"/>
              </a:ext>
              <a:ext uri="{C183D7F6-B498-43B3-948B-1728B52AA6E4}">
                <adec:decorative xmlns:adec="http://schemas.microsoft.com/office/drawing/2017/decorative" val="1"/>
              </a:ext>
            </a:extLst>
          </p:cNvPr>
          <p:cNvSpPr/>
          <p:nvPr/>
        </p:nvSpPr>
        <p:spPr>
          <a:xfrm>
            <a:off x="3718560" y="1181123"/>
            <a:ext cx="4754880" cy="4495754"/>
          </a:xfrm>
          <a:prstGeom prst="rect">
            <a:avLst/>
          </a:prstGeom>
          <a:solidFill>
            <a:schemeClr val="accent5">
              <a:alpha val="40000"/>
            </a:scheme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D9E7E43-0082-4819-947F-94AD5664FC83}"/>
              </a:ext>
            </a:extLst>
          </p:cNvPr>
          <p:cNvSpPr>
            <a:spLocks noGrp="1"/>
          </p:cNvSpPr>
          <p:nvPr>
            <p:ph type="title"/>
          </p:nvPr>
        </p:nvSpPr>
        <p:spPr/>
        <p:txBody>
          <a:bodyPr/>
          <a:lstStyle/>
          <a:p>
            <a:pPr rtl="0" eaLnBrk="1" latinLnBrk="0" hangingPunct="1"/>
            <a:r>
              <a:rPr lang="en-US" dirty="0">
                <a:latin typeface="Calibri Light" panose="020F0302020204030204" pitchFamily="34" charset="0"/>
                <a:ea typeface="+mn-ea"/>
                <a:cs typeface="+mn-cs"/>
              </a:rPr>
              <a:t>General Services Department  Properties</a:t>
            </a:r>
            <a:endParaRPr lang="en-US" dirty="0"/>
          </a:p>
        </p:txBody>
      </p:sp>
      <p:sp>
        <p:nvSpPr>
          <p:cNvPr id="6" name="Rectangle 5">
            <a:extLst>
              <a:ext uri="{FF2B5EF4-FFF2-40B4-BE49-F238E27FC236}">
                <a16:creationId xmlns:a16="http://schemas.microsoft.com/office/drawing/2014/main" id="{BFF64F07-1F8D-4F69-87E4-03E837E975EE}"/>
              </a:ext>
              <a:ext uri="{C183D7F6-B498-43B3-948B-1728B52AA6E4}">
                <adec:decorative xmlns:adec="http://schemas.microsoft.com/office/drawing/2017/decorative" val="1"/>
              </a:ext>
            </a:extLst>
          </p:cNvPr>
          <p:cNvSpPr/>
          <p:nvPr/>
        </p:nvSpPr>
        <p:spPr>
          <a:xfrm>
            <a:off x="2918168" y="1181123"/>
            <a:ext cx="459924" cy="459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D0393EC-C7F4-46AA-8768-FF7CD4DE0552}"/>
              </a:ext>
              <a:ext uri="{C183D7F6-B498-43B3-948B-1728B52AA6E4}">
                <adec:decorative xmlns:adec="http://schemas.microsoft.com/office/drawing/2017/decorative" val="1"/>
              </a:ext>
            </a:extLst>
          </p:cNvPr>
          <p:cNvSpPr/>
          <p:nvPr/>
        </p:nvSpPr>
        <p:spPr>
          <a:xfrm>
            <a:off x="8531920" y="5840880"/>
            <a:ext cx="284372" cy="284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B6DDC29-DFE2-4F0C-9C81-DDBC9CD8D269}"/>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5811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6A9EC-640F-47FB-AA92-2851B3012347}"/>
              </a:ext>
            </a:extLst>
          </p:cNvPr>
          <p:cNvSpPr>
            <a:spLocks noGrp="1"/>
          </p:cNvSpPr>
          <p:nvPr>
            <p:ph type="title"/>
          </p:nvPr>
        </p:nvSpPr>
        <p:spPr/>
        <p:txBody>
          <a:bodyPr lIns="91440" tIns="45720" rIns="91440" bIns="45720" anchor="ctr"/>
          <a:lstStyle/>
          <a:p>
            <a:r>
              <a:rPr lang="en-US" dirty="0"/>
              <a:t>GSD Maintained Properties</a:t>
            </a:r>
          </a:p>
        </p:txBody>
      </p:sp>
      <p:graphicFrame>
        <p:nvGraphicFramePr>
          <p:cNvPr id="8" name="Table 4">
            <a:extLst>
              <a:ext uri="{FF2B5EF4-FFF2-40B4-BE49-F238E27FC236}">
                <a16:creationId xmlns:a16="http://schemas.microsoft.com/office/drawing/2014/main" id="{9A8E8C2A-A8BD-45E2-9295-7C18164F12B0}"/>
              </a:ext>
            </a:extLst>
          </p:cNvPr>
          <p:cNvGraphicFramePr>
            <a:graphicFrameLocks/>
          </p:cNvGraphicFramePr>
          <p:nvPr>
            <p:extLst>
              <p:ext uri="{D42A27DB-BD31-4B8C-83A1-F6EECF244321}">
                <p14:modId xmlns:p14="http://schemas.microsoft.com/office/powerpoint/2010/main" val="2382767481"/>
              </p:ext>
            </p:extLst>
          </p:nvPr>
        </p:nvGraphicFramePr>
        <p:xfrm>
          <a:off x="4027054" y="1802507"/>
          <a:ext cx="7326746" cy="3994804"/>
        </p:xfrm>
        <a:graphic>
          <a:graphicData uri="http://schemas.openxmlformats.org/drawingml/2006/table">
            <a:tbl>
              <a:tblPr firstRow="1" lastRow="1">
                <a:tableStyleId>{69012ECD-51FC-41F1-AA8D-1B2483CD663E}</a:tableStyleId>
              </a:tblPr>
              <a:tblGrid>
                <a:gridCol w="4277361">
                  <a:extLst>
                    <a:ext uri="{9D8B030D-6E8A-4147-A177-3AD203B41FA5}">
                      <a16:colId xmlns:a16="http://schemas.microsoft.com/office/drawing/2014/main" val="1689330750"/>
                    </a:ext>
                  </a:extLst>
                </a:gridCol>
                <a:gridCol w="1471352">
                  <a:extLst>
                    <a:ext uri="{9D8B030D-6E8A-4147-A177-3AD203B41FA5}">
                      <a16:colId xmlns:a16="http://schemas.microsoft.com/office/drawing/2014/main" val="2660631934"/>
                    </a:ext>
                  </a:extLst>
                </a:gridCol>
                <a:gridCol w="1578033">
                  <a:extLst>
                    <a:ext uri="{9D8B030D-6E8A-4147-A177-3AD203B41FA5}">
                      <a16:colId xmlns:a16="http://schemas.microsoft.com/office/drawing/2014/main" val="3909717689"/>
                    </a:ext>
                  </a:extLst>
                </a:gridCol>
              </a:tblGrid>
              <a:tr h="473318">
                <a:tc>
                  <a:txBody>
                    <a:bodyPr/>
                    <a:lstStyle/>
                    <a:p>
                      <a:endParaRPr lang="en-US" dirty="0">
                        <a:latin typeface="+mn-lt"/>
                        <a:cs typeface="Biome Light" panose="020B0303030204020804" pitchFamily="34" charset="0"/>
                      </a:endParaRPr>
                    </a:p>
                  </a:txBody>
                  <a:tcPr anchor="ctr">
                    <a:lnL w="6350" cap="flat" cmpd="sng" algn="ctr">
                      <a:noFill/>
                      <a:prstDash val="solid"/>
                      <a:miter lim="800000"/>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1" kern="1200" dirty="0">
                          <a:solidFill>
                            <a:schemeClr val="tx1"/>
                          </a:solidFill>
                          <a:latin typeface="+mn-lt"/>
                          <a:ea typeface="+mn-ea"/>
                          <a:cs typeface="+mn-cs"/>
                        </a:rPr>
                        <a:t># of Locations</a:t>
                      </a:r>
                    </a:p>
                  </a:txBody>
                  <a:tcPr anchor="b">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St. Ft.</a:t>
                      </a:r>
                      <a:endParaRPr lang="en-US" sz="1600" dirty="0">
                        <a:solidFill>
                          <a:schemeClr val="tx1"/>
                        </a:solidFill>
                        <a:latin typeface="+mn-lt"/>
                        <a:cs typeface="Biome Light" panose="020B0303030204020804" pitchFamily="34" charset="0"/>
                      </a:endParaRPr>
                    </a:p>
                  </a:txBody>
                  <a:tcPr anchor="b">
                    <a:lnL>
                      <a:noFill/>
                    </a:lnL>
                    <a:lnR>
                      <a:noFill/>
                    </a:lnR>
                    <a:lnT w="6350" cap="flat" cmpd="sng" algn="ctr">
                      <a:noFill/>
                      <a:prstDash val="solid"/>
                      <a:miter lim="800000"/>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928716"/>
                  </a:ext>
                </a:extLst>
              </a:tr>
              <a:tr h="681578">
                <a:tc>
                  <a:txBody>
                    <a:bodyPr/>
                    <a:lstStyle/>
                    <a:p>
                      <a:pPr algn="r"/>
                      <a:r>
                        <a:rPr lang="en-US" sz="1600" dirty="0"/>
                        <a:t>ARA, General Govt., Municipal Courts and HPW</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38100" cap="flat" cmpd="sng" algn="ctr">
                      <a:solidFill>
                        <a:schemeClr val="accent2"/>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21</a:t>
                      </a:r>
                    </a:p>
                  </a:txBody>
                  <a:tcPr>
                    <a:lnL w="28575" cap="flat" cmpd="sng" algn="ctr">
                      <a:noFill/>
                      <a:prstDash val="solid"/>
                      <a:round/>
                      <a:headEnd type="none" w="med" len="med"/>
                      <a:tailEnd type="none" w="med" len="med"/>
                    </a:lnL>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2,156,181</a:t>
                      </a:r>
                    </a:p>
                  </a:txBody>
                  <a:tcPr>
                    <a:lnT w="38100" cap="flat" cmpd="sng" algn="ctr">
                      <a:solidFill>
                        <a:schemeClr val="accent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60208656"/>
                  </a:ext>
                </a:extLst>
              </a:tr>
              <a:tr h="473318">
                <a:tc>
                  <a:txBody>
                    <a:bodyPr/>
                    <a:lstStyle/>
                    <a:p>
                      <a:pPr algn="r"/>
                      <a:r>
                        <a:rPr lang="en-US" sz="1600" dirty="0">
                          <a:solidFill>
                            <a:schemeClr val="tx1"/>
                          </a:solidFill>
                        </a:rPr>
                        <a:t>Library</a:t>
                      </a:r>
                      <a:endParaRPr lang="en-US" sz="1600" dirty="0">
                        <a:solidFill>
                          <a:schemeClr val="tx1"/>
                        </a:solidFill>
                        <a:latin typeface="+mn-lt"/>
                        <a:cs typeface="Biome Light" panose="020B03030302040208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41</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909,722</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34243071"/>
                  </a:ext>
                </a:extLst>
              </a:tr>
              <a:tr h="473318">
                <a:tc>
                  <a:txBody>
                    <a:bodyPr/>
                    <a:lstStyle/>
                    <a:p>
                      <a:pPr algn="r"/>
                      <a:r>
                        <a:rPr lang="en-US" sz="1600" dirty="0">
                          <a:solidFill>
                            <a:schemeClr val="tx1"/>
                          </a:solidFill>
                        </a:rPr>
                        <a:t>Fire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117</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1,088,846</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5808797"/>
                  </a:ext>
                </a:extLst>
              </a:tr>
              <a:tr h="473318">
                <a:tc>
                  <a:txBody>
                    <a:bodyPr/>
                    <a:lstStyle/>
                    <a:p>
                      <a:pPr algn="r"/>
                      <a:r>
                        <a:rPr lang="en-US" sz="1600" dirty="0"/>
                        <a:t>Health</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42</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1,101,402</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264495601"/>
                  </a:ext>
                </a:extLst>
              </a:tr>
              <a:tr h="473318">
                <a:tc>
                  <a:txBody>
                    <a:bodyPr/>
                    <a:lstStyle/>
                    <a:p>
                      <a:pPr algn="r"/>
                      <a:r>
                        <a:rPr lang="en-US" sz="1600" dirty="0"/>
                        <a:t>Police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71</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2,567,011</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14085335"/>
                  </a:ext>
                </a:extLst>
              </a:tr>
              <a:tr h="473318">
                <a:tc>
                  <a:txBody>
                    <a:bodyPr/>
                    <a:lstStyle/>
                    <a:p>
                      <a:pPr algn="r"/>
                      <a:r>
                        <a:rPr lang="en-US" sz="1600" dirty="0"/>
                        <a:t>Fleet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19050" cap="flat" cmpd="sng" algn="ctr">
                      <a:solidFill>
                        <a:schemeClr val="accent4"/>
                      </a:solidFill>
                      <a:prstDash val="solid"/>
                      <a:round/>
                      <a:headEnd type="none" w="med" len="med"/>
                      <a:tailEnd type="none" w="med" len="med"/>
                    </a:lnB>
                  </a:tcPr>
                </a:tc>
                <a:tc>
                  <a:txBody>
                    <a:bodyPr/>
                    <a:lstStyle/>
                    <a:p>
                      <a:pPr algn="ctr"/>
                      <a:r>
                        <a:rPr lang="en-US" dirty="0"/>
                        <a:t>24</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r"/>
                      <a:r>
                        <a:rPr lang="en-US" dirty="0"/>
                        <a:t>364,664</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41928459"/>
                  </a:ext>
                </a:extLst>
              </a:tr>
              <a:tr h="473318">
                <a:tc>
                  <a:txBody>
                    <a:bodyPr/>
                    <a:lstStyle/>
                    <a:p>
                      <a:pPr algn="r"/>
                      <a:r>
                        <a:rPr lang="en-US" sz="1600" dirty="0">
                          <a:solidFill>
                            <a:schemeClr val="accent2">
                              <a:lumMod val="50000"/>
                            </a:schemeClr>
                          </a:solidFill>
                          <a:latin typeface="+mn-lt"/>
                          <a:cs typeface="Biome Light" panose="020B0303030204020804" pitchFamily="34" charset="0"/>
                        </a:rPr>
                        <a:t>Total</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accent4"/>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dirty="0"/>
                        <a:t>316</a:t>
                      </a:r>
                    </a:p>
                  </a:txBody>
                  <a:tcPr>
                    <a:lnL w="28575" cap="flat" cmpd="sng" algn="ctr">
                      <a:noFill/>
                      <a:prstDash val="solid"/>
                      <a:round/>
                      <a:headEnd type="none" w="med" len="med"/>
                      <a:tailEnd type="none" w="med" len="med"/>
                    </a:lnL>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r"/>
                      <a:r>
                        <a:rPr lang="en-US" dirty="0"/>
                        <a:t>8,187,826</a:t>
                      </a:r>
                    </a:p>
                  </a:txBody>
                  <a:tcPr>
                    <a:lnT w="1270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4049425919"/>
                  </a:ext>
                </a:extLst>
              </a:tr>
            </a:tbl>
          </a:graphicData>
        </a:graphic>
      </p:graphicFrame>
      <p:sp>
        <p:nvSpPr>
          <p:cNvPr id="2" name="Rectangle 1">
            <a:extLst>
              <a:ext uri="{FF2B5EF4-FFF2-40B4-BE49-F238E27FC236}">
                <a16:creationId xmlns:a16="http://schemas.microsoft.com/office/drawing/2014/main" id="{E4DA8853-C838-4EF4-8FBE-E688CFBAD705}"/>
              </a:ext>
            </a:extLst>
          </p:cNvPr>
          <p:cNvSpPr/>
          <p:nvPr/>
        </p:nvSpPr>
        <p:spPr>
          <a:xfrm>
            <a:off x="538264" y="2045520"/>
            <a:ext cx="3284706" cy="1477328"/>
          </a:xfrm>
          <a:prstGeom prst="rect">
            <a:avLst/>
          </a:prstGeom>
        </p:spPr>
        <p:txBody>
          <a:bodyPr wrap="square">
            <a:spAutoFit/>
          </a:bodyPr>
          <a:lstStyle/>
          <a:p>
            <a:pPr marL="304800" lvl="0" indent="-266700">
              <a:lnSpc>
                <a:spcPct val="90000"/>
              </a:lnSpc>
              <a:spcBef>
                <a:spcPts val="1000"/>
              </a:spcBef>
              <a:buClr>
                <a:schemeClr val="accent4"/>
              </a:buClr>
              <a:buFont typeface="Wingdings" panose="05000000000000000000" pitchFamily="2" charset="2"/>
              <a:buChar char="§"/>
              <a:defRPr/>
            </a:pPr>
            <a:r>
              <a:rPr lang="en-US" sz="2000" dirty="0">
                <a:cs typeface="Biome Light" panose="020B0303030204020804" pitchFamily="34" charset="0"/>
              </a:rPr>
              <a:t>The General Services Department currently maintains 316 locations, which covers roughly 8,187,826 sq. ft. </a:t>
            </a:r>
          </a:p>
        </p:txBody>
      </p:sp>
    </p:spTree>
    <p:extLst>
      <p:ext uri="{BB962C8B-B14F-4D97-AF65-F5344CB8AC3E}">
        <p14:creationId xmlns:p14="http://schemas.microsoft.com/office/powerpoint/2010/main" val="257542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BEECF5-AAE9-4BEA-920C-68D27C0F2592}"/>
              </a:ext>
            </a:extLst>
          </p:cNvPr>
          <p:cNvSpPr>
            <a:spLocks noGrp="1"/>
          </p:cNvSpPr>
          <p:nvPr>
            <p:ph type="title"/>
          </p:nvPr>
        </p:nvSpPr>
        <p:spPr>
          <a:xfrm>
            <a:off x="651069" y="359574"/>
            <a:ext cx="10693400" cy="830997"/>
          </a:xfrm>
        </p:spPr>
        <p:txBody>
          <a:bodyPr/>
          <a:lstStyle/>
          <a:p>
            <a:pPr algn="ctr"/>
            <a:r>
              <a:rPr lang="en-US" dirty="0"/>
              <a:t>GSD Operational Cost</a:t>
            </a:r>
          </a:p>
        </p:txBody>
      </p:sp>
      <p:grpSp>
        <p:nvGrpSpPr>
          <p:cNvPr id="4" name="Group 3">
            <a:extLst>
              <a:ext uri="{FF2B5EF4-FFF2-40B4-BE49-F238E27FC236}">
                <a16:creationId xmlns:a16="http://schemas.microsoft.com/office/drawing/2014/main" id="{570FECE1-5283-467D-8DEB-E46320FCC1B4}"/>
              </a:ext>
            </a:extLst>
          </p:cNvPr>
          <p:cNvGrpSpPr/>
          <p:nvPr/>
        </p:nvGrpSpPr>
        <p:grpSpPr>
          <a:xfrm>
            <a:off x="651070" y="1190571"/>
            <a:ext cx="10889862" cy="5121243"/>
            <a:chOff x="1091086" y="1636210"/>
            <a:chExt cx="10034387" cy="4862216"/>
          </a:xfrm>
        </p:grpSpPr>
        <p:pic>
          <p:nvPicPr>
            <p:cNvPr id="3" name="Picture 2" descr="Table&#10;&#10;Description automatically generated">
              <a:extLst>
                <a:ext uri="{FF2B5EF4-FFF2-40B4-BE49-F238E27FC236}">
                  <a16:creationId xmlns:a16="http://schemas.microsoft.com/office/drawing/2014/main" id="{D752DF4F-A0E1-44B8-97EE-BE24F76B149C}"/>
                </a:ext>
              </a:extLst>
            </p:cNvPr>
            <p:cNvPicPr>
              <a:picLocks noChangeAspect="1"/>
            </p:cNvPicPr>
            <p:nvPr/>
          </p:nvPicPr>
          <p:blipFill rotWithShape="1">
            <a:blip r:embed="rId3"/>
            <a:srcRect l="11644" t="25396" r="17906" b="19644"/>
            <a:stretch/>
          </p:blipFill>
          <p:spPr>
            <a:xfrm>
              <a:off x="3363594" y="1636210"/>
              <a:ext cx="7737319" cy="3292476"/>
            </a:xfrm>
            <a:prstGeom prst="rect">
              <a:avLst/>
            </a:prstGeom>
          </p:spPr>
        </p:pic>
        <p:pic>
          <p:nvPicPr>
            <p:cNvPr id="5" name="Picture 4" descr="Table&#10;&#10;Description automatically generated">
              <a:extLst>
                <a:ext uri="{FF2B5EF4-FFF2-40B4-BE49-F238E27FC236}">
                  <a16:creationId xmlns:a16="http://schemas.microsoft.com/office/drawing/2014/main" id="{A9A79917-EB77-4247-B014-F0BF4EAAB9F2}"/>
                </a:ext>
              </a:extLst>
            </p:cNvPr>
            <p:cNvPicPr>
              <a:picLocks noChangeAspect="1"/>
            </p:cNvPicPr>
            <p:nvPr/>
          </p:nvPicPr>
          <p:blipFill rotWithShape="1">
            <a:blip r:embed="rId4"/>
            <a:srcRect l="11687" t="53581" r="17813" b="24505"/>
            <a:stretch/>
          </p:blipFill>
          <p:spPr>
            <a:xfrm>
              <a:off x="3363594" y="5182416"/>
              <a:ext cx="7761879" cy="1316010"/>
            </a:xfrm>
            <a:prstGeom prst="rect">
              <a:avLst/>
            </a:prstGeom>
          </p:spPr>
        </p:pic>
        <p:sp>
          <p:nvSpPr>
            <p:cNvPr id="7" name="TextBox 6">
              <a:extLst>
                <a:ext uri="{FF2B5EF4-FFF2-40B4-BE49-F238E27FC236}">
                  <a16:creationId xmlns:a16="http://schemas.microsoft.com/office/drawing/2014/main" id="{F71DA9BF-7F26-4927-847B-56BFE14CB850}"/>
                </a:ext>
              </a:extLst>
            </p:cNvPr>
            <p:cNvSpPr txBox="1"/>
            <p:nvPr/>
          </p:nvSpPr>
          <p:spPr>
            <a:xfrm>
              <a:off x="1091087" y="3070082"/>
              <a:ext cx="1542869"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4"/>
                  </a:solidFill>
                  <a:effectLst/>
                  <a:uLnTx/>
                  <a:uFillTx/>
                  <a:latin typeface="+mj-lt"/>
                  <a:ea typeface="+mn-ea"/>
                  <a:cs typeface="Biome Light" panose="020B0303030204020804" pitchFamily="34" charset="0"/>
                </a:rPr>
                <a:t>Fund 2105</a:t>
              </a:r>
            </a:p>
          </p:txBody>
        </p:sp>
        <p:sp>
          <p:nvSpPr>
            <p:cNvPr id="9" name="TextBox 8">
              <a:extLst>
                <a:ext uri="{FF2B5EF4-FFF2-40B4-BE49-F238E27FC236}">
                  <a16:creationId xmlns:a16="http://schemas.microsoft.com/office/drawing/2014/main" id="{4C33C729-B29E-4403-9248-AA3B0B4FA00E}"/>
                </a:ext>
              </a:extLst>
            </p:cNvPr>
            <p:cNvSpPr txBox="1"/>
            <p:nvPr/>
          </p:nvSpPr>
          <p:spPr>
            <a:xfrm>
              <a:off x="1091086" y="5616972"/>
              <a:ext cx="1542869"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4"/>
                  </a:solidFill>
                  <a:effectLst/>
                  <a:uLnTx/>
                  <a:uFillTx/>
                  <a:latin typeface="+mj-lt"/>
                  <a:ea typeface="+mn-ea"/>
                  <a:cs typeface="Biome Light" panose="020B0303030204020804" pitchFamily="34" charset="0"/>
                </a:rPr>
                <a:t>Fund 1000</a:t>
              </a:r>
            </a:p>
          </p:txBody>
        </p:sp>
        <p:sp>
          <p:nvSpPr>
            <p:cNvPr id="2" name="Left Brace 1">
              <a:extLst>
                <a:ext uri="{FF2B5EF4-FFF2-40B4-BE49-F238E27FC236}">
                  <a16:creationId xmlns:a16="http://schemas.microsoft.com/office/drawing/2014/main" id="{A9767121-3415-404C-ACD0-25448B9B953E}"/>
                </a:ext>
              </a:extLst>
            </p:cNvPr>
            <p:cNvSpPr/>
            <p:nvPr/>
          </p:nvSpPr>
          <p:spPr>
            <a:xfrm>
              <a:off x="2703945" y="1636210"/>
              <a:ext cx="589660" cy="3292476"/>
            </a:xfrm>
            <a:prstGeom prst="lef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Left Brace 9">
              <a:extLst>
                <a:ext uri="{FF2B5EF4-FFF2-40B4-BE49-F238E27FC236}">
                  <a16:creationId xmlns:a16="http://schemas.microsoft.com/office/drawing/2014/main" id="{8274BFE7-FEB7-4595-9A60-08C08F28F542}"/>
                </a:ext>
              </a:extLst>
            </p:cNvPr>
            <p:cNvSpPr/>
            <p:nvPr/>
          </p:nvSpPr>
          <p:spPr>
            <a:xfrm>
              <a:off x="2703945" y="5182414"/>
              <a:ext cx="589660" cy="1316011"/>
            </a:xfrm>
            <a:prstGeom prst="lef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1DF8C26B-7960-442F-A38F-B1B1E6513217}"/>
              </a:ext>
            </a:extLst>
          </p:cNvPr>
          <p:cNvSpPr/>
          <p:nvPr/>
        </p:nvSpPr>
        <p:spPr>
          <a:xfrm>
            <a:off x="4284617" y="6052457"/>
            <a:ext cx="1229775" cy="180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4447CB-21D6-409D-8016-2B97036E957D}"/>
              </a:ext>
            </a:extLst>
          </p:cNvPr>
          <p:cNvSpPr/>
          <p:nvPr/>
        </p:nvSpPr>
        <p:spPr>
          <a:xfrm>
            <a:off x="10284824" y="4293326"/>
            <a:ext cx="853439" cy="26125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5EF2DC-F4CE-4D89-A0BF-E5EBBB2BC458}"/>
              </a:ext>
            </a:extLst>
          </p:cNvPr>
          <p:cNvSpPr/>
          <p:nvPr/>
        </p:nvSpPr>
        <p:spPr>
          <a:xfrm>
            <a:off x="10311099" y="5227552"/>
            <a:ext cx="853439" cy="26125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86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EEDAF89-0ECD-416A-93E5-A300FF0B9702}"/>
              </a:ext>
            </a:extLst>
          </p:cNvPr>
          <p:cNvSpPr>
            <a:spLocks noGrp="1"/>
          </p:cNvSpPr>
          <p:nvPr>
            <p:ph type="title"/>
          </p:nvPr>
        </p:nvSpPr>
        <p:spPr/>
        <p:txBody>
          <a:bodyPr lIns="91440" tIns="45720" rIns="91440" bIns="45720" anchor="ctr"/>
          <a:lstStyle/>
          <a:p>
            <a:r>
              <a:rPr lang="en-US" dirty="0"/>
              <a:t>City Leases </a:t>
            </a:r>
          </a:p>
        </p:txBody>
      </p:sp>
      <p:graphicFrame>
        <p:nvGraphicFramePr>
          <p:cNvPr id="3" name="Table 2">
            <a:extLst>
              <a:ext uri="{FF2B5EF4-FFF2-40B4-BE49-F238E27FC236}">
                <a16:creationId xmlns:a16="http://schemas.microsoft.com/office/drawing/2014/main" id="{91AFEEF3-9C57-403B-9F1F-5F2F48BCF995}"/>
              </a:ext>
            </a:extLst>
          </p:cNvPr>
          <p:cNvGraphicFramePr>
            <a:graphicFrameLocks noGrp="1"/>
          </p:cNvGraphicFramePr>
          <p:nvPr>
            <p:extLst>
              <p:ext uri="{D42A27DB-BD31-4B8C-83A1-F6EECF244321}">
                <p14:modId xmlns:p14="http://schemas.microsoft.com/office/powerpoint/2010/main" val="1309326720"/>
              </p:ext>
            </p:extLst>
          </p:nvPr>
        </p:nvGraphicFramePr>
        <p:xfrm>
          <a:off x="1530841" y="2229392"/>
          <a:ext cx="4108938" cy="1950720"/>
        </p:xfrm>
        <a:graphic>
          <a:graphicData uri="http://schemas.openxmlformats.org/drawingml/2006/table">
            <a:tbl>
              <a:tblPr firstRow="1" lastRow="1">
                <a:tableStyleId>{6E25E649-3F16-4E02-A733-19D2CDBF48F0}</a:tableStyleId>
              </a:tblPr>
              <a:tblGrid>
                <a:gridCol w="1085933">
                  <a:extLst>
                    <a:ext uri="{9D8B030D-6E8A-4147-A177-3AD203B41FA5}">
                      <a16:colId xmlns:a16="http://schemas.microsoft.com/office/drawing/2014/main" val="5519217"/>
                    </a:ext>
                  </a:extLst>
                </a:gridCol>
                <a:gridCol w="1423454">
                  <a:extLst>
                    <a:ext uri="{9D8B030D-6E8A-4147-A177-3AD203B41FA5}">
                      <a16:colId xmlns:a16="http://schemas.microsoft.com/office/drawing/2014/main" val="1053790113"/>
                    </a:ext>
                  </a:extLst>
                </a:gridCol>
                <a:gridCol w="1599551">
                  <a:extLst>
                    <a:ext uri="{9D8B030D-6E8A-4147-A177-3AD203B41FA5}">
                      <a16:colId xmlns:a16="http://schemas.microsoft.com/office/drawing/2014/main" val="2858390527"/>
                    </a:ext>
                  </a:extLst>
                </a:gridCol>
              </a:tblGrid>
              <a:tr h="325120">
                <a:tc>
                  <a:txBody>
                    <a:bodyPr/>
                    <a:lstStyle/>
                    <a:p>
                      <a:pPr algn="l" fontAlgn="b"/>
                      <a:r>
                        <a:rPr lang="en-US" sz="1400" u="none" strike="noStrike" dirty="0">
                          <a:effectLst/>
                        </a:rPr>
                        <a:t>Dept</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Rent/Yr.</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 of Locations</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99376223"/>
                  </a:ext>
                </a:extLst>
              </a:tr>
              <a:tr h="325120">
                <a:tc>
                  <a:txBody>
                    <a:bodyPr/>
                    <a:lstStyle/>
                    <a:p>
                      <a:pPr algn="l" fontAlgn="b"/>
                      <a:r>
                        <a:rPr lang="en-US" sz="1400" u="none" strike="noStrike" dirty="0">
                          <a:effectLst/>
                        </a:rPr>
                        <a:t>HHS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   670,631.00 </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30</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24313568"/>
                  </a:ext>
                </a:extLst>
              </a:tr>
              <a:tr h="325120">
                <a:tc>
                  <a:txBody>
                    <a:bodyPr/>
                    <a:lstStyle/>
                    <a:p>
                      <a:pPr algn="l" fontAlgn="b"/>
                      <a:r>
                        <a:rPr lang="en-US" sz="1400" u="none" strike="noStrike" dirty="0">
                          <a:effectLst/>
                        </a:rPr>
                        <a:t>HPD</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     97,276.00 </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2</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05896669"/>
                  </a:ext>
                </a:extLst>
              </a:tr>
              <a:tr h="325120">
                <a:tc>
                  <a:txBody>
                    <a:bodyPr/>
                    <a:lstStyle/>
                    <a:p>
                      <a:pPr algn="l" fontAlgn="b"/>
                      <a:r>
                        <a:rPr lang="en-US" sz="1400" u="none" strike="noStrike" dirty="0">
                          <a:effectLst/>
                        </a:rPr>
                        <a:t>HPW</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   205,623.40 </a:t>
                      </a:r>
                      <a:endParaRPr lang="en-US" sz="1400" b="0"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15</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91641988"/>
                  </a:ext>
                </a:extLst>
              </a:tr>
              <a:tr h="325120">
                <a:tc>
                  <a:txBody>
                    <a:bodyPr/>
                    <a:lstStyle/>
                    <a:p>
                      <a:pPr algn="l" fontAlgn="b"/>
                      <a:r>
                        <a:rPr lang="en-US" sz="1400" u="none" strike="noStrike" dirty="0">
                          <a:effectLst/>
                        </a:rPr>
                        <a:t>SWM</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1400" u="none" strike="noStrike" dirty="0">
                          <a:effectLst/>
                        </a:rPr>
                        <a:t> $     21,663.00 </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93085683"/>
                  </a:ext>
                </a:extLst>
              </a:tr>
              <a:tr h="325120">
                <a:tc>
                  <a:txBody>
                    <a:bodyPr/>
                    <a:lstStyle/>
                    <a:p>
                      <a:pPr algn="l" fontAlgn="b"/>
                      <a:r>
                        <a:rPr lang="en-US" sz="1400" b="1" u="none" strike="noStrike" dirty="0">
                          <a:effectLst/>
                        </a:rPr>
                        <a:t>Grand Total</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1400" b="1" u="none" strike="noStrike" dirty="0">
                          <a:effectLst/>
                        </a:rPr>
                        <a:t> $   995,193.40 </a:t>
                      </a:r>
                      <a:endParaRPr lang="en-US" sz="1400" b="1" i="0" u="none" strike="noStrike">
                        <a:solidFill>
                          <a:srgbClr val="000000"/>
                        </a:solidFill>
                        <a:effectLst/>
                        <a:latin typeface="Arial" panose="020B0604020202020204" pitchFamily="34" charset="0"/>
                      </a:endParaRPr>
                    </a:p>
                  </a:txBody>
                  <a:tcPr marL="9525" marR="9525" marT="9525" marB="0" anchor="b"/>
                </a:tc>
                <a:tc>
                  <a:txBody>
                    <a:bodyPr/>
                    <a:lstStyle/>
                    <a:p>
                      <a:pPr algn="ctr" fontAlgn="b"/>
                      <a:r>
                        <a:rPr lang="en-US" sz="1400" b="1" u="none" strike="noStrike" dirty="0">
                          <a:effectLst/>
                        </a:rPr>
                        <a:t>48</a:t>
                      </a:r>
                      <a:endParaRPr lang="en-US" sz="14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94095985"/>
                  </a:ext>
                </a:extLst>
              </a:tr>
            </a:tbl>
          </a:graphicData>
        </a:graphic>
      </p:graphicFrame>
      <p:graphicFrame>
        <p:nvGraphicFramePr>
          <p:cNvPr id="4" name="Table 3">
            <a:extLst>
              <a:ext uri="{FF2B5EF4-FFF2-40B4-BE49-F238E27FC236}">
                <a16:creationId xmlns:a16="http://schemas.microsoft.com/office/drawing/2014/main" id="{E1B0B28F-B222-40CB-8EAE-C4E23D18BC7E}"/>
              </a:ext>
            </a:extLst>
          </p:cNvPr>
          <p:cNvGraphicFramePr>
            <a:graphicFrameLocks noGrp="1"/>
          </p:cNvGraphicFramePr>
          <p:nvPr>
            <p:extLst>
              <p:ext uri="{D42A27DB-BD31-4B8C-83A1-F6EECF244321}">
                <p14:modId xmlns:p14="http://schemas.microsoft.com/office/powerpoint/2010/main" val="3494678988"/>
              </p:ext>
            </p:extLst>
          </p:nvPr>
        </p:nvGraphicFramePr>
        <p:xfrm>
          <a:off x="6552222" y="2055223"/>
          <a:ext cx="3610681" cy="2725789"/>
        </p:xfrm>
        <a:graphic>
          <a:graphicData uri="http://schemas.openxmlformats.org/drawingml/2006/table">
            <a:tbl>
              <a:tblPr firstRow="1" lastRow="1">
                <a:tableStyleId>{EB9631B5-78F2-41C9-869B-9F39066F8104}</a:tableStyleId>
              </a:tblPr>
              <a:tblGrid>
                <a:gridCol w="950856">
                  <a:extLst>
                    <a:ext uri="{9D8B030D-6E8A-4147-A177-3AD203B41FA5}">
                      <a16:colId xmlns:a16="http://schemas.microsoft.com/office/drawing/2014/main" val="538253668"/>
                    </a:ext>
                  </a:extLst>
                </a:gridCol>
                <a:gridCol w="1449333">
                  <a:extLst>
                    <a:ext uri="{9D8B030D-6E8A-4147-A177-3AD203B41FA5}">
                      <a16:colId xmlns:a16="http://schemas.microsoft.com/office/drawing/2014/main" val="2691806980"/>
                    </a:ext>
                  </a:extLst>
                </a:gridCol>
                <a:gridCol w="1210492">
                  <a:extLst>
                    <a:ext uri="{9D8B030D-6E8A-4147-A177-3AD203B41FA5}">
                      <a16:colId xmlns:a16="http://schemas.microsoft.com/office/drawing/2014/main" val="3394081428"/>
                    </a:ext>
                  </a:extLst>
                </a:gridCol>
              </a:tblGrid>
              <a:tr h="247799">
                <a:tc>
                  <a:txBody>
                    <a:bodyPr/>
                    <a:lstStyle/>
                    <a:p>
                      <a:pPr algn="l" fontAlgn="b"/>
                      <a:r>
                        <a:rPr lang="en-US" sz="1400" u="none" strike="noStrike" dirty="0">
                          <a:effectLst/>
                        </a:rPr>
                        <a:t>Dept</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Rent/Yr.</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 of Locations</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62200326"/>
                  </a:ext>
                </a:extLst>
              </a:tr>
              <a:tr h="247799">
                <a:tc>
                  <a:txBody>
                    <a:bodyPr/>
                    <a:lstStyle/>
                    <a:p>
                      <a:pPr algn="l" fontAlgn="b"/>
                      <a:r>
                        <a:rPr lang="en-US" sz="1400" u="none" strike="noStrike" dirty="0">
                          <a:effectLst/>
                        </a:rPr>
                        <a:t>ARA</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239,631.00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295161657"/>
                  </a:ext>
                </a:extLst>
              </a:tr>
              <a:tr h="247799">
                <a:tc>
                  <a:txBody>
                    <a:bodyPr/>
                    <a:lstStyle/>
                    <a:p>
                      <a:pPr algn="l" fontAlgn="b"/>
                      <a:r>
                        <a:rPr lang="en-US" sz="1400" u="none" strike="noStrike" dirty="0">
                          <a:effectLst/>
                        </a:rPr>
                        <a:t>HCD</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1,522,809.00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28277170"/>
                  </a:ext>
                </a:extLst>
              </a:tr>
              <a:tr h="247799">
                <a:tc>
                  <a:txBody>
                    <a:bodyPr/>
                    <a:lstStyle/>
                    <a:p>
                      <a:pPr algn="l" fontAlgn="b"/>
                      <a:r>
                        <a:rPr lang="en-US" sz="1400" u="none" strike="noStrike" dirty="0">
                          <a:effectLst/>
                        </a:rPr>
                        <a:t>HFD</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1,584,756.90 </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60614809"/>
                  </a:ext>
                </a:extLst>
              </a:tr>
              <a:tr h="247799">
                <a:tc>
                  <a:txBody>
                    <a:bodyPr/>
                    <a:lstStyle/>
                    <a:p>
                      <a:pPr algn="l" fontAlgn="b"/>
                      <a:r>
                        <a:rPr lang="en-US" sz="1400" u="none" strike="noStrike" dirty="0">
                          <a:effectLst/>
                        </a:rPr>
                        <a:t>HHS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825,503.52</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7</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989650"/>
                  </a:ext>
                </a:extLst>
              </a:tr>
              <a:tr h="247799">
                <a:tc>
                  <a:txBody>
                    <a:bodyPr/>
                    <a:lstStyle/>
                    <a:p>
                      <a:pPr algn="l" fontAlgn="b"/>
                      <a:r>
                        <a:rPr lang="en-US" sz="1400" u="none" strike="noStrike" dirty="0">
                          <a:effectLst/>
                        </a:rPr>
                        <a:t>HITS</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320,407.00 </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144190396"/>
                  </a:ext>
                </a:extLst>
              </a:tr>
              <a:tr h="247799">
                <a:tc>
                  <a:txBody>
                    <a:bodyPr/>
                    <a:lstStyle/>
                    <a:p>
                      <a:pPr algn="l" fontAlgn="b"/>
                      <a:r>
                        <a:rPr lang="en-US" sz="1400" u="none" strike="noStrike" dirty="0">
                          <a:effectLst/>
                        </a:rPr>
                        <a:t>HPD</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549,401.52</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4</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83709667"/>
                  </a:ext>
                </a:extLst>
              </a:tr>
              <a:tr h="247799">
                <a:tc>
                  <a:txBody>
                    <a:bodyPr/>
                    <a:lstStyle/>
                    <a:p>
                      <a:pPr algn="l" fontAlgn="b"/>
                      <a:r>
                        <a:rPr lang="en-US" sz="1400" u="none" strike="noStrike" dirty="0">
                          <a:effectLst/>
                        </a:rPr>
                        <a:t>HPL</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145,726.00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14096431"/>
                  </a:ext>
                </a:extLst>
              </a:tr>
              <a:tr h="247799">
                <a:tc>
                  <a:txBody>
                    <a:bodyPr/>
                    <a:lstStyle/>
                    <a:p>
                      <a:pPr algn="l" fontAlgn="b"/>
                      <a:r>
                        <a:rPr lang="en-US" sz="1400" u="none" strike="noStrike" dirty="0">
                          <a:effectLst/>
                        </a:rPr>
                        <a:t>PWE</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535,971.00</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5</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08227550"/>
                  </a:ext>
                </a:extLst>
              </a:tr>
              <a:tr h="247799">
                <a:tc>
                  <a:txBody>
                    <a:bodyPr/>
                    <a:lstStyle/>
                    <a:p>
                      <a:pPr algn="l" fontAlgn="b"/>
                      <a:r>
                        <a:rPr lang="en-US" sz="1400" u="none" strike="noStrike" dirty="0">
                          <a:effectLst/>
                        </a:rPr>
                        <a:t>SWM</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5,985.00 </a:t>
                      </a:r>
                      <a:endParaRPr lang="en-US" sz="14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1</a:t>
                      </a:r>
                      <a:endParaRPr lang="en-US" sz="14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53447072"/>
                  </a:ext>
                </a:extLst>
              </a:tr>
              <a:tr h="247799">
                <a:tc>
                  <a:txBody>
                    <a:bodyPr/>
                    <a:lstStyle/>
                    <a:p>
                      <a:pPr algn="l" fontAlgn="b"/>
                      <a:r>
                        <a:rPr lang="en-US" sz="1400" u="none" strike="noStrike" dirty="0">
                          <a:effectLst/>
                        </a:rPr>
                        <a:t>Grand Total</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1400" u="none" strike="noStrike" dirty="0">
                          <a:effectLst/>
                        </a:rPr>
                        <a:t> $ 5,730,190.94 </a:t>
                      </a:r>
                      <a:endParaRPr lang="en-US" sz="1400" b="1"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400" u="none" strike="noStrike" dirty="0">
                          <a:effectLst/>
                        </a:rPr>
                        <a:t>22</a:t>
                      </a:r>
                      <a:endParaRPr lang="en-US" sz="14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58394048"/>
                  </a:ext>
                </a:extLst>
              </a:tr>
            </a:tbl>
          </a:graphicData>
        </a:graphic>
      </p:graphicFrame>
      <p:sp>
        <p:nvSpPr>
          <p:cNvPr id="5" name="Rectangle 4">
            <a:extLst>
              <a:ext uri="{FF2B5EF4-FFF2-40B4-BE49-F238E27FC236}">
                <a16:creationId xmlns:a16="http://schemas.microsoft.com/office/drawing/2014/main" id="{DA6D6646-7944-4A84-B117-0176FBAA6FE1}"/>
              </a:ext>
            </a:extLst>
          </p:cNvPr>
          <p:cNvSpPr/>
          <p:nvPr/>
        </p:nvSpPr>
        <p:spPr>
          <a:xfrm>
            <a:off x="2773327" y="1499473"/>
            <a:ext cx="1623971" cy="646331"/>
          </a:xfrm>
          <a:prstGeom prst="rect">
            <a:avLst/>
          </a:prstGeom>
        </p:spPr>
        <p:txBody>
          <a:bodyPr wrap="none">
            <a:spAutoFit/>
          </a:bodyPr>
          <a:lstStyle/>
          <a:p>
            <a:pPr algn="ctr" fontAlgn="b"/>
            <a:r>
              <a:rPr lang="en-US" b="1" dirty="0"/>
              <a:t>City as Landlord</a:t>
            </a:r>
          </a:p>
          <a:p>
            <a:pPr algn="ctr" fontAlgn="b"/>
            <a:r>
              <a:rPr lang="en-US" b="1" dirty="0"/>
              <a:t>(Revenue) </a:t>
            </a:r>
            <a:endParaRPr lang="en-US" b="1" dirty="0">
              <a:solidFill>
                <a:srgbClr val="000000"/>
              </a:solidFill>
              <a:latin typeface="Arial" panose="020B0604020202020204" pitchFamily="34" charset="0"/>
            </a:endParaRPr>
          </a:p>
        </p:txBody>
      </p:sp>
      <p:sp>
        <p:nvSpPr>
          <p:cNvPr id="6" name="Rectangle 5">
            <a:extLst>
              <a:ext uri="{FF2B5EF4-FFF2-40B4-BE49-F238E27FC236}">
                <a16:creationId xmlns:a16="http://schemas.microsoft.com/office/drawing/2014/main" id="{73425567-D038-4D4D-86BE-79CFEF4F4EBE}"/>
              </a:ext>
            </a:extLst>
          </p:cNvPr>
          <p:cNvSpPr/>
          <p:nvPr/>
        </p:nvSpPr>
        <p:spPr>
          <a:xfrm>
            <a:off x="7637172" y="1417294"/>
            <a:ext cx="1440780" cy="646331"/>
          </a:xfrm>
          <a:prstGeom prst="rect">
            <a:avLst/>
          </a:prstGeom>
        </p:spPr>
        <p:txBody>
          <a:bodyPr wrap="none">
            <a:spAutoFit/>
          </a:bodyPr>
          <a:lstStyle/>
          <a:p>
            <a:pPr algn="ctr" fontAlgn="b"/>
            <a:r>
              <a:rPr lang="en-US" b="1" dirty="0"/>
              <a:t>City as Tenant</a:t>
            </a:r>
          </a:p>
          <a:p>
            <a:pPr algn="ctr" fontAlgn="b"/>
            <a:r>
              <a:rPr lang="en-US" b="1" dirty="0"/>
              <a:t>(Expenses)</a:t>
            </a:r>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279312639"/>
      </p:ext>
    </p:extLst>
  </p:cSld>
  <p:clrMapOvr>
    <a:masterClrMapping/>
  </p:clrMapOvr>
</p:sld>
</file>

<file path=ppt/theme/theme1.xml><?xml version="1.0" encoding="utf-8"?>
<a:theme xmlns:a="http://schemas.openxmlformats.org/drawingml/2006/main" name="Office Theme">
  <a:themeElements>
    <a:clrScheme name="Geometric Presentation">
      <a:dk1>
        <a:sysClr val="windowText" lastClr="000000"/>
      </a:dk1>
      <a:lt1>
        <a:sysClr val="window" lastClr="FFFFFF"/>
      </a:lt1>
      <a:dk2>
        <a:srgbClr val="44546A"/>
      </a:dk2>
      <a:lt2>
        <a:srgbClr val="ACCBF9"/>
      </a:lt2>
      <a:accent1>
        <a:srgbClr val="5C83C4"/>
      </a:accent1>
      <a:accent2>
        <a:srgbClr val="2C599D"/>
      </a:accent2>
      <a:accent3>
        <a:srgbClr val="1A3B70"/>
      </a:accent3>
      <a:accent4>
        <a:srgbClr val="FA6F1A"/>
      </a:accent4>
      <a:accent5>
        <a:srgbClr val="11224E"/>
      </a:accent5>
      <a:accent6>
        <a:srgbClr val="9D90A0"/>
      </a:accent6>
      <a:hlink>
        <a:srgbClr val="9454C3"/>
      </a:hlink>
      <a:folHlink>
        <a:srgbClr val="3EBBF0"/>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LW_v2" id="{C590A786-F65F-42F6-9E48-12C78E3C86B3}" vid="{FEE92C9D-6350-4ECD-87A4-004D12BB2B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3686EFD8DC4A45916560BDB24AD298" ma:contentTypeVersion="8" ma:contentTypeDescription="Create a new document." ma:contentTypeScope="" ma:versionID="d8096eeb21968f6647d03c0976f9ab88">
  <xsd:schema xmlns:xsd="http://www.w3.org/2001/XMLSchema" xmlns:xs="http://www.w3.org/2001/XMLSchema" xmlns:p="http://schemas.microsoft.com/office/2006/metadata/properties" xmlns:ns3="a0bac8b6-cc5b-4e54-a5bc-1e67476aa7bf" targetNamespace="http://schemas.microsoft.com/office/2006/metadata/properties" ma:root="true" ma:fieldsID="8993dce1225c1e553f72375ec092fb6b" ns3:_="">
    <xsd:import namespace="a0bac8b6-cc5b-4e54-a5bc-1e67476aa7b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bac8b6-cc5b-4e54-a5bc-1e67476aa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D99ABA-76CE-4A8E-B5F0-C051B96628DE}">
  <ds:schemaRefs>
    <ds:schemaRef ds:uri="http://schemas.microsoft.com/sharepoint/v3/contenttype/forms"/>
  </ds:schemaRefs>
</ds:datastoreItem>
</file>

<file path=customXml/itemProps2.xml><?xml version="1.0" encoding="utf-8"?>
<ds:datastoreItem xmlns:ds="http://schemas.openxmlformats.org/officeDocument/2006/customXml" ds:itemID="{4DEA9014-ED64-4558-B1E1-D03F0EE32BEB}">
  <ds:schemaRefs>
    <ds:schemaRef ds:uri="http://purl.org/dc/terms/"/>
    <ds:schemaRef ds:uri="a0bac8b6-cc5b-4e54-a5bc-1e67476aa7bf"/>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20D739F5-7A70-4675-9773-7C7BC1787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bac8b6-cc5b-4e54-a5bc-1e67476aa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906</Words>
  <Application>Microsoft Office PowerPoint</Application>
  <PresentationFormat>Widescreen</PresentationFormat>
  <Paragraphs>253</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Corbel</vt:lpstr>
      <vt:lpstr>Wingdings</vt:lpstr>
      <vt:lpstr>Office Theme</vt:lpstr>
      <vt:lpstr>BFA Budget Amendment</vt:lpstr>
      <vt:lpstr>BFA Amendment</vt:lpstr>
      <vt:lpstr>GSD Responsibilities</vt:lpstr>
      <vt:lpstr>City of Houston Insured Properties</vt:lpstr>
      <vt:lpstr>City Wide Insured Properties</vt:lpstr>
      <vt:lpstr>General Services Department  Properties</vt:lpstr>
      <vt:lpstr>GSD Maintained Properties</vt:lpstr>
      <vt:lpstr>GSD Operational Cost</vt:lpstr>
      <vt:lpstr>City Leases </vt:lpstr>
      <vt:lpstr>Examples - City as Tenants  </vt:lpstr>
      <vt:lpstr>Examples of City Owned Office Facilities</vt:lpstr>
      <vt:lpstr>Workplace Analysis and Improvement Strategies </vt:lpstr>
      <vt:lpstr>PowerPoint Presentation</vt:lpstr>
      <vt:lpstr>PowerPoint Presentation</vt:lpstr>
      <vt:lpstr>PowerPoint Presentation</vt:lpstr>
      <vt:lpstr>611 Walker - 8th Floor</vt:lpstr>
      <vt:lpstr>611 Walker - 9th Floor</vt:lpstr>
      <vt:lpstr>City of Houston Workplace Guidelines and Standards</vt:lpstr>
      <vt:lpstr>City of Houston Workplace Guidelines and Standards</vt:lpstr>
      <vt:lpstr>PowerPoint Presentation</vt:lpstr>
      <vt:lpstr>PowerPoint Presentation</vt:lpstr>
      <vt:lpstr>GSD: Where Are We Now?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BFA Budget Amendment</dc:title>
  <dc:creator/>
  <cp:lastModifiedBy/>
  <cp:revision>113</cp:revision>
  <dcterms:created xsi:type="dcterms:W3CDTF">2020-11-30T22:08:25Z</dcterms:created>
  <dcterms:modified xsi:type="dcterms:W3CDTF">2021-01-27T19:54:11Z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0x010100AF3686EFD8DC4A45916560BDB24AD298</vt:lpwstr>
  </property>
</Properties>
</file>