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700" r:id="rId5"/>
  </p:sldMasterIdLst>
  <p:notesMasterIdLst>
    <p:notesMasterId r:id="rId17"/>
  </p:notesMasterIdLst>
  <p:handoutMasterIdLst>
    <p:handoutMasterId r:id="rId18"/>
  </p:handoutMasterIdLst>
  <p:sldIdLst>
    <p:sldId id="724" r:id="rId6"/>
    <p:sldId id="699" r:id="rId7"/>
    <p:sldId id="746" r:id="rId8"/>
    <p:sldId id="745" r:id="rId9"/>
    <p:sldId id="747" r:id="rId10"/>
    <p:sldId id="730" r:id="rId11"/>
    <p:sldId id="735" r:id="rId12"/>
    <p:sldId id="744" r:id="rId13"/>
    <p:sldId id="749" r:id="rId14"/>
    <p:sldId id="722" r:id="rId15"/>
    <p:sldId id="691" r:id="rId1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 userDrawn="1">
          <p15:clr>
            <a:srgbClr val="A4A3A4"/>
          </p15:clr>
        </p15:guide>
        <p15:guide id="2" pos="2200" userDrawn="1">
          <p15:clr>
            <a:srgbClr val="A4A3A4"/>
          </p15:clr>
        </p15:guide>
        <p15:guide id="3" orient="horz" pos="2928" userDrawn="1">
          <p15:clr>
            <a:srgbClr val="A4A3A4"/>
          </p15:clr>
        </p15:guide>
        <p15:guide id="4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ttig, Rosa - ARA" initials="WR-A" lastIdx="1" clrIdx="0">
    <p:extLst>
      <p:ext uri="{19B8F6BF-5375-455C-9EA6-DF929625EA0E}">
        <p15:presenceInfo xmlns:p15="http://schemas.microsoft.com/office/powerpoint/2012/main" userId="S-1-5-21-3410193670-3997807138-1409478871-261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D0D8E8"/>
    <a:srgbClr val="E9EDF4"/>
    <a:srgbClr val="CC0000"/>
    <a:srgbClr val="001746"/>
    <a:srgbClr val="CF1F62"/>
    <a:srgbClr val="E6EDF6"/>
    <a:srgbClr val="C22C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88" autoAdjust="0"/>
    <p:restoredTop sz="88833" autoAdjust="0"/>
  </p:normalViewPr>
  <p:slideViewPr>
    <p:cSldViewPr>
      <p:cViewPr varScale="1">
        <p:scale>
          <a:sx n="62" d="100"/>
          <a:sy n="62" d="100"/>
        </p:scale>
        <p:origin x="165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2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700" y="588"/>
      </p:cViewPr>
      <p:guideLst>
        <p:guide orient="horz" pos="2924"/>
        <p:guide pos="2200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1" y="2"/>
            <a:ext cx="3038475" cy="464981"/>
          </a:xfrm>
          <a:prstGeom prst="rect">
            <a:avLst/>
          </a:prstGeom>
        </p:spPr>
        <p:txBody>
          <a:bodyPr vert="horz" wrap="square" lIns="91609" tIns="45804" rIns="91609" bIns="4580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68" y="2"/>
            <a:ext cx="3038475" cy="464981"/>
          </a:xfrm>
          <a:prstGeom prst="rect">
            <a:avLst/>
          </a:prstGeom>
        </p:spPr>
        <p:txBody>
          <a:bodyPr vert="horz" wrap="square" lIns="91609" tIns="45804" rIns="91609" bIns="4580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B79682-6D08-430A-8397-1F136B912076}" type="datetimeFigureOut">
              <a:rPr lang="en-US" altLang="en-US"/>
              <a:pPr/>
              <a:t>2/25/2020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1" y="8829837"/>
            <a:ext cx="3038475" cy="464981"/>
          </a:xfrm>
          <a:prstGeom prst="rect">
            <a:avLst/>
          </a:prstGeom>
        </p:spPr>
        <p:txBody>
          <a:bodyPr vert="horz" wrap="square" lIns="91609" tIns="45804" rIns="91609" bIns="4580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68" y="8829837"/>
            <a:ext cx="3038475" cy="464981"/>
          </a:xfrm>
          <a:prstGeom prst="rect">
            <a:avLst/>
          </a:prstGeom>
        </p:spPr>
        <p:txBody>
          <a:bodyPr vert="horz" wrap="square" lIns="91609" tIns="45804" rIns="91609" bIns="4580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E2FBC40-79EB-4C03-A20C-B6CD7AA15EE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4353354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1" y="2"/>
            <a:ext cx="3038475" cy="464981"/>
          </a:xfrm>
          <a:prstGeom prst="rect">
            <a:avLst/>
          </a:prstGeom>
        </p:spPr>
        <p:txBody>
          <a:bodyPr vert="horz" wrap="square" lIns="93001" tIns="46500" rIns="93001" bIns="4650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68" y="2"/>
            <a:ext cx="3038475" cy="464981"/>
          </a:xfrm>
          <a:prstGeom prst="rect">
            <a:avLst/>
          </a:prstGeom>
        </p:spPr>
        <p:txBody>
          <a:bodyPr vert="horz" wrap="square" lIns="93001" tIns="46500" rIns="93001" bIns="4650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68B561-1841-494E-81F9-23724D81CD2D}" type="datetimeFigureOut">
              <a:rPr lang="en-US" altLang="en-US"/>
              <a:pPr/>
              <a:t>2/25/2020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3738"/>
            <a:ext cx="4648200" cy="3487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01" tIns="46500" rIns="93001" bIns="4650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528"/>
            <a:ext cx="5607050" cy="4183220"/>
          </a:xfrm>
          <a:prstGeom prst="rect">
            <a:avLst/>
          </a:prstGeom>
        </p:spPr>
        <p:txBody>
          <a:bodyPr vert="horz" lIns="93001" tIns="46500" rIns="93001" bIns="4650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1" y="8829837"/>
            <a:ext cx="3038475" cy="464981"/>
          </a:xfrm>
          <a:prstGeom prst="rect">
            <a:avLst/>
          </a:prstGeom>
        </p:spPr>
        <p:txBody>
          <a:bodyPr vert="horz" wrap="square" lIns="93001" tIns="46500" rIns="93001" bIns="4650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68" y="8829837"/>
            <a:ext cx="3038475" cy="464981"/>
          </a:xfrm>
          <a:prstGeom prst="rect">
            <a:avLst/>
          </a:prstGeom>
        </p:spPr>
        <p:txBody>
          <a:bodyPr vert="horz" wrap="square" lIns="93001" tIns="46500" rIns="93001" bIns="4650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586329-D906-4814-A94D-8478C86AFAF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5928423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9411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5045869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322143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547894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140700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8003974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41619523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372939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7709574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1082460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406384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9CCB6C-A308-4A81-BABE-7F2CC4E6E0C5}" type="slidenum">
              <a:rPr lang="en-US" altLang="en-US"/>
              <a:pPr/>
              <a:t>‹#›</a:t>
            </a:fld>
            <a:endParaRPr lang="en-US" altLang="en-US" dirty="0"/>
          </a:p>
        </p:txBody>
      </p:sp>
      <p:pic>
        <p:nvPicPr>
          <p:cNvPr id="8" name="Picture 3" descr="houstonseal-colorsmall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81" y="200025"/>
            <a:ext cx="99441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6493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00232D-0215-45DA-806D-5E167A097844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98201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1E7301-E363-4C2E-9305-B01996BBEF5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44559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5257800"/>
            <a:ext cx="9144000" cy="16002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732881"/>
            <a:ext cx="8166100" cy="2387600"/>
          </a:xfrm>
        </p:spPr>
        <p:txBody>
          <a:bodyPr anchor="t" anchorCtr="0">
            <a:normAutofit/>
          </a:bodyPr>
          <a:lstStyle>
            <a:lvl1pPr algn="l">
              <a:defRPr sz="4200">
                <a:solidFill>
                  <a:srgbClr val="63666A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5532438"/>
            <a:ext cx="8166100" cy="11858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5257800"/>
            <a:ext cx="9144000" cy="0"/>
          </a:xfrm>
          <a:prstGeom prst="lin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81800" y="294884"/>
            <a:ext cx="2001490" cy="200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542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139"/>
            <a:ext cx="6273800" cy="8398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8" name="Straight Connector 7"/>
          <p:cNvCxnSpPr>
            <a:cxnSpLocks noChangeShapeType="1"/>
          </p:cNvCxnSpPr>
          <p:nvPr userDrawn="1"/>
        </p:nvCxnSpPr>
        <p:spPr bwMode="auto">
          <a:xfrm>
            <a:off x="457200" y="1143000"/>
            <a:ext cx="8229600" cy="7937"/>
          </a:xfrm>
          <a:prstGeom prst="line">
            <a:avLst/>
          </a:prstGeom>
          <a:noFill/>
          <a:ln w="38100">
            <a:solidFill>
              <a:schemeClr val="accent5">
                <a:lumMod val="50000"/>
              </a:schemeClr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+mn-lt"/>
              </a:defRPr>
            </a:lvl1pPr>
          </a:lstStyle>
          <a:p>
            <a:pPr defTabSz="457200"/>
            <a:fld id="{A710AD54-EC96-413B-BCC1-1B4F19878F2E}" type="slidenum">
              <a:rPr lang="en-US" smtClean="0">
                <a:solidFill>
                  <a:prstClr val="black"/>
                </a:solidFill>
                <a:ea typeface="ＭＳ Ｐゴシック" charset="0"/>
                <a:cs typeface="+mn-cs"/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  <a:ea typeface="ＭＳ Ｐゴシック" charset="0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945" y="75306"/>
            <a:ext cx="1013909" cy="101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254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3139"/>
            <a:ext cx="6272784" cy="8398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90472"/>
            <a:ext cx="386715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9650" y="1490472"/>
            <a:ext cx="386715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0" name="Straight Connector 9"/>
          <p:cNvCxnSpPr>
            <a:cxnSpLocks noChangeShapeType="1"/>
          </p:cNvCxnSpPr>
          <p:nvPr userDrawn="1"/>
        </p:nvCxnSpPr>
        <p:spPr bwMode="auto">
          <a:xfrm>
            <a:off x="457200" y="1143000"/>
            <a:ext cx="8229600" cy="7937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+mn-lt"/>
              </a:defRPr>
            </a:lvl1pPr>
          </a:lstStyle>
          <a:p>
            <a:pPr defTabSz="457200"/>
            <a:fld id="{A710AD54-EC96-413B-BCC1-1B4F19878F2E}" type="slidenum">
              <a:rPr lang="en-US" smtClean="0">
                <a:solidFill>
                  <a:prstClr val="black"/>
                </a:solidFill>
                <a:ea typeface="ＭＳ Ｐゴシック" charset="0"/>
                <a:cs typeface="+mn-cs"/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  <a:ea typeface="ＭＳ Ｐゴシック" charset="0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945" y="75306"/>
            <a:ext cx="1013909" cy="101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050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0364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42459"/>
            <a:ext cx="5111750" cy="4988479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481898"/>
            <a:ext cx="3008313" cy="3749040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1" name="Straight Connector 10"/>
          <p:cNvCxnSpPr>
            <a:cxnSpLocks noChangeShapeType="1"/>
          </p:cNvCxnSpPr>
          <p:nvPr userDrawn="1"/>
        </p:nvCxnSpPr>
        <p:spPr bwMode="auto">
          <a:xfrm>
            <a:off x="463550" y="1128713"/>
            <a:ext cx="8229600" cy="7937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itle 1"/>
          <p:cNvSpPr txBox="1">
            <a:spLocks/>
          </p:cNvSpPr>
          <p:nvPr userDrawn="1"/>
        </p:nvSpPr>
        <p:spPr>
          <a:xfrm>
            <a:off x="457200" y="303139"/>
            <a:ext cx="6273800" cy="839862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</a:rPr>
              <a:t>Click to edit Master 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+mn-lt"/>
              </a:defRPr>
            </a:lvl1pPr>
          </a:lstStyle>
          <a:p>
            <a:pPr defTabSz="457200"/>
            <a:fld id="{A710AD54-EC96-413B-BCC1-1B4F19878F2E}" type="slidenum">
              <a:rPr lang="en-US" smtClean="0">
                <a:solidFill>
                  <a:prstClr val="black"/>
                </a:solidFill>
                <a:ea typeface="ＭＳ Ｐゴシック" charset="0"/>
                <a:cs typeface="+mn-cs"/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  <a:ea typeface="ＭＳ Ｐゴシック" charset="0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945" y="75306"/>
            <a:ext cx="1013909" cy="101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225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149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51983"/>
            <a:ext cx="5486400" cy="358989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816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1" name="Straight Connector 10"/>
          <p:cNvCxnSpPr>
            <a:cxnSpLocks noChangeShapeType="1"/>
          </p:cNvCxnSpPr>
          <p:nvPr userDrawn="1"/>
        </p:nvCxnSpPr>
        <p:spPr bwMode="auto">
          <a:xfrm>
            <a:off x="463550" y="1128713"/>
            <a:ext cx="8229600" cy="7937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itle 1"/>
          <p:cNvSpPr txBox="1">
            <a:spLocks/>
          </p:cNvSpPr>
          <p:nvPr userDrawn="1"/>
        </p:nvSpPr>
        <p:spPr>
          <a:xfrm>
            <a:off x="457200" y="303139"/>
            <a:ext cx="6731000" cy="839862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</a:rPr>
              <a:t>Click to edit Master 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+mn-lt"/>
              </a:defRPr>
            </a:lvl1pPr>
          </a:lstStyle>
          <a:p>
            <a:pPr defTabSz="457200"/>
            <a:fld id="{A710AD54-EC96-413B-BCC1-1B4F19878F2E}" type="slidenum">
              <a:rPr lang="en-US" smtClean="0">
                <a:solidFill>
                  <a:prstClr val="black"/>
                </a:solidFill>
                <a:ea typeface="ＭＳ Ｐゴシック" charset="0"/>
                <a:cs typeface="+mn-cs"/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  <a:ea typeface="ＭＳ Ｐゴシック" charset="0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945" y="75306"/>
            <a:ext cx="1013909" cy="101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0317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/>
          <p:cNvCxnSpPr>
            <a:cxnSpLocks noChangeShapeType="1"/>
          </p:cNvCxnSpPr>
          <p:nvPr userDrawn="1"/>
        </p:nvCxnSpPr>
        <p:spPr bwMode="auto">
          <a:xfrm>
            <a:off x="463550" y="1138238"/>
            <a:ext cx="8229600" cy="7937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+mn-lt"/>
              </a:defRPr>
            </a:lvl1pPr>
          </a:lstStyle>
          <a:p>
            <a:pPr defTabSz="457200"/>
            <a:fld id="{A710AD54-EC96-413B-BCC1-1B4F19878F2E}" type="slidenum">
              <a:rPr lang="en-US" smtClean="0">
                <a:solidFill>
                  <a:prstClr val="black"/>
                </a:solidFill>
                <a:ea typeface="ＭＳ Ｐゴシック" charset="0"/>
                <a:cs typeface="+mn-cs"/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  <a:ea typeface="ＭＳ Ｐゴシック" charset="0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945" y="75306"/>
            <a:ext cx="1013909" cy="101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1678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61509"/>
            <a:ext cx="2057400" cy="4988479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61509"/>
            <a:ext cx="6019800" cy="4988479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/>
          <p:cNvCxnSpPr>
            <a:cxnSpLocks noChangeShapeType="1"/>
          </p:cNvCxnSpPr>
          <p:nvPr userDrawn="1"/>
        </p:nvCxnSpPr>
        <p:spPr bwMode="auto">
          <a:xfrm>
            <a:off x="454025" y="1138238"/>
            <a:ext cx="8229600" cy="7937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Title 1"/>
          <p:cNvSpPr txBox="1">
            <a:spLocks/>
          </p:cNvSpPr>
          <p:nvPr userDrawn="1"/>
        </p:nvSpPr>
        <p:spPr>
          <a:xfrm>
            <a:off x="457200" y="303139"/>
            <a:ext cx="6731000" cy="839862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</a:rPr>
              <a:t>Click to edit Master title style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+mn-lt"/>
              </a:defRPr>
            </a:lvl1pPr>
          </a:lstStyle>
          <a:p>
            <a:pPr defTabSz="457200"/>
            <a:fld id="{A710AD54-EC96-413B-BCC1-1B4F19878F2E}" type="slidenum">
              <a:rPr lang="en-US" smtClean="0">
                <a:solidFill>
                  <a:prstClr val="black"/>
                </a:solidFill>
                <a:ea typeface="ＭＳ Ｐゴシック" charset="0"/>
                <a:cs typeface="+mn-cs"/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  <a:ea typeface="ＭＳ Ｐゴシック" charset="0"/>
              <a:cs typeface="+mn-cs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945" y="75306"/>
            <a:ext cx="1013909" cy="101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6253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afal 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bar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90" y="6736090"/>
            <a:ext cx="9143391" cy="121910"/>
          </a:xfrm>
          <a:prstGeom prst="rect">
            <a:avLst/>
          </a:prstGeom>
        </p:spPr>
      </p:pic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365760" y="990600"/>
            <a:ext cx="8412480" cy="4419600"/>
          </a:xfrm>
          <a:prstGeom prst="rect">
            <a:avLst/>
          </a:prstGeom>
        </p:spPr>
        <p:txBody>
          <a:bodyPr/>
          <a:lstStyle>
            <a:lvl1pPr marL="225425" indent="-225425">
              <a:defRPr sz="1800">
                <a:latin typeface="Arial" pitchFamily="34" charset="0"/>
                <a:cs typeface="Arial" pitchFamily="34" charset="0"/>
              </a:defRPr>
            </a:lvl1pPr>
            <a:lvl2pPr marL="688975" indent="-231775"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0" name="Picture 9" descr="bar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0" y="-3043"/>
            <a:ext cx="9143391" cy="79243"/>
          </a:xfrm>
          <a:prstGeom prst="rect">
            <a:avLst/>
          </a:prstGeom>
        </p:spPr>
      </p:pic>
      <p:sp>
        <p:nvSpPr>
          <p:cNvPr id="11" name="Title 14"/>
          <p:cNvSpPr txBox="1">
            <a:spLocks/>
          </p:cNvSpPr>
          <p:nvPr userDrawn="1"/>
        </p:nvSpPr>
        <p:spPr>
          <a:xfrm>
            <a:off x="457200" y="274638"/>
            <a:ext cx="8229600" cy="563562"/>
          </a:xfrm>
          <a:prstGeom prst="rect">
            <a:avLst/>
          </a:prstGeom>
        </p:spPr>
        <p:txBody>
          <a:bodyPr/>
          <a:lstStyle>
            <a:lvl1pPr>
              <a:defRPr sz="2000" b="1"/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436245" y="6019800"/>
            <a:ext cx="8412480" cy="369332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algn="ctr">
              <a:buNone/>
              <a:defRPr sz="1800" b="1" i="1"/>
            </a:lvl1pPr>
            <a:lvl2pPr>
              <a:defRPr sz="1800" b="1" i="1"/>
            </a:lvl2pPr>
            <a:lvl3pPr>
              <a:defRPr sz="1800" b="1" i="1"/>
            </a:lvl3pPr>
            <a:lvl4pPr>
              <a:defRPr sz="1800" b="1" i="1"/>
            </a:lvl4pPr>
            <a:lvl5pPr>
              <a:defRPr sz="1800" b="1" i="1"/>
            </a:lvl5pPr>
          </a:lstStyle>
          <a:p>
            <a:pPr lvl="0"/>
            <a:r>
              <a:rPr lang="en-US" dirty="0"/>
              <a:t>Click to edit takeaway</a:t>
            </a:r>
          </a:p>
        </p:txBody>
      </p:sp>
      <p:sp>
        <p:nvSpPr>
          <p:cNvPr id="12" name="Rectangle 11"/>
          <p:cNvSpPr>
            <a:spLocks noChangeArrowheads="1"/>
          </p:cNvSpPr>
          <p:nvPr userDrawn="1"/>
        </p:nvSpPr>
        <p:spPr bwMode="auto">
          <a:xfrm>
            <a:off x="-490" y="6674616"/>
            <a:ext cx="9001055" cy="366767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90488" tIns="44450" rIns="90488" bIns="4445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900" i="1" dirty="0">
                <a:solidFill>
                  <a:prstClr val="black"/>
                </a:solidFill>
                <a:latin typeface="Calibri" panose="020F0502020204030204"/>
                <a:cs typeface="+mn-cs"/>
              </a:rPr>
              <a:t>The content of this presentation is proprietary and confidential information of ©2017 Safal Partners</a:t>
            </a:r>
            <a:endParaRPr lang="en-US" i="1" dirty="0">
              <a:solidFill>
                <a:prstClr val="black"/>
              </a:solidFill>
              <a:latin typeface="Calibri" panose="020F0502020204030204"/>
              <a:cs typeface="+mn-cs"/>
            </a:endParaRPr>
          </a:p>
          <a:p>
            <a:pPr algn="r" defTabSz="45720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8393906" y="6666384"/>
            <a:ext cx="433387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90488" rIns="90488" anchor="ctr">
            <a:spAutoFit/>
          </a:bodyPr>
          <a:lstStyle/>
          <a:p>
            <a:pPr algn="ctr" defTabSz="45720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fld id="{2BF07DEB-607E-47B5-8250-1D8372858C64}" type="slidenum">
              <a:rPr lang="en-US" sz="900" smtClean="0">
                <a:solidFill>
                  <a:prstClr val="black"/>
                </a:solidFill>
                <a:latin typeface="Calibri"/>
                <a:cs typeface="+mn-cs"/>
              </a:rPr>
              <a:pPr algn="ctr" defTabSz="457200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9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14" name="Title 14"/>
          <p:cNvSpPr>
            <a:spLocks noGrp="1"/>
          </p:cNvSpPr>
          <p:nvPr>
            <p:ph type="title"/>
          </p:nvPr>
        </p:nvSpPr>
        <p:spPr>
          <a:xfrm>
            <a:off x="381000" y="274638"/>
            <a:ext cx="8229600" cy="563562"/>
          </a:xfrm>
          <a:prstGeom prst="rect">
            <a:avLst/>
          </a:prstGeom>
        </p:spPr>
        <p:txBody>
          <a:bodyPr/>
          <a:lstStyle>
            <a:lvl1pPr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2785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75754-69F6-4B31-AC61-8B4BDD11B2C4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13630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E3025-4903-450C-AA42-482790229FC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45286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6D37DD-3FCD-42F2-B41A-E1C872D1245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07146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BBFF68-66B7-4C64-92A9-AE64FC3D2BF2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91340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E8BFA2-0817-42D2-86B2-5A76BA60594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53828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B29210-B43C-46AA-B9D2-2832F4B209F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7636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DFCFF3-4076-407F-BF68-3A6DC5016C3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41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CD987C-5BDA-4626-A02A-65004798B8A4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98123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CB367EC-0906-46AC-8A3A-8FA558DC26F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03139"/>
            <a:ext cx="6731000" cy="839862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90472"/>
            <a:ext cx="8229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1398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7472" indent="-347472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804672" indent="-347472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61872" indent="-347472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176272" indent="-347472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6652" y="2590800"/>
            <a:ext cx="8166100" cy="2519406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US" sz="3000" b="1" dirty="0">
                <a:solidFill>
                  <a:srgbClr val="0017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City of Houston</a:t>
            </a:r>
            <a:br>
              <a:rPr lang="en-US" sz="3000" b="1" dirty="0">
                <a:solidFill>
                  <a:srgbClr val="0017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1" dirty="0">
                <a:solidFill>
                  <a:srgbClr val="0017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Property Insurance Renewal 2020</a:t>
            </a:r>
            <a:br>
              <a:rPr lang="en-US" sz="3000" b="1" dirty="0">
                <a:solidFill>
                  <a:srgbClr val="0017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b="1" dirty="0">
                <a:solidFill>
                  <a:srgbClr val="0017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000" b="1" dirty="0">
                <a:solidFill>
                  <a:srgbClr val="0017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000" b="1" dirty="0">
                <a:solidFill>
                  <a:srgbClr val="0017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for</a:t>
            </a:r>
            <a:b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00174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Budget &amp; Fiscal Affairs Committee</a:t>
            </a:r>
            <a:b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5532438"/>
            <a:ext cx="8166100" cy="118586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March 3, 2020</a:t>
            </a:r>
          </a:p>
        </p:txBody>
      </p:sp>
    </p:spTree>
    <p:extLst>
      <p:ext uri="{BB962C8B-B14F-4D97-AF65-F5344CB8AC3E}">
        <p14:creationId xmlns:p14="http://schemas.microsoft.com/office/powerpoint/2010/main" val="2245208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7010400" cy="1143000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Terrorism Insurance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houstonseal-colorsmall">
            <a:extLst>
              <a:ext uri="{FF2B5EF4-FFF2-40B4-BE49-F238E27FC236}">
                <a16:creationId xmlns:a16="http://schemas.microsoft.com/office/drawing/2014/main" id="{B5A50456-5205-4F7F-B48E-F7A7C24A112A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8ECD8180-68EC-4A34-8CE5-1B64CE196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628715"/>
            <a:ext cx="7734300" cy="472763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No changes in terms; premium </a:t>
            </a:r>
            <a:r>
              <a:rPr lang="en-US" sz="2100" u="sng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decrease</a:t>
            </a: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of $146,582</a:t>
            </a:r>
          </a:p>
          <a:p>
            <a:pPr marL="0" indent="0">
              <a:buNone/>
            </a:pPr>
            <a:endParaRPr lang="en-US" sz="2100" dirty="0">
              <a:solidFill>
                <a:srgbClr val="002060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$250M Annual Policy Aggregate Loss Limit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$25M Annual Aggregate Nuclear, Chemical, Biological, and Biochemical sub-limit</a:t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Deductibles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Property Damage and Business Interruption Combined –  </a:t>
            </a:r>
            <a:b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$500,000 Per Occurrence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Nuclear, Chemical, Biological, and Biochemical – </a:t>
            </a:r>
          </a:p>
          <a:p>
            <a:pPr marL="1147763" lvl="2" indent="0">
              <a:buNone/>
            </a:pPr>
            <a:r>
              <a:rPr lang="en-US" sz="19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48-Hour waiting period for Business Interruption</a:t>
            </a:r>
            <a:b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endParaRPr lang="en-US" sz="21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1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Premium - $343,350</a:t>
            </a:r>
          </a:p>
          <a:p>
            <a:pPr marL="457200" lvl="1" indent="0">
              <a:buNone/>
            </a:pPr>
            <a:endParaRPr lang="en-US" sz="21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21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02036FF-3296-4621-80C0-EE741F5F3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8031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247650"/>
            <a:ext cx="7467600" cy="1143000"/>
          </a:xfrm>
        </p:spPr>
        <p:txBody>
          <a:bodyPr>
            <a:normAutofit/>
          </a:bodyPr>
          <a:lstStyle/>
          <a:p>
            <a:br>
              <a:rPr lang="en-US" sz="28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2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1581338"/>
            <a:ext cx="7343775" cy="507831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endParaRPr lang="en-US" sz="3600" dirty="0">
              <a:solidFill>
                <a:srgbClr val="00206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Questions?</a:t>
            </a:r>
          </a:p>
          <a:p>
            <a:pPr algn="ctr"/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3600" dirty="0">
              <a:solidFill>
                <a:srgbClr val="00206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en-US" sz="3600" dirty="0">
              <a:solidFill>
                <a:srgbClr val="00206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US" sz="3600" dirty="0">
                <a:solidFill>
                  <a:srgbClr val="00206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houstonseal-colorsmall">
            <a:extLst>
              <a:ext uri="{FF2B5EF4-FFF2-40B4-BE49-F238E27FC236}">
                <a16:creationId xmlns:a16="http://schemas.microsoft.com/office/drawing/2014/main" id="{75CD41FA-8269-43AA-8A67-CD396D1B9884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842B7FD-7BA2-48BF-A6D7-499DE5976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21499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6962775" cy="11430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2020 – 2021</a:t>
            </a:r>
            <a:b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City of Houston Insurance Solicitation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houstonseal-colorsmal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B2163A7-F5ED-4D11-B689-0CB620F30ECB}"/>
              </a:ext>
            </a:extLst>
          </p:cNvPr>
          <p:cNvSpPr/>
          <p:nvPr/>
        </p:nvSpPr>
        <p:spPr>
          <a:xfrm>
            <a:off x="685800" y="1676400"/>
            <a:ext cx="7924800" cy="4632037"/>
          </a:xfrm>
          <a:prstGeom prst="rect">
            <a:avLst/>
          </a:prstGeom>
        </p:spPr>
        <p:txBody>
          <a:bodyPr wrap="square" lIns="91440">
            <a:spAutoFit/>
          </a:bodyPr>
          <a:lstStyle/>
          <a:p>
            <a:pPr marL="342900" lvl="0" indent="-342900" defTabSz="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2300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City of Houston – Excluding Houston First Corporation Leased Properties</a:t>
            </a:r>
          </a:p>
          <a:p>
            <a:pPr marL="800100" lvl="1" indent="-342900" defTabSz="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300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Total Insured Value – $10.6B</a:t>
            </a:r>
          </a:p>
          <a:p>
            <a:pPr lvl="1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300" dirty="0">
              <a:solidFill>
                <a:srgbClr val="002060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en-US" sz="2300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Standalone Insurance for Houston First Corporation Leased Properties – Excluding George R. Brown Convention Center</a:t>
            </a:r>
          </a:p>
          <a:p>
            <a:pPr marL="800100" lvl="1" indent="-342900" defTabSz="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300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Total Insured Value – $438.2M</a:t>
            </a:r>
          </a:p>
          <a:p>
            <a:pPr lvl="1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300" dirty="0">
              <a:solidFill>
                <a:srgbClr val="002060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  <a:p>
            <a:pPr marL="342900" indent="-342900" defTabSz="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kumimoji="0" lang="en-US" sz="23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Standalone Insurance for George R. Brown Convention Center</a:t>
            </a:r>
          </a:p>
          <a:p>
            <a:pPr marL="800100" lvl="1" indent="-342900" defTabSz="4572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2300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Total Insured Value – $515.2M</a:t>
            </a:r>
          </a:p>
          <a:p>
            <a:pPr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300" dirty="0">
              <a:solidFill>
                <a:srgbClr val="002060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  <a:p>
            <a:pPr marL="342900" indent="-342900" defTabSz="45720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US" sz="2300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City-wide Terrorism Insurance</a:t>
            </a:r>
            <a:endParaRPr kumimoji="0" lang="en-US" sz="23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CCC1BC-77A3-4F29-9B12-EB3AF2FC7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10058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6962775" cy="11430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COH Property Insured Values</a:t>
            </a:r>
            <a:b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</a:t>
            </a:r>
            <a:r>
              <a:rPr lang="en-US" sz="25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2020-2021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9169" y="3429000"/>
            <a:ext cx="7240191" cy="31700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r>
              <a:rPr lang="en-US" b="1" dirty="0">
                <a:solidFill>
                  <a:srgbClr val="002060"/>
                </a:solidFill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Highest Valued Facilities: Houston Airports $3.7B; Public Works $4.4B</a:t>
            </a:r>
          </a:p>
          <a:p>
            <a:pPr algn="just"/>
            <a:endParaRPr lang="en-US" sz="2000" b="1" dirty="0">
              <a:solidFill>
                <a:srgbClr val="002060"/>
              </a:solidFill>
              <a:latin typeface="+mj-lt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>
                <a:solidFill>
                  <a:srgbClr val="002060"/>
                </a:solidFill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Highest Valued Locations:</a:t>
            </a:r>
          </a:p>
          <a:p>
            <a:pPr lvl="1" algn="just"/>
            <a:endParaRPr lang="en-US" dirty="0">
              <a:solidFill>
                <a:srgbClr val="002060"/>
              </a:solidFill>
              <a:highlight>
                <a:srgbClr val="FFFF00"/>
              </a:highlight>
              <a:latin typeface="+mj-lt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§"/>
              <a:tabLst>
                <a:tab pos="2403475" algn="l"/>
              </a:tabLst>
            </a:pPr>
            <a:r>
              <a:rPr lang="en-US" dirty="0">
                <a:solidFill>
                  <a:srgbClr val="002060"/>
                </a:solidFill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Terminal D, IAH		                  $396,166,686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  <a:tabLst>
                <a:tab pos="2403475" algn="l"/>
              </a:tabLst>
            </a:pPr>
            <a:endParaRPr lang="en-US" dirty="0">
              <a:solidFill>
                <a:srgbClr val="002060"/>
              </a:solidFill>
              <a:latin typeface="+mj-lt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§"/>
              <a:tabLst>
                <a:tab pos="2403475" algn="l"/>
              </a:tabLst>
            </a:pPr>
            <a:r>
              <a:rPr lang="en-US" dirty="0">
                <a:solidFill>
                  <a:srgbClr val="002060"/>
                </a:solidFill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Terminal </a:t>
            </a:r>
            <a:r>
              <a:rPr lang="en-US" dirty="0" err="1">
                <a:solidFill>
                  <a:srgbClr val="002060"/>
                </a:solidFill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Bldg</a:t>
            </a:r>
            <a:r>
              <a:rPr lang="en-US" dirty="0">
                <a:solidFill>
                  <a:srgbClr val="002060"/>
                </a:solidFill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, HOU                     $364,060,692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  <a:tabLst>
                <a:tab pos="2403475" algn="l"/>
              </a:tabLst>
            </a:pPr>
            <a:endParaRPr lang="en-US" dirty="0">
              <a:solidFill>
                <a:srgbClr val="002060"/>
              </a:solidFill>
              <a:latin typeface="+mj-lt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§"/>
              <a:tabLst>
                <a:tab pos="2743200" algn="l"/>
              </a:tabLst>
            </a:pPr>
            <a:r>
              <a:rPr lang="en-US" dirty="0">
                <a:solidFill>
                  <a:srgbClr val="002060"/>
                </a:solidFill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Terminal C, IAH	                  $341,876,723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  <a:tabLst>
                <a:tab pos="2743200" algn="l"/>
              </a:tabLst>
            </a:pPr>
            <a:endParaRPr lang="en-US" dirty="0">
              <a:solidFill>
                <a:srgbClr val="002060"/>
              </a:solidFill>
              <a:latin typeface="+mj-lt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Wingdings" panose="05000000000000000000" pitchFamily="2" charset="2"/>
              <a:buChar char="§"/>
              <a:tabLst>
                <a:tab pos="2403475" algn="l"/>
              </a:tabLst>
            </a:pPr>
            <a:r>
              <a:rPr lang="en-US" dirty="0">
                <a:solidFill>
                  <a:srgbClr val="002060"/>
                </a:solidFill>
                <a:latin typeface="+mj-lt"/>
                <a:ea typeface="Verdana" panose="020B0604030504040204" pitchFamily="34" charset="0"/>
                <a:cs typeface="Times New Roman" panose="02020603050405020304" pitchFamily="18" charset="0"/>
              </a:rPr>
              <a:t>Terminal A, IAH		                  $246,268,912</a:t>
            </a:r>
            <a:endParaRPr lang="en-US" sz="1200" i="1" dirty="0">
              <a:solidFill>
                <a:srgbClr val="002060"/>
              </a:solidFill>
              <a:latin typeface="+mj-lt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houstonseal-colorsmal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390F747-0E5C-472E-9825-8D020CD92A1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62000" y="1584959"/>
          <a:ext cx="7467600" cy="15484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7666">
                  <a:extLst>
                    <a:ext uri="{9D8B030D-6E8A-4147-A177-3AD203B41FA5}">
                      <a16:colId xmlns:a16="http://schemas.microsoft.com/office/drawing/2014/main" val="3839929640"/>
                    </a:ext>
                  </a:extLst>
                </a:gridCol>
                <a:gridCol w="3729934">
                  <a:extLst>
                    <a:ext uri="{9D8B030D-6E8A-4147-A177-3AD203B41FA5}">
                      <a16:colId xmlns:a16="http://schemas.microsoft.com/office/drawing/2014/main" val="2182973401"/>
                    </a:ext>
                  </a:extLst>
                </a:gridCol>
              </a:tblGrid>
              <a:tr h="51816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j-lt"/>
                          <a:cs typeface="Times New Roman" panose="02020603050405020304" pitchFamily="18" charset="0"/>
                        </a:rPr>
                        <a:t>2019 – 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j-lt"/>
                          <a:cs typeface="Times New Roman" panose="02020603050405020304" pitchFamily="18" charset="0"/>
                        </a:rPr>
                        <a:t>2020 – 2021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53616629"/>
                  </a:ext>
                </a:extLst>
              </a:tr>
              <a:tr h="654137"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Total Insured Value $10,524,766,987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Total Insured Value $10,655,463,623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8492900"/>
                  </a:ext>
                </a:extLst>
              </a:tr>
              <a:tr h="376129"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Locations: 3,275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7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Locations: 3,438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95348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01B72E-9CA8-4207-8EF9-5EA70E3B9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75171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066800" y="152400"/>
            <a:ext cx="7353298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COH Property Policy Renewal Comparison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705870A1-BF38-4A24-8C09-A7CAC7BD2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057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77CE721-0A7C-4C00-B325-724EF7A9B8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015522"/>
              </p:ext>
            </p:extLst>
          </p:nvPr>
        </p:nvGraphicFramePr>
        <p:xfrm>
          <a:off x="815187" y="1680820"/>
          <a:ext cx="7467601" cy="4780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3660">
                  <a:extLst>
                    <a:ext uri="{9D8B030D-6E8A-4147-A177-3AD203B41FA5}">
                      <a16:colId xmlns:a16="http://schemas.microsoft.com/office/drawing/2014/main" val="884471707"/>
                    </a:ext>
                  </a:extLst>
                </a:gridCol>
                <a:gridCol w="2464308">
                  <a:extLst>
                    <a:ext uri="{9D8B030D-6E8A-4147-A177-3AD203B41FA5}">
                      <a16:colId xmlns:a16="http://schemas.microsoft.com/office/drawing/2014/main" val="3228712069"/>
                    </a:ext>
                  </a:extLst>
                </a:gridCol>
                <a:gridCol w="2389633">
                  <a:extLst>
                    <a:ext uri="{9D8B030D-6E8A-4147-A177-3AD203B41FA5}">
                      <a16:colId xmlns:a16="http://schemas.microsoft.com/office/drawing/2014/main" val="1396622532"/>
                    </a:ext>
                  </a:extLst>
                </a:gridCol>
              </a:tblGrid>
              <a:tr h="325472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  <a:cs typeface="Times New Roman" panose="02020603050405020304" pitchFamily="18" charset="0"/>
                        </a:rPr>
                        <a:t>Coverage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j-lt"/>
                          <a:cs typeface="Times New Roman" panose="02020603050405020304" pitchFamily="18" charset="0"/>
                        </a:rPr>
                        <a:t>2019 – 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j-lt"/>
                          <a:cs typeface="Times New Roman" panose="02020603050405020304" pitchFamily="18" charset="0"/>
                        </a:rPr>
                        <a:t>2020 – 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5364744"/>
                  </a:ext>
                </a:extLst>
              </a:tr>
              <a:tr h="284788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Total Insured Value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$10,524,766,987</a:t>
                      </a:r>
                      <a:endParaRPr lang="en-US" sz="1400" kern="1200" dirty="0">
                        <a:solidFill>
                          <a:schemeClr val="tx2">
                            <a:lumMod val="75000"/>
                          </a:schemeClr>
                        </a:solidFill>
                        <a:highlight>
                          <a:srgbClr val="FFFF00"/>
                        </a:highlight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$10,655,463,623</a:t>
                      </a:r>
                      <a:endParaRPr lang="en-US" sz="1400" dirty="0">
                        <a:solidFill>
                          <a:schemeClr val="tx2">
                            <a:lumMod val="75000"/>
                          </a:schemeClr>
                        </a:solidFill>
                        <a:highlight>
                          <a:srgbClr val="FFFF00"/>
                        </a:highlight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339924"/>
                  </a:ext>
                </a:extLst>
              </a:tr>
              <a:tr h="284788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Policy Limit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$175M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$175M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429932"/>
                  </a:ext>
                </a:extLst>
              </a:tr>
              <a:tr h="284788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Flood Sub-Limit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$175M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$175M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001726"/>
                  </a:ext>
                </a:extLst>
              </a:tr>
              <a:tr h="284788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978301"/>
                  </a:ext>
                </a:extLst>
              </a:tr>
              <a:tr h="284788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Deductibles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623663"/>
                  </a:ext>
                </a:extLst>
              </a:tr>
              <a:tr h="284788">
                <a:tc>
                  <a:txBody>
                    <a:bodyPr/>
                    <a:lstStyle/>
                    <a:p>
                      <a:pPr>
                        <a:tabLst>
                          <a:tab pos="228600" algn="l"/>
                        </a:tabLst>
                      </a:pPr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     All Other Perils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$500,000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$2M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692215"/>
                  </a:ext>
                </a:extLst>
              </a:tr>
              <a:tr h="284788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     Named Storm Wind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Min $2.5M / Max $15M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Min $2.5M / Max $15M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2940650"/>
                  </a:ext>
                </a:extLst>
              </a:tr>
              <a:tr h="284788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     Flood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Min $2.5M / Max $15M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Min $2.5M / Max $15M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433552"/>
                  </a:ext>
                </a:extLst>
              </a:tr>
              <a:tr h="2847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PREMIUM</a:t>
                      </a:r>
                      <a:endParaRPr lang="en-US" sz="1400" dirty="0">
                        <a:solidFill>
                          <a:schemeClr val="tx2">
                            <a:lumMod val="75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$14,078,459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$15,256,100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1565304"/>
                  </a:ext>
                </a:extLst>
              </a:tr>
              <a:tr h="284788">
                <a:tc>
                  <a:txBody>
                    <a:bodyPr/>
                    <a:lstStyle/>
                    <a:p>
                      <a:endParaRPr lang="en-US" sz="1300" b="1" dirty="0">
                        <a:solidFill>
                          <a:srgbClr val="FF0000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300" b="1" kern="120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1" kern="1200" dirty="0">
                        <a:solidFill>
                          <a:srgbClr val="FF0000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6692376"/>
                  </a:ext>
                </a:extLst>
              </a:tr>
              <a:tr h="386410"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>
                          <a:solidFill>
                            <a:srgbClr val="00206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Rate per $100 of TIV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$0.134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rgbClr val="002060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$0.143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915415"/>
                  </a:ext>
                </a:extLst>
              </a:tr>
              <a:tr h="330222">
                <a:tc gridSpan="2"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rgbClr val="00206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Increase in rate for 2020/2021 Renewal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kern="1200" dirty="0">
                        <a:solidFill>
                          <a:srgbClr val="002060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7.04%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137467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rgbClr val="00206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Increase in premium (TIV Increase)</a:t>
                      </a:r>
                      <a:endParaRPr lang="en-US" sz="1200" b="0" u="sng" dirty="0">
                        <a:solidFill>
                          <a:srgbClr val="002060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0" kern="1200" dirty="0">
                        <a:solidFill>
                          <a:srgbClr val="002060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dirty="0">
                          <a:solidFill>
                            <a:srgbClr val="002060"/>
                          </a:solidFill>
                          <a:latin typeface="+mj-lt"/>
                          <a:ea typeface="+mn-ea"/>
                          <a:cs typeface="Times New Roman" panose="02020603050405020304" pitchFamily="18" charset="0"/>
                        </a:rPr>
                        <a:t>8.37%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6648700"/>
                  </a:ext>
                </a:extLst>
              </a:tr>
              <a:tr h="28478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5733045"/>
                  </a:ext>
                </a:extLst>
              </a:tr>
            </a:tbl>
          </a:graphicData>
        </a:graphic>
      </p:graphicFrame>
      <p:pic>
        <p:nvPicPr>
          <p:cNvPr id="13" name="Picture 12" descr="houstonseal-colorsmall">
            <a:extLst>
              <a:ext uri="{FF2B5EF4-FFF2-40B4-BE49-F238E27FC236}">
                <a16:creationId xmlns:a16="http://schemas.microsoft.com/office/drawing/2014/main" id="{DB88BFF7-4F13-41B9-B7BF-24153AD870C9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9E063C0-7FE5-475E-8831-F1A8E19D9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21591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066800" y="152400"/>
            <a:ext cx="7353298" cy="11430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COH Property Policy Deductible Increase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705870A1-BF38-4A24-8C09-A7CAC7BD2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057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13" name="Picture 12" descr="houstonseal-colorsmall">
            <a:extLst>
              <a:ext uri="{FF2B5EF4-FFF2-40B4-BE49-F238E27FC236}">
                <a16:creationId xmlns:a16="http://schemas.microsoft.com/office/drawing/2014/main" id="{DB88BFF7-4F13-41B9-B7BF-24153AD870C9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9E063C0-7FE5-475E-8831-F1A8E19D9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5</a:t>
            </a:fld>
            <a:endParaRPr lang="en-US" alt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D8D12D1-2089-4B73-A515-732263453186}"/>
              </a:ext>
            </a:extLst>
          </p:cNvPr>
          <p:cNvSpPr txBox="1"/>
          <p:nvPr/>
        </p:nvSpPr>
        <p:spPr>
          <a:xfrm>
            <a:off x="307343" y="1524000"/>
            <a:ext cx="8206737" cy="479214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All other Perils (AOP) - Not Named Storm/Wind/Flood Related</a:t>
            </a:r>
          </a:p>
          <a:p>
            <a:pPr marL="1257300" lvl="2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2019 AOP Deductible – $500,000</a:t>
            </a:r>
          </a:p>
          <a:p>
            <a:pPr marL="1257300" lvl="2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2020 Proposed Increase –$2M</a:t>
            </a:r>
          </a:p>
          <a:p>
            <a:pPr lvl="1">
              <a:lnSpc>
                <a:spcPct val="150000"/>
              </a:lnSpc>
            </a:pPr>
            <a:endParaRPr lang="en-US" sz="22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Why? 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Since 2015, the highest claim recovery is $1.4M; the average recovery is $605,017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Premium quote to maintain $500,000 AOP deductible is $2.63M</a:t>
            </a:r>
          </a:p>
          <a:p>
            <a:pPr marL="1200150" lvl="2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Premium quote for $2M AOP deductible is $1.178M</a:t>
            </a:r>
          </a:p>
          <a:p>
            <a:pPr marL="1657350" lvl="3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The premium difference is </a:t>
            </a:r>
            <a:r>
              <a:rPr lang="en-US" sz="2000" u="sng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$1.45M</a:t>
            </a:r>
          </a:p>
        </p:txBody>
      </p:sp>
    </p:spTree>
    <p:extLst>
      <p:ext uri="{BB962C8B-B14F-4D97-AF65-F5344CB8AC3E}">
        <p14:creationId xmlns:p14="http://schemas.microsoft.com/office/powerpoint/2010/main" val="2293793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348220" cy="1143000"/>
          </a:xfrm>
        </p:spPr>
        <p:txBody>
          <a:bodyPr>
            <a:normAutofit fontScale="90000"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Proposed Commercial Property Policy Premium Allocation</a:t>
            </a:r>
            <a:b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</a:br>
            <a:endParaRPr lang="en-US" sz="2200" b="1" dirty="0">
              <a:solidFill>
                <a:srgbClr val="002060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1581338"/>
            <a:ext cx="7343775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/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192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2954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3716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houstonseal-colorsmall">
            <a:extLst>
              <a:ext uri="{FF2B5EF4-FFF2-40B4-BE49-F238E27FC236}">
                <a16:creationId xmlns:a16="http://schemas.microsoft.com/office/drawing/2014/main" id="{85B63573-6160-4BB3-974C-11E5368C2390}"/>
              </a:ext>
            </a:extLst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2041F8D-CA1C-4BBA-907B-BB9D6D5CC4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971863"/>
              </p:ext>
            </p:extLst>
          </p:nvPr>
        </p:nvGraphicFramePr>
        <p:xfrm>
          <a:off x="1181100" y="1524000"/>
          <a:ext cx="6437594" cy="45371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93496">
                  <a:extLst>
                    <a:ext uri="{9D8B030D-6E8A-4147-A177-3AD203B41FA5}">
                      <a16:colId xmlns:a16="http://schemas.microsoft.com/office/drawing/2014/main" val="2208614043"/>
                    </a:ext>
                  </a:extLst>
                </a:gridCol>
                <a:gridCol w="1398562">
                  <a:extLst>
                    <a:ext uri="{9D8B030D-6E8A-4147-A177-3AD203B41FA5}">
                      <a16:colId xmlns:a16="http://schemas.microsoft.com/office/drawing/2014/main" val="3093836382"/>
                    </a:ext>
                  </a:extLst>
                </a:gridCol>
                <a:gridCol w="1470913">
                  <a:extLst>
                    <a:ext uri="{9D8B030D-6E8A-4147-A177-3AD203B41FA5}">
                      <a16:colId xmlns:a16="http://schemas.microsoft.com/office/drawing/2014/main" val="2386796301"/>
                    </a:ext>
                  </a:extLst>
                </a:gridCol>
                <a:gridCol w="1174623">
                  <a:extLst>
                    <a:ext uri="{9D8B030D-6E8A-4147-A177-3AD203B41FA5}">
                      <a16:colId xmlns:a16="http://schemas.microsoft.com/office/drawing/2014/main" val="1746539839"/>
                    </a:ext>
                  </a:extLst>
                </a:gridCol>
              </a:tblGrid>
              <a:tr h="80675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Fund 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2020 - 2021</a:t>
                      </a:r>
                    </a:p>
                    <a:p>
                      <a:pPr algn="ctr" fontAlgn="b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Total Insured</a:t>
                      </a:r>
                      <a:b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Value 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2020 -2021 Allocation</a:t>
                      </a:r>
                      <a:b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Percentage 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2020 Renewal</a:t>
                      </a:r>
                      <a:b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Premium</a:t>
                      </a:r>
                      <a:b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Allocation 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0729783"/>
                  </a:ext>
                </a:extLst>
              </a:tr>
              <a:tr h="2581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717670"/>
                  </a:ext>
                </a:extLst>
              </a:tr>
              <a:tr h="2420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Enterprise</a:t>
                      </a:r>
                      <a:r>
                        <a:rPr lang="en-US" sz="1500" i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500" b="1" i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Fund</a:t>
                      </a:r>
                      <a:endParaRPr lang="en-US" sz="1500" b="1" i="1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21058764"/>
                  </a:ext>
                </a:extLst>
              </a:tr>
              <a:tr h="3464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   Houston Airport System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74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$3.72B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34.91%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$5,325,905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92010414"/>
                  </a:ext>
                </a:extLst>
              </a:tr>
              <a:tr h="3464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   Houston Public Works</a:t>
                      </a:r>
                      <a:endParaRPr lang="pl-PL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2174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$4.41B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41.39%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$6,314,956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8213789"/>
                  </a:ext>
                </a:extLst>
              </a:tr>
              <a:tr h="3464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Enterprise Fund Subtotal</a:t>
                      </a:r>
                      <a:endParaRPr lang="en-US" sz="1500" b="1" i="1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$8.13B 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76.30%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$11,640,861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49327391"/>
                  </a:ext>
                </a:extLst>
              </a:tr>
              <a:tr h="2420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6897199"/>
                  </a:ext>
                </a:extLst>
              </a:tr>
              <a:tr h="25903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General Fund</a:t>
                      </a:r>
                      <a:endParaRPr lang="en-US" sz="1500" b="1" i="1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$2.29B 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21.50%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$3,279,909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507320"/>
                  </a:ext>
                </a:extLst>
              </a:tr>
              <a:tr h="2420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36013075"/>
                  </a:ext>
                </a:extLst>
              </a:tr>
              <a:tr h="2420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Grant Fund</a:t>
                      </a:r>
                      <a:endParaRPr lang="en-US" sz="1500" b="1" i="1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$3.08M 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0.03%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$4,409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5721171"/>
                  </a:ext>
                </a:extLst>
              </a:tr>
              <a:tr h="2420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9358609"/>
                  </a:ext>
                </a:extLst>
              </a:tr>
              <a:tr h="3464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b="1" i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Special Fund</a:t>
                      </a:r>
                      <a:endParaRPr lang="en-US" sz="1500" b="1" i="1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$231.13M 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2.17%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$330,921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52848067"/>
                  </a:ext>
                </a:extLst>
              </a:tr>
              <a:tr h="24202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5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 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78348292"/>
                  </a:ext>
                </a:extLst>
              </a:tr>
              <a:tr h="37529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b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Totals</a:t>
                      </a:r>
                      <a:endParaRPr lang="en-US" sz="1500" b="0" i="1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$10.65B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100.00%</a:t>
                      </a:r>
                      <a:endParaRPr lang="en-US" sz="15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500" u="dbl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$15,256,100 </a:t>
                      </a:r>
                      <a:endParaRPr lang="en-US" sz="1500" b="0" i="0" u="dbl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52299088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54E48C-FEB3-4472-AA18-1662260B0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27846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45222" y="118735"/>
            <a:ext cx="6962775" cy="1000185"/>
          </a:xfrm>
        </p:spPr>
        <p:txBody>
          <a:bodyPr>
            <a:normAutofit fontScale="90000"/>
          </a:bodyPr>
          <a:lstStyle/>
          <a:p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Houston First Corporation</a:t>
            </a:r>
            <a:b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Standalone Property Insurance </a:t>
            </a:r>
            <a:b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City of Houston Owned Facilities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2400" y="1878211"/>
            <a:ext cx="8077199" cy="241296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1">
              <a:lnSpc>
                <a:spcPct val="80000"/>
              </a:lnSpc>
            </a:pP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Standalone Insurance Policy </a:t>
            </a:r>
          </a:p>
          <a:p>
            <a:pPr lvl="1" algn="ctr">
              <a:lnSpc>
                <a:spcPct val="80000"/>
              </a:lnSpc>
            </a:pPr>
            <a:endParaRPr lang="en-US" sz="12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200150" lvl="2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All HFC Properties Excluding George R. Brown Convention Center</a:t>
            </a:r>
          </a:p>
          <a:p>
            <a:pPr lvl="2"/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</a:p>
          <a:p>
            <a:pPr marL="1200150" lvl="2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George R. Brown Convention Center Only</a:t>
            </a:r>
          </a:p>
          <a:p>
            <a:pPr marL="1200150" lvl="2" indent="-285750">
              <a:buFont typeface="Wingdings" panose="05000000000000000000" pitchFamily="2" charset="2"/>
              <a:buChar char="q"/>
            </a:pP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200150" lvl="2" indent="-285750">
              <a:buFont typeface="Wingdings" panose="05000000000000000000" pitchFamily="2" charset="2"/>
              <a:buChar char="q"/>
            </a:pP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21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21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houstonseal-colorsmal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3A8FE21-F10C-435E-AC96-F3A326CB57D3}"/>
              </a:ext>
            </a:extLst>
          </p:cNvPr>
          <p:cNvSpPr txBox="1"/>
          <p:nvPr/>
        </p:nvSpPr>
        <p:spPr>
          <a:xfrm>
            <a:off x="152400" y="3410295"/>
            <a:ext cx="8686800" cy="2172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80000"/>
              </a:lnSpc>
            </a:pP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Why Standalone Insurance for HFC Properties?</a:t>
            </a:r>
          </a:p>
          <a:p>
            <a:pPr lvl="1" algn="ctr">
              <a:lnSpc>
                <a:spcPct val="80000"/>
              </a:lnSpc>
            </a:pPr>
            <a:endParaRPr lang="en-US" sz="12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Direct Access to Post Disaster Insurance Recovery to Repair City Properties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Increases Insurance Coverage for the City of Houston and Houston First</a:t>
            </a:r>
          </a:p>
          <a:p>
            <a:pPr marL="1257300" lvl="2" indent="-342900">
              <a:buFont typeface="Wingdings" panose="05000000000000000000" pitchFamily="2" charset="2"/>
              <a:buChar char="q"/>
            </a:pP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257300" lvl="2" indent="-34290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George R. Brown Convention Center is the City’s Highest Single Insured Property Value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D40CC4-34A7-4133-9266-825C17BC7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97867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45222" y="250448"/>
            <a:ext cx="6962775" cy="868472"/>
          </a:xfrm>
        </p:spPr>
        <p:txBody>
          <a:bodyPr>
            <a:normAutofit fontScale="90000"/>
          </a:bodyPr>
          <a:lstStyle/>
          <a:p>
            <a:r>
              <a:rPr lang="en-US" sz="27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Houston First Corporation</a:t>
            </a:r>
            <a:b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</a:br>
            <a:r>
              <a:rPr lang="en-US" sz="27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Insured Property Summary</a:t>
            </a:r>
            <a:b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</a:b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1698010"/>
            <a:ext cx="8077199" cy="21482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1">
              <a:lnSpc>
                <a:spcPct val="80000"/>
              </a:lnSpc>
            </a:pPr>
            <a:endParaRPr lang="en-US" sz="22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</a:pP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Total Insured Value (2020):</a:t>
            </a:r>
          </a:p>
          <a:p>
            <a:pPr lvl="1" algn="ctr">
              <a:lnSpc>
                <a:spcPct val="80000"/>
              </a:lnSpc>
            </a:pPr>
            <a:endParaRPr lang="en-US" sz="12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200150" lvl="2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HFC excluding George R. Brown Convention Center: $438.2M </a:t>
            </a:r>
          </a:p>
          <a:p>
            <a:pPr marL="1200150" lvl="2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George R. Brown Convention Center: $515.2M</a:t>
            </a:r>
          </a:p>
          <a:p>
            <a:pPr lvl="2"/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2"/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21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houstonseal-colorsmal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980440" cy="1000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3A8FE21-F10C-435E-AC96-F3A326CB57D3}"/>
              </a:ext>
            </a:extLst>
          </p:cNvPr>
          <p:cNvSpPr txBox="1"/>
          <p:nvPr/>
        </p:nvSpPr>
        <p:spPr>
          <a:xfrm>
            <a:off x="152400" y="3200400"/>
            <a:ext cx="8686800" cy="1132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80000"/>
              </a:lnSpc>
            </a:pPr>
            <a:endParaRPr lang="en-US" sz="22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</a:pPr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Total Locations: 10 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</a:pP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2"/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416AAB-22A8-44FA-AC35-CCDB82A92252}"/>
              </a:ext>
            </a:extLst>
          </p:cNvPr>
          <p:cNvSpPr txBox="1"/>
          <p:nvPr/>
        </p:nvSpPr>
        <p:spPr>
          <a:xfrm>
            <a:off x="642620" y="3962400"/>
            <a:ext cx="807719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2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Top Value Locations: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endParaRPr lang="en-US" sz="1200" dirty="0">
              <a:solidFill>
                <a:srgbClr val="00206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George R. Brown Convention Center: $515,177,312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Wortham Center: $187,418,624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0B0EA6-253A-4E8C-85E2-3C5EA937A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72421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467600" cy="1143000"/>
          </a:xfrm>
        </p:spPr>
        <p:txBody>
          <a:bodyPr>
            <a:normAutofit/>
          </a:bodyPr>
          <a:lstStyle/>
          <a:p>
            <a:r>
              <a:rPr lang="en-US" sz="2600" b="1" dirty="0">
                <a:solidFill>
                  <a:srgbClr val="002060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HFC Property Insurance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62000" y="1295400"/>
            <a:ext cx="772922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62000" y="1371600"/>
            <a:ext cx="74676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2000" y="1447800"/>
            <a:ext cx="7162800" cy="0"/>
          </a:xfrm>
          <a:prstGeom prst="line">
            <a:avLst/>
          </a:prstGeom>
          <a:ln w="317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houstonseal-colorsmall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28600"/>
            <a:ext cx="98044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705870A1-BF38-4A24-8C09-A7CAC7BD2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057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77CE721-0A7C-4C00-B325-724EF7A9B847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85800" y="1741896"/>
          <a:ext cx="7886699" cy="4108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300">
                  <a:extLst>
                    <a:ext uri="{9D8B030D-6E8A-4147-A177-3AD203B41FA5}">
                      <a16:colId xmlns:a16="http://schemas.microsoft.com/office/drawing/2014/main" val="884471707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228712069"/>
                    </a:ext>
                  </a:extLst>
                </a:gridCol>
                <a:gridCol w="2743199">
                  <a:extLst>
                    <a:ext uri="{9D8B030D-6E8A-4147-A177-3AD203B41FA5}">
                      <a16:colId xmlns:a16="http://schemas.microsoft.com/office/drawing/2014/main" val="1396622532"/>
                    </a:ext>
                  </a:extLst>
                </a:gridCol>
              </a:tblGrid>
              <a:tr h="475935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  <a:cs typeface="Times New Roman" panose="02020603050405020304" pitchFamily="18" charset="0"/>
                        </a:rPr>
                        <a:t>Coverage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j-lt"/>
                          <a:cs typeface="Times New Roman" panose="02020603050405020304" pitchFamily="18" charset="0"/>
                        </a:rPr>
                        <a:t>All HFC Excluding GRB</a:t>
                      </a:r>
                    </a:p>
                    <a:p>
                      <a:pPr algn="ctr"/>
                      <a:r>
                        <a:rPr lang="en-US" sz="1400" dirty="0">
                          <a:latin typeface="+mj-lt"/>
                          <a:cs typeface="Times New Roman" panose="02020603050405020304" pitchFamily="18" charset="0"/>
                        </a:rPr>
                        <a:t>(9 Facilities)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j-lt"/>
                          <a:cs typeface="Times New Roman" panose="02020603050405020304" pitchFamily="18" charset="0"/>
                        </a:rPr>
                        <a:t>GRB Only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5364744"/>
                  </a:ext>
                </a:extLst>
              </a:tr>
              <a:tr h="365302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Total Insured Value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$438,160,392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$515,177,312</a:t>
                      </a: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highlight>
                          <a:srgbClr val="FFFF00"/>
                        </a:highlight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527339924"/>
                  </a:ext>
                </a:extLst>
              </a:tr>
              <a:tr h="365302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Policy Limit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$300M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$515M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429932"/>
                  </a:ext>
                </a:extLst>
              </a:tr>
              <a:tr h="365302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Flood Sub-Limit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$150M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$200M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001726"/>
                  </a:ext>
                </a:extLst>
              </a:tr>
              <a:tr h="365302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78301"/>
                  </a:ext>
                </a:extLst>
              </a:tr>
              <a:tr h="365302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Deductibles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7623663"/>
                  </a:ext>
                </a:extLst>
              </a:tr>
              <a:tr h="365302">
                <a:tc>
                  <a:txBody>
                    <a:bodyPr/>
                    <a:lstStyle/>
                    <a:p>
                      <a:pPr>
                        <a:tabLst>
                          <a:tab pos="228600" algn="l"/>
                        </a:tabLst>
                      </a:pPr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   All Other Perils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$500,000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$500,000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692215"/>
                  </a:ext>
                </a:extLst>
              </a:tr>
              <a:tr h="606495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    Combined Wind &amp; Flood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2% Per Unit Subject to  $500,000 Min /$7.5M Max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2% Per Unit Subject to $500,000 Min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940650"/>
                  </a:ext>
                </a:extLst>
              </a:tr>
              <a:tr h="365302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433552"/>
                  </a:ext>
                </a:extLst>
              </a:tr>
              <a:tr h="365302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PREMIUM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$3,057,491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$759,938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01565304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0F5B505-8775-490D-8912-0705A6CD8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75754-69F6-4B31-AC61-8B4BDD11B2C4}" type="slidenum">
              <a:rPr lang="en-US" altLang="en-US" smtClean="0"/>
              <a:pPr/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86977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3686EFD8DC4A45916560BDB24AD298" ma:contentTypeVersion="7" ma:contentTypeDescription="Create a new document." ma:contentTypeScope="" ma:versionID="ff2bf0d7a83acd50dfabda50ac268aa7">
  <xsd:schema xmlns:xsd="http://www.w3.org/2001/XMLSchema" xmlns:xs="http://www.w3.org/2001/XMLSchema" xmlns:p="http://schemas.microsoft.com/office/2006/metadata/properties" xmlns:ns3="a0bac8b6-cc5b-4e54-a5bc-1e67476aa7bf" targetNamespace="http://schemas.microsoft.com/office/2006/metadata/properties" ma:root="true" ma:fieldsID="3a6b2c8f4fbc30f24b1a661f2d8fc7c7" ns3:_="">
    <xsd:import namespace="a0bac8b6-cc5b-4e54-a5bc-1e67476aa7b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bac8b6-cc5b-4e54-a5bc-1e67476aa7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89BF14A-C7BA-45A1-8CC2-3EA4B91294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bac8b6-cc5b-4e54-a5bc-1e67476aa7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A0622F1-264D-4D6B-AB51-157FCBA19D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2D14E9-2FFA-46CD-8A77-31C702D1BEF7}">
  <ds:schemaRefs>
    <ds:schemaRef ds:uri="http://purl.org/dc/elements/1.1/"/>
    <ds:schemaRef ds:uri="http://schemas.microsoft.com/office/2006/metadata/properties"/>
    <ds:schemaRef ds:uri="a0bac8b6-cc5b-4e54-a5bc-1e67476aa7bf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1632</TotalTime>
  <Words>631</Words>
  <Application>Microsoft Office PowerPoint</Application>
  <PresentationFormat>On-screen Show (4:3)</PresentationFormat>
  <Paragraphs>215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ＭＳ Ｐゴシック</vt:lpstr>
      <vt:lpstr>Arial</vt:lpstr>
      <vt:lpstr>Calibri</vt:lpstr>
      <vt:lpstr>Courier New</vt:lpstr>
      <vt:lpstr>Times New Roman</vt:lpstr>
      <vt:lpstr>Verdana</vt:lpstr>
      <vt:lpstr>Wingdings</vt:lpstr>
      <vt:lpstr>Office Theme</vt:lpstr>
      <vt:lpstr>Custom Design</vt:lpstr>
      <vt:lpstr>City of Houston Property Insurance Renewal 2020   Presentation for Budget &amp; Fiscal Affairs Committee  </vt:lpstr>
      <vt:lpstr>2020 – 2021  City of Houston Insurance Solicitation</vt:lpstr>
      <vt:lpstr>COH Property Insured Values  2020-2021</vt:lpstr>
      <vt:lpstr>COH Property Policy Renewal Comparison</vt:lpstr>
      <vt:lpstr>COH Property Policy Deductible Increase</vt:lpstr>
      <vt:lpstr>Proposed Commercial Property Policy Premium Allocation </vt:lpstr>
      <vt:lpstr>Houston First Corporation Standalone Property Insurance  City of Houston Owned Facilities</vt:lpstr>
      <vt:lpstr>Houston First Corporation Insured Property Summary </vt:lpstr>
      <vt:lpstr>HFC Property Insurance</vt:lpstr>
      <vt:lpstr>Terrorism Insurance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Houston Property Insurance Renewal 2020   Presentation for Budget &amp; Fiscal Affairs Committee</dc:title>
  <dc:creator>Lutz, Chris - ARA</dc:creator>
  <cp:lastModifiedBy>Tina Paquet</cp:lastModifiedBy>
  <cp:revision>83</cp:revision>
  <cp:lastPrinted>2020-02-21T00:11:28Z</cp:lastPrinted>
  <dcterms:created xsi:type="dcterms:W3CDTF">2020-01-31T22:23:42Z</dcterms:created>
  <dcterms:modified xsi:type="dcterms:W3CDTF">2020-02-25T20:58:19Z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0x010100AF3686EFD8DC4A45916560BDB24AD298</vt:lpwstr>
  </property>
</Properties>
</file>