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44" r:id="rId1"/>
  </p:sldMasterIdLst>
  <p:notesMasterIdLst>
    <p:notesMasterId r:id="rId9"/>
  </p:notesMasterIdLst>
  <p:sldIdLst>
    <p:sldId id="256" r:id="rId2"/>
    <p:sldId id="257" r:id="rId3"/>
    <p:sldId id="258" r:id="rId4"/>
    <p:sldId id="290" r:id="rId5"/>
    <p:sldId id="292" r:id="rId6"/>
    <p:sldId id="293" r:id="rId7"/>
    <p:sldId id="269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>
      <p:cViewPr varScale="1">
        <p:scale>
          <a:sx n="85" d="100"/>
          <a:sy n="85" d="100"/>
        </p:scale>
        <p:origin x="15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066" y="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C625ED7-E2EB-4FF6-8574-E79A6D3D14FD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B1A96B6-722B-43BB-A674-19440665F2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62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31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824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906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0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69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A96B6-722B-43BB-A674-19440665F24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009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1E90DD7-F98A-4B8E-8B3B-C6B5E6A469D7}" type="datetime1">
              <a:rPr lang="en-US" smtClean="0"/>
              <a:pPr/>
              <a:t>1/4/2019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B11FD-C93F-4AAF-B600-85152FA1EE16}" type="datetime1">
              <a:rPr lang="en-US" smtClean="0"/>
              <a:pPr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6D7CBD7-FC4A-4E11-9E12-465F92164B8B}" type="datetime1">
              <a:rPr lang="en-US" smtClean="0"/>
              <a:pPr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16F82-226B-4ECD-9670-702A9999829A}" type="datetime1">
              <a:rPr lang="en-US" smtClean="0"/>
              <a:pPr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4694F-6E2F-4C87-B10D-6F1B7D9554C5}" type="datetime1">
              <a:rPr lang="en-US" smtClean="0"/>
              <a:pPr/>
              <a:t>1/4/2019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E7D6E73-C0C4-4119-8E10-37EF8411CC47}" type="datetime1">
              <a:rPr lang="en-US" smtClean="0"/>
              <a:pPr/>
              <a:t>1/4/2019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04F3EB4-CBBF-4EC5-87A4-EAE28F29BFF7}" type="datetime1">
              <a:rPr lang="en-US" smtClean="0"/>
              <a:pPr/>
              <a:t>1/4/2019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B725-1B41-4625-B07D-7C62DEF85DE0}" type="datetime1">
              <a:rPr lang="en-US" smtClean="0"/>
              <a:pPr/>
              <a:t>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03D8D-8244-42A2-BB29-CCEC80106024}" type="datetime1">
              <a:rPr lang="en-US" smtClean="0"/>
              <a:pPr/>
              <a:t>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F48B5-EE19-4A1C-8685-40AB010A486C}" type="datetime1">
              <a:rPr lang="en-US" smtClean="0"/>
              <a:pPr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AB18710-15EC-49A1-8313-E42AB9789458}" type="datetime1">
              <a:rPr lang="en-US" smtClean="0"/>
              <a:pPr/>
              <a:t>1/4/2019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3FF8441-F48E-492B-A75E-4601F429D3C5}" type="datetime1">
              <a:rPr lang="en-US" smtClean="0"/>
              <a:pPr/>
              <a:t>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25836C6-3233-489B-AE49-D5601A6EEF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B6EA4A-ADEF-443F-972D-C530BC9A5C60}"/>
              </a:ext>
            </a:extLst>
          </p:cNvPr>
          <p:cNvSpPr txBox="1"/>
          <p:nvPr userDrawn="1"/>
        </p:nvSpPr>
        <p:spPr>
          <a:xfrm>
            <a:off x="6096000" y="6248206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0AF3A054-94EF-4980-997F-AA198F6A2F6A}" type="slidenum">
              <a:rPr lang="en-US" sz="1400" smtClean="0"/>
              <a:pPr algn="r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267200"/>
            <a:ext cx="8458200" cy="1630363"/>
          </a:xfrm>
        </p:spPr>
        <p:txBody>
          <a:bodyPr>
            <a:normAutofit/>
          </a:bodyPr>
          <a:lstStyle/>
          <a:p>
            <a:pPr algn="r"/>
            <a:r>
              <a:rPr lang="en-US" sz="2000" b="1" dirty="0">
                <a:latin typeface="Georgia" pitchFamily="18" charset="0"/>
              </a:rPr>
              <a:t>City of Houston</a:t>
            </a:r>
            <a:br>
              <a:rPr lang="en-US" sz="2000" b="1" dirty="0">
                <a:latin typeface="Georgia" pitchFamily="18" charset="0"/>
              </a:rPr>
            </a:br>
            <a:r>
              <a:rPr lang="en-US" sz="2000" b="1" dirty="0">
                <a:latin typeface="Georgia" pitchFamily="18" charset="0"/>
              </a:rPr>
              <a:t>budget and FISCAL AFFAIRS COMMITTEE</a:t>
            </a:r>
            <a:br>
              <a:rPr lang="en-US" sz="2000" b="1" dirty="0">
                <a:latin typeface="Georgia" pitchFamily="18" charset="0"/>
              </a:rPr>
            </a:br>
            <a:r>
              <a:rPr lang="en-US" sz="2000" b="1" dirty="0">
                <a:latin typeface="Georgia" pitchFamily="18" charset="0"/>
              </a:rPr>
              <a:t>January 8, 2019</a:t>
            </a:r>
            <a:endParaRPr lang="en-US" sz="2400" dirty="0">
              <a:latin typeface="Georg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609600"/>
            <a:ext cx="8458200" cy="3733800"/>
          </a:xfrm>
        </p:spPr>
        <p:txBody>
          <a:bodyPr>
            <a:normAutofit fontScale="62500" lnSpcReduction="20000"/>
          </a:bodyPr>
          <a:lstStyle/>
          <a:p>
            <a:pPr algn="ctr"/>
            <a:endParaRPr lang="en-US" b="1" dirty="0"/>
          </a:p>
          <a:p>
            <a:pPr lvl="1">
              <a:spcBef>
                <a:spcPts val="1200"/>
              </a:spcBef>
            </a:pPr>
            <a:r>
              <a:rPr lang="en-US" sz="4500" b="1" dirty="0">
                <a:latin typeface="Georgia" pitchFamily="18" charset="0"/>
              </a:rPr>
              <a:t>Third-Party Administrator for</a:t>
            </a:r>
          </a:p>
          <a:p>
            <a:pPr lvl="1">
              <a:spcBef>
                <a:spcPts val="1200"/>
              </a:spcBef>
            </a:pPr>
            <a:r>
              <a:rPr lang="en-US" sz="4500" b="1" dirty="0">
                <a:latin typeface="Georgia" pitchFamily="18" charset="0"/>
              </a:rPr>
              <a:t> Pharmacy Benefits Management Services</a:t>
            </a:r>
          </a:p>
          <a:p>
            <a:pPr lvl="1"/>
            <a:endParaRPr lang="en-US" sz="3800" b="1" dirty="0">
              <a:latin typeface="Georgia" pitchFamily="18" charset="0"/>
            </a:endParaRPr>
          </a:p>
          <a:p>
            <a:pPr lvl="1"/>
            <a:endParaRPr lang="en-US" sz="3800" b="1" dirty="0">
              <a:latin typeface="Georgia" pitchFamily="18" charset="0"/>
            </a:endParaRPr>
          </a:p>
          <a:p>
            <a:pPr lvl="1">
              <a:spcBef>
                <a:spcPts val="1200"/>
              </a:spcBef>
            </a:pPr>
            <a:r>
              <a:rPr lang="en-US" sz="5100" b="1" dirty="0">
                <a:latin typeface="Georgia" pitchFamily="18" charset="0"/>
              </a:rPr>
              <a:t>Briefing </a:t>
            </a:r>
            <a:br>
              <a:rPr lang="en-US" sz="5100" b="1" dirty="0">
                <a:latin typeface="Georgia" pitchFamily="18" charset="0"/>
              </a:rPr>
            </a:br>
            <a:r>
              <a:rPr lang="en-US" sz="5100" b="1" dirty="0">
                <a:solidFill>
                  <a:schemeClr val="tx1"/>
                </a:solidFill>
                <a:latin typeface="Georgia" pitchFamily="18" charset="0"/>
              </a:rPr>
              <a:t>by</a:t>
            </a:r>
          </a:p>
          <a:p>
            <a:pPr algn="ctr"/>
            <a:r>
              <a:rPr lang="en-US" sz="5100" b="1" dirty="0">
                <a:latin typeface="Georgia" pitchFamily="18" charset="0"/>
              </a:rPr>
              <a:t>Human Resources Department</a:t>
            </a:r>
          </a:p>
          <a:p>
            <a:pPr algn="ctr"/>
            <a:endParaRPr lang="en-US" sz="3200" b="1" dirty="0">
              <a:solidFill>
                <a:srgbClr val="FF0000"/>
              </a:solidFill>
              <a:latin typeface="Georgia" pitchFamily="18" charset="0"/>
            </a:endParaRPr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endParaRPr lang="en-US" dirty="0"/>
          </a:p>
        </p:txBody>
      </p:sp>
      <p:pic>
        <p:nvPicPr>
          <p:cNvPr id="5" name="Picture 14" descr="City of Houston_Final 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343400"/>
            <a:ext cx="1566863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3026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Georgia" pitchFamily="18" charset="0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76400"/>
            <a:ext cx="8153400" cy="4724400"/>
          </a:xfrm>
        </p:spPr>
        <p:txBody>
          <a:bodyPr>
            <a:noAutofit/>
          </a:bodyPr>
          <a:lstStyle/>
          <a:p>
            <a:pPr marL="0" indent="0">
              <a:spcBef>
                <a:spcPts val="300"/>
              </a:spcBef>
              <a:spcAft>
                <a:spcPts val="400"/>
              </a:spcAft>
              <a:buNone/>
            </a:pPr>
            <a:endParaRPr lang="en-US" sz="1500" b="1" dirty="0">
              <a:solidFill>
                <a:srgbClr val="FF0000"/>
              </a:solidFill>
              <a:latin typeface="Georgia" pitchFamily="18" charset="0"/>
            </a:endParaRPr>
          </a:p>
          <a:p>
            <a:pPr marL="320040" lvl="1" indent="-320040">
              <a:spcBef>
                <a:spcPts val="30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The Third Party Administrator (TPA) for Pharmacy Benefits Management will provide pharmacy services to active full-time and part-time 30 employees, retirees, elected officials and their dependents, not only locally, but nationally as well.</a:t>
            </a:r>
          </a:p>
          <a:p>
            <a:pPr marL="320040" lvl="1" indent="-320040">
              <a:spcBef>
                <a:spcPts val="60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The City of Houston (COH) plan is self-insured.</a:t>
            </a:r>
          </a:p>
          <a:p>
            <a:pPr marL="320040" lvl="1" indent="-320040">
              <a:spcBef>
                <a:spcPts val="60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Wingdings" pitchFamily="2" charset="2"/>
              <a:buChar char="§"/>
            </a:pPr>
            <a:r>
              <a:rPr lang="en-US" sz="2000" dirty="0">
                <a:latin typeface="Georgia" pitchFamily="18" charset="0"/>
              </a:rPr>
              <a:t>The plan will be effective May 1, 2019.</a:t>
            </a:r>
          </a:p>
          <a:p>
            <a:pPr marL="320040" lvl="1" indent="-320040">
              <a:spcBef>
                <a:spcPts val="300"/>
              </a:spcBef>
              <a:spcAft>
                <a:spcPts val="400"/>
              </a:spcAft>
              <a:buClr>
                <a:schemeClr val="accent2"/>
              </a:buClr>
              <a:buSzPct val="100000"/>
              <a:buFont typeface="Wingdings" pitchFamily="2" charset="2"/>
              <a:buChar char="§"/>
            </a:pPr>
            <a:endParaRPr lang="en-US" sz="2000" dirty="0">
              <a:latin typeface="Georgia" pitchFamily="18" charset="0"/>
            </a:endParaRPr>
          </a:p>
          <a:p>
            <a:pPr>
              <a:spcBef>
                <a:spcPts val="300"/>
              </a:spcBef>
              <a:spcAft>
                <a:spcPts val="400"/>
              </a:spcAft>
              <a:buSzPct val="80000"/>
              <a:buNone/>
            </a:pPr>
            <a:endParaRPr lang="en-US" sz="1500" b="1" dirty="0"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eorgia" pitchFamily="18" charset="0"/>
              </a:rPr>
              <a:t>PROCUREMENT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752600"/>
            <a:ext cx="8153400" cy="4953000"/>
          </a:xfrm>
        </p:spPr>
        <p:txBody>
          <a:bodyPr>
            <a:noAutofit/>
          </a:bodyPr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1900" dirty="0">
                <a:latin typeface="Georgia" pitchFamily="18" charset="0"/>
              </a:rPr>
              <a:t>Request for Proposals (RFPs) for the Pharmacy Benefit Management (PBM) services for the City of Houston was released June 1, 2018. 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1900" dirty="0">
                <a:latin typeface="Georgia" pitchFamily="18" charset="0"/>
              </a:rPr>
              <a:t>Responses were due July 19, 2018.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sz="1900" dirty="0">
                <a:latin typeface="Georgia" pitchFamily="18" charset="0"/>
              </a:rPr>
              <a:t>Seven (7) vendors proposed to provide PBM services: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900" dirty="0">
                <a:latin typeface="Georgia" pitchFamily="18" charset="0"/>
              </a:rPr>
              <a:t>Blue Cross Blue Shield of Texas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900" dirty="0">
                <a:latin typeface="Georgia" pitchFamily="18" charset="0"/>
              </a:rPr>
              <a:t>CIGNA Health and Life Insurance Company (Cigna)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900" dirty="0">
                <a:latin typeface="Georgia" pitchFamily="18" charset="0"/>
              </a:rPr>
              <a:t>CVS Health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900" dirty="0">
                <a:latin typeface="Georgia" pitchFamily="18" charset="0"/>
              </a:rPr>
              <a:t>Envision Rx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900" dirty="0">
                <a:latin typeface="Georgia" pitchFamily="18" charset="0"/>
              </a:rPr>
              <a:t>Express Scripts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900" dirty="0">
                <a:latin typeface="Georgia" pitchFamily="18" charset="0"/>
              </a:rPr>
              <a:t>Script Care Ltd.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900" dirty="0">
                <a:latin typeface="Georgia" pitchFamily="18" charset="0"/>
              </a:rPr>
              <a:t>UnitedHealthcare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sz="2000" dirty="0"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dirty="0">
                <a:latin typeface="Georgia" pitchFamily="18" charset="0"/>
              </a:rPr>
              <a:t>PROCUREMENT PROCESS </a:t>
            </a:r>
            <a:r>
              <a:rPr lang="en-US" sz="2000" dirty="0">
                <a:latin typeface="Georgia" pitchFamily="18" charset="0"/>
              </a:rPr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ct val="0"/>
              </a:spcBef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Georgia" pitchFamily="18" charset="0"/>
              </a:rPr>
              <a:t>Criteria for evaluation of proposals:</a:t>
            </a:r>
            <a:br>
              <a:rPr lang="en-US" sz="2400" b="1" dirty="0">
                <a:latin typeface="Georgia" pitchFamily="18" charset="0"/>
              </a:rPr>
            </a:br>
            <a:endParaRPr lang="en-US" sz="2400" b="1" dirty="0">
              <a:latin typeface="Georgia" pitchFamily="18" charset="0"/>
            </a:endParaRP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The ability of the vendor to perform the Scope of Services requested in the RFP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Quality and specialized experience of Key Personnel to successfully implement the project as evidenced by experience in a similar role with a previous project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Financial competitiveness and guarantees against rate escalation over a multi-year contract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Accessibility of network providers with minimum disruption to members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The ability of the vendor to provide the best value for the dollars that the city and employees will expend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Ability to meet the required 6% proposed M/WBE Participation for the PBM services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21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dirty="0">
                <a:latin typeface="Georgia" pitchFamily="18" charset="0"/>
              </a:rPr>
              <a:t>PROCUREMENT PROCESS </a:t>
            </a:r>
            <a:r>
              <a:rPr lang="en-US" sz="2000" dirty="0">
                <a:latin typeface="Georgia" pitchFamily="18" charset="0"/>
              </a:rPr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spcBef>
                <a:spcPct val="0"/>
              </a:spcBef>
              <a:buSzTx/>
              <a:buNone/>
            </a:pPr>
            <a:r>
              <a:rPr lang="en-US" sz="2400" b="1" dirty="0">
                <a:solidFill>
                  <a:srgbClr val="FF0000"/>
                </a:solidFill>
                <a:latin typeface="Georgia" pitchFamily="18" charset="0"/>
              </a:rPr>
              <a:t>Due Diligence Considerations:</a:t>
            </a:r>
            <a:br>
              <a:rPr lang="en-US" sz="2400" b="1" dirty="0">
                <a:latin typeface="Georgia" pitchFamily="18" charset="0"/>
              </a:rPr>
            </a:br>
            <a:endParaRPr lang="en-US" sz="2400" b="1" dirty="0">
              <a:latin typeface="Georgia" pitchFamily="18" charset="0"/>
            </a:endParaRP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Responses to letters of Clarifications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Interviews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Reporting Systems 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City’s access to reporting systems:  Claims and Financial 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Responses to the City’s minimum business and contractual guarantees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Health improvements programs and reporting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Transfer of data to a City designated data warehouse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Stable member outreach and customer service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Network structure and discounts</a:t>
            </a:r>
          </a:p>
          <a:p>
            <a:pPr marL="342900" indent="-342900">
              <a:spcAft>
                <a:spcPts val="600"/>
              </a:spcAft>
              <a:buSzPct val="100000"/>
              <a:buAutoNum type="arabicPeriod"/>
            </a:pPr>
            <a:r>
              <a:rPr lang="en-US" sz="2800" dirty="0">
                <a:latin typeface="Georgia" panose="02040502050405020303" pitchFamily="18" charset="0"/>
              </a:rPr>
              <a:t>Competitive pricing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652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900" dirty="0">
                <a:latin typeface="Georgia" pitchFamily="18" charset="0"/>
              </a:rPr>
              <a:t>HIGHLIGHTS</a:t>
            </a:r>
            <a:endParaRPr lang="en-US" sz="2000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Five Year contract with two one-year options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The PBM services will include but not be limited to:</a:t>
            </a:r>
          </a:p>
          <a:p>
            <a:pPr lvl="2">
              <a:spcBef>
                <a:spcPct val="0"/>
              </a:spcBef>
              <a:spcAft>
                <a:spcPct val="50000"/>
              </a:spcAft>
              <a:buSzTx/>
              <a:buFont typeface="Wingdings" pitchFamily="2" charset="2"/>
              <a:buChar char="§"/>
            </a:pPr>
            <a:r>
              <a:rPr lang="en-US" sz="2100" dirty="0">
                <a:latin typeface="Georgia" pitchFamily="18" charset="0"/>
              </a:rPr>
              <a:t>Medication Therapy Management Program</a:t>
            </a:r>
          </a:p>
          <a:p>
            <a:pPr lvl="2">
              <a:spcBef>
                <a:spcPct val="0"/>
              </a:spcBef>
              <a:spcAft>
                <a:spcPct val="50000"/>
              </a:spcAft>
              <a:buSzTx/>
              <a:buFont typeface="Wingdings" pitchFamily="2" charset="2"/>
              <a:buChar char="§"/>
            </a:pPr>
            <a:r>
              <a:rPr lang="en-US" sz="2100" dirty="0">
                <a:latin typeface="Georgia" pitchFamily="18" charset="0"/>
              </a:rPr>
              <a:t>Specialty Condition Support Services</a:t>
            </a:r>
          </a:p>
          <a:p>
            <a:pPr lvl="2">
              <a:spcBef>
                <a:spcPct val="0"/>
              </a:spcBef>
              <a:spcAft>
                <a:spcPct val="50000"/>
              </a:spcAft>
              <a:buSzTx/>
              <a:buFont typeface="Wingdings" pitchFamily="2" charset="2"/>
              <a:buChar char="§"/>
            </a:pPr>
            <a:r>
              <a:rPr lang="en-US" sz="2100" dirty="0">
                <a:latin typeface="Georgia" pitchFamily="18" charset="0"/>
              </a:rPr>
              <a:t>Narcotics Therapy Management Program</a:t>
            </a:r>
          </a:p>
          <a:p>
            <a:pPr lvl="2">
              <a:spcBef>
                <a:spcPct val="0"/>
              </a:spcBef>
              <a:spcAft>
                <a:spcPct val="50000"/>
              </a:spcAft>
              <a:buSzTx/>
              <a:buFont typeface="Wingdings" pitchFamily="2" charset="2"/>
              <a:buChar char="§"/>
            </a:pPr>
            <a:r>
              <a:rPr lang="en-US" sz="2100" dirty="0">
                <a:latin typeface="Georgia" pitchFamily="18" charset="0"/>
              </a:rPr>
              <a:t>Complex Psychiatric Case Management Program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Broader Pharmacy Network</a:t>
            </a:r>
          </a:p>
          <a:p>
            <a:pPr lvl="1">
              <a:spcBef>
                <a:spcPct val="0"/>
              </a:spcBef>
              <a:spcAft>
                <a:spcPct val="50000"/>
              </a:spcAft>
              <a:buSzTx/>
              <a:buFont typeface="Wingdings" pitchFamily="2" charset="2"/>
              <a:buChar char="§"/>
            </a:pPr>
            <a:r>
              <a:rPr lang="en-US" sz="2400" dirty="0">
                <a:latin typeface="Georgia" pitchFamily="18" charset="0"/>
              </a:rPr>
              <a:t>Vendor has agreed to provide all reports and access to data at no additional costs.</a:t>
            </a:r>
          </a:p>
          <a:p>
            <a:pPr marL="365760" lvl="1" indent="0">
              <a:spcBef>
                <a:spcPct val="0"/>
              </a:spcBef>
              <a:spcAft>
                <a:spcPct val="50000"/>
              </a:spcAft>
              <a:buClr>
                <a:schemeClr val="accent2"/>
              </a:buClr>
              <a:buSz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970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pitchFamily="18" charset="0"/>
              </a:rPr>
              <a:t>RECOMMENDATION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600200"/>
            <a:ext cx="8153400" cy="4495800"/>
          </a:xfrm>
        </p:spPr>
        <p:txBody>
          <a:bodyPr/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  <a:latin typeface="Georgia" pitchFamily="18" charset="0"/>
              </a:rPr>
              <a:t>Approve:</a:t>
            </a:r>
          </a:p>
          <a:p>
            <a:pPr>
              <a:spcBef>
                <a:spcPts val="1200"/>
              </a:spcBef>
              <a:buSzPct val="100000"/>
              <a:buFont typeface="Wingdings" pitchFamily="2" charset="2"/>
              <a:buChar char="§"/>
            </a:pPr>
            <a:endParaRPr lang="en-US" dirty="0">
              <a:latin typeface="Georgia" pitchFamily="18" charset="0"/>
            </a:endParaRPr>
          </a:p>
          <a:p>
            <a:pPr marL="0" indent="0">
              <a:spcBef>
                <a:spcPts val="1200"/>
              </a:spcBef>
              <a:buSzPct val="100000"/>
              <a:buNone/>
            </a:pPr>
            <a:r>
              <a:rPr lang="en-US" dirty="0">
                <a:latin typeface="Georgia" pitchFamily="18" charset="0"/>
              </a:rPr>
              <a:t>The </a:t>
            </a:r>
            <a:r>
              <a:rPr lang="en-US">
                <a:latin typeface="Georgia" pitchFamily="18" charset="0"/>
              </a:rPr>
              <a:t>recommended Third-Party </a:t>
            </a:r>
            <a:r>
              <a:rPr lang="en-US" dirty="0">
                <a:latin typeface="Georgia" pitchFamily="18" charset="0"/>
              </a:rPr>
              <a:t>Administrator for Pharmacy Benefits Management Services.</a:t>
            </a:r>
            <a:endParaRPr lang="en-US" b="1" i="1" dirty="0">
              <a:latin typeface="Georgia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25836C6-3233-489B-AE49-D5601A6EEF1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2420</TotalTime>
  <Words>245</Words>
  <Application>Microsoft Office PowerPoint</Application>
  <PresentationFormat>On-screen Show (4:3)</PresentationFormat>
  <Paragraphs>72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Georgia</vt:lpstr>
      <vt:lpstr>Tw Cen MT</vt:lpstr>
      <vt:lpstr>Wingdings</vt:lpstr>
      <vt:lpstr>Wingdings 2</vt:lpstr>
      <vt:lpstr>Median</vt:lpstr>
      <vt:lpstr>City of Houston budget and FISCAL AFFAIRS COMMITTEE January 8, 2019</vt:lpstr>
      <vt:lpstr>OVERVIEW</vt:lpstr>
      <vt:lpstr>PROCUREMENT PROCESS</vt:lpstr>
      <vt:lpstr>PROCUREMENT PROCESS CONT’D</vt:lpstr>
      <vt:lpstr>PROCUREMENT PROCESS CONT’D</vt:lpstr>
      <vt:lpstr>HIGHLIGHTS</vt:lpstr>
      <vt:lpstr>RECOMMENDATION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c09175</dc:creator>
  <cp:lastModifiedBy>Freeman, Ashley - HR</cp:lastModifiedBy>
  <cp:revision>182</cp:revision>
  <cp:lastPrinted>2018-12-28T18:27:40Z</cp:lastPrinted>
  <dcterms:created xsi:type="dcterms:W3CDTF">2013-01-03T19:36:47Z</dcterms:created>
  <dcterms:modified xsi:type="dcterms:W3CDTF">2019-01-04T16:48:28Z</dcterms:modified>
</cp:coreProperties>
</file>