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310" r:id="rId2"/>
    <p:sldId id="549" r:id="rId3"/>
    <p:sldId id="568" r:id="rId4"/>
    <p:sldId id="563" r:id="rId5"/>
    <p:sldId id="558" r:id="rId6"/>
    <p:sldId id="560" r:id="rId7"/>
    <p:sldId id="550" r:id="rId8"/>
    <p:sldId id="553" r:id="rId9"/>
    <p:sldId id="552" r:id="rId10"/>
    <p:sldId id="554" r:id="rId11"/>
    <p:sldId id="556" r:id="rId12"/>
    <p:sldId id="564" r:id="rId13"/>
    <p:sldId id="565" r:id="rId14"/>
    <p:sldId id="567" r:id="rId15"/>
    <p:sldId id="548"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miah Usmani" initials="SU"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CC"/>
    <a:srgbClr val="A2FCAB"/>
    <a:srgbClr val="009900"/>
    <a:srgbClr val="FF7C80"/>
    <a:srgbClr val="6600FF"/>
    <a:srgbClr val="6666FF"/>
    <a:srgbClr val="00CC66"/>
    <a:srgbClr val="00FF00"/>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86" autoAdjust="0"/>
    <p:restoredTop sz="81734" autoAdjust="0"/>
  </p:normalViewPr>
  <p:slideViewPr>
    <p:cSldViewPr>
      <p:cViewPr varScale="1">
        <p:scale>
          <a:sx n="59" d="100"/>
          <a:sy n="59" d="100"/>
        </p:scale>
        <p:origin x="1470" y="72"/>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74" y="-78"/>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7840" cy="464820"/>
          </a:xfrm>
          <a:prstGeom prst="rect">
            <a:avLst/>
          </a:prstGeom>
        </p:spPr>
        <p:txBody>
          <a:bodyPr vert="horz" lIns="93624" tIns="46812" rIns="93624" bIns="46812" rtlCol="0"/>
          <a:lstStyle>
            <a:lvl1pPr algn="l">
              <a:defRPr sz="1200"/>
            </a:lvl1pPr>
          </a:lstStyle>
          <a:p>
            <a:endParaRPr lang="en-US" dirty="0"/>
          </a:p>
        </p:txBody>
      </p:sp>
      <p:sp>
        <p:nvSpPr>
          <p:cNvPr id="3" name="Date Placeholder 2"/>
          <p:cNvSpPr>
            <a:spLocks noGrp="1"/>
          </p:cNvSpPr>
          <p:nvPr>
            <p:ph type="dt" sz="quarter" idx="1"/>
          </p:nvPr>
        </p:nvSpPr>
        <p:spPr>
          <a:xfrm>
            <a:off x="3970945" y="2"/>
            <a:ext cx="3037840" cy="464820"/>
          </a:xfrm>
          <a:prstGeom prst="rect">
            <a:avLst/>
          </a:prstGeom>
        </p:spPr>
        <p:txBody>
          <a:bodyPr vert="horz" lIns="93624" tIns="46812" rIns="93624" bIns="46812" rtlCol="0"/>
          <a:lstStyle>
            <a:lvl1pPr algn="r">
              <a:defRPr sz="1200"/>
            </a:lvl1pPr>
          </a:lstStyle>
          <a:p>
            <a:fld id="{14DE60DA-2C31-4EF4-AE35-AC03D37AC16B}" type="datetimeFigureOut">
              <a:rPr lang="en-US" smtClean="0"/>
              <a:pPr/>
              <a:t>8/3/2018</a:t>
            </a:fld>
            <a:endParaRPr lang="en-US" dirty="0"/>
          </a:p>
        </p:txBody>
      </p:sp>
      <p:sp>
        <p:nvSpPr>
          <p:cNvPr id="4" name="Footer Placeholder 3"/>
          <p:cNvSpPr>
            <a:spLocks noGrp="1"/>
          </p:cNvSpPr>
          <p:nvPr>
            <p:ph type="ftr" sz="quarter" idx="2"/>
          </p:nvPr>
        </p:nvSpPr>
        <p:spPr>
          <a:xfrm>
            <a:off x="1" y="8829974"/>
            <a:ext cx="3037840" cy="464820"/>
          </a:xfrm>
          <a:prstGeom prst="rect">
            <a:avLst/>
          </a:prstGeom>
        </p:spPr>
        <p:txBody>
          <a:bodyPr vert="horz" lIns="93624" tIns="46812" rIns="93624" bIns="4681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5" y="8829974"/>
            <a:ext cx="3037840" cy="464820"/>
          </a:xfrm>
          <a:prstGeom prst="rect">
            <a:avLst/>
          </a:prstGeom>
        </p:spPr>
        <p:txBody>
          <a:bodyPr vert="horz" lIns="93624" tIns="46812" rIns="93624" bIns="46812" rtlCol="0" anchor="b"/>
          <a:lstStyle>
            <a:lvl1pPr algn="r">
              <a:defRPr sz="1200"/>
            </a:lvl1pPr>
          </a:lstStyle>
          <a:p>
            <a:fld id="{DB06256A-BE22-4D34-B186-5242ADC5607C}" type="slidenum">
              <a:rPr lang="en-US" smtClean="0"/>
              <a:pPr/>
              <a:t>‹#›</a:t>
            </a:fld>
            <a:endParaRPr lang="en-US" dirty="0"/>
          </a:p>
        </p:txBody>
      </p:sp>
    </p:spTree>
    <p:extLst>
      <p:ext uri="{BB962C8B-B14F-4D97-AF65-F5344CB8AC3E}">
        <p14:creationId xmlns:p14="http://schemas.microsoft.com/office/powerpoint/2010/main" val="37107229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037840" cy="464820"/>
          </a:xfrm>
          <a:prstGeom prst="rect">
            <a:avLst/>
          </a:prstGeom>
        </p:spPr>
        <p:txBody>
          <a:bodyPr vert="horz" lIns="93624" tIns="46812" rIns="93624" bIns="46812" rtlCol="0"/>
          <a:lstStyle>
            <a:lvl1pPr algn="l">
              <a:defRPr sz="1200"/>
            </a:lvl1pPr>
          </a:lstStyle>
          <a:p>
            <a:endParaRPr lang="en-US" dirty="0"/>
          </a:p>
        </p:txBody>
      </p:sp>
      <p:sp>
        <p:nvSpPr>
          <p:cNvPr id="3" name="Date Placeholder 2"/>
          <p:cNvSpPr>
            <a:spLocks noGrp="1"/>
          </p:cNvSpPr>
          <p:nvPr>
            <p:ph type="dt" idx="1"/>
          </p:nvPr>
        </p:nvSpPr>
        <p:spPr>
          <a:xfrm>
            <a:off x="3970945" y="2"/>
            <a:ext cx="3037840" cy="464820"/>
          </a:xfrm>
          <a:prstGeom prst="rect">
            <a:avLst/>
          </a:prstGeom>
        </p:spPr>
        <p:txBody>
          <a:bodyPr vert="horz" lIns="93624" tIns="46812" rIns="93624" bIns="46812" rtlCol="0"/>
          <a:lstStyle>
            <a:lvl1pPr algn="r">
              <a:defRPr sz="1200"/>
            </a:lvl1pPr>
          </a:lstStyle>
          <a:p>
            <a:fld id="{CABC00B7-828C-4F15-BC5F-36A24A2A888F}" type="datetimeFigureOut">
              <a:rPr lang="en-US" smtClean="0"/>
              <a:pPr/>
              <a:t>8/3/2018</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624" tIns="46812" rIns="93624" bIns="46812" rtlCol="0" anchor="ctr"/>
          <a:lstStyle/>
          <a:p>
            <a:endParaRPr lang="en-US" dirty="0"/>
          </a:p>
        </p:txBody>
      </p:sp>
      <p:sp>
        <p:nvSpPr>
          <p:cNvPr id="5" name="Notes Placeholder 4"/>
          <p:cNvSpPr>
            <a:spLocks noGrp="1"/>
          </p:cNvSpPr>
          <p:nvPr>
            <p:ph type="body" sz="quarter" idx="3"/>
          </p:nvPr>
        </p:nvSpPr>
        <p:spPr>
          <a:xfrm>
            <a:off x="701040" y="4415799"/>
            <a:ext cx="5608320" cy="4183380"/>
          </a:xfrm>
          <a:prstGeom prst="rect">
            <a:avLst/>
          </a:prstGeom>
        </p:spPr>
        <p:txBody>
          <a:bodyPr vert="horz" lIns="93624" tIns="46812" rIns="93624" bIns="4681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74"/>
            <a:ext cx="3037840" cy="464820"/>
          </a:xfrm>
          <a:prstGeom prst="rect">
            <a:avLst/>
          </a:prstGeom>
        </p:spPr>
        <p:txBody>
          <a:bodyPr vert="horz" lIns="93624" tIns="46812" rIns="93624" bIns="4681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5" y="8829974"/>
            <a:ext cx="3037840" cy="464820"/>
          </a:xfrm>
          <a:prstGeom prst="rect">
            <a:avLst/>
          </a:prstGeom>
        </p:spPr>
        <p:txBody>
          <a:bodyPr vert="horz" lIns="93624" tIns="46812" rIns="93624" bIns="46812" rtlCol="0" anchor="b"/>
          <a:lstStyle>
            <a:lvl1pPr algn="r">
              <a:defRPr sz="1200"/>
            </a:lvl1pPr>
          </a:lstStyle>
          <a:p>
            <a:fld id="{2738CDB0-8FC4-40DD-A93B-1018B41D9D93}" type="slidenum">
              <a:rPr lang="en-US" smtClean="0"/>
              <a:pPr/>
              <a:t>‹#›</a:t>
            </a:fld>
            <a:endParaRPr lang="en-US" dirty="0"/>
          </a:p>
        </p:txBody>
      </p:sp>
    </p:spTree>
    <p:extLst>
      <p:ext uri="{BB962C8B-B14F-4D97-AF65-F5344CB8AC3E}">
        <p14:creationId xmlns:p14="http://schemas.microsoft.com/office/powerpoint/2010/main" val="922456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2CE334E4-2B20-4A55-BD97-797B38440785}" type="slidenum">
              <a:rPr lang="en-US" smtClean="0">
                <a:cs typeface="Arial" charset="0"/>
              </a:rPr>
              <a:pPr/>
              <a:t>1</a:t>
            </a:fld>
            <a:endParaRPr lang="en-US" dirty="0">
              <a:cs typeface="Arial" charset="0"/>
            </a:endParaRPr>
          </a:p>
        </p:txBody>
      </p:sp>
      <p:sp>
        <p:nvSpPr>
          <p:cNvPr id="30723" name="Rectangle 2"/>
          <p:cNvSpPr>
            <a:spLocks noGrp="1" noRot="1" noChangeAspect="1" noChangeArrowheads="1" noTextEdit="1"/>
          </p:cNvSpPr>
          <p:nvPr>
            <p:ph type="sldImg"/>
          </p:nvPr>
        </p:nvSpPr>
        <p:spPr>
          <a:ln cap="flat"/>
        </p:spPr>
      </p:sp>
      <p:sp>
        <p:nvSpPr>
          <p:cNvPr id="3072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747069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10</a:t>
            </a:fld>
            <a:endParaRPr lang="en-US"/>
          </a:p>
        </p:txBody>
      </p:sp>
    </p:spTree>
    <p:extLst>
      <p:ext uri="{BB962C8B-B14F-4D97-AF65-F5344CB8AC3E}">
        <p14:creationId xmlns:p14="http://schemas.microsoft.com/office/powerpoint/2010/main" val="3263928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11</a:t>
            </a:fld>
            <a:endParaRPr lang="en-US"/>
          </a:p>
        </p:txBody>
      </p:sp>
    </p:spTree>
    <p:extLst>
      <p:ext uri="{BB962C8B-B14F-4D97-AF65-F5344CB8AC3E}">
        <p14:creationId xmlns:p14="http://schemas.microsoft.com/office/powerpoint/2010/main" val="19325742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12</a:t>
            </a:fld>
            <a:endParaRPr lang="en-US"/>
          </a:p>
        </p:txBody>
      </p:sp>
    </p:spTree>
    <p:extLst>
      <p:ext uri="{BB962C8B-B14F-4D97-AF65-F5344CB8AC3E}">
        <p14:creationId xmlns:p14="http://schemas.microsoft.com/office/powerpoint/2010/main" val="35728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13</a:t>
            </a:fld>
            <a:endParaRPr lang="en-US"/>
          </a:p>
        </p:txBody>
      </p:sp>
    </p:spTree>
    <p:extLst>
      <p:ext uri="{BB962C8B-B14F-4D97-AF65-F5344CB8AC3E}">
        <p14:creationId xmlns:p14="http://schemas.microsoft.com/office/powerpoint/2010/main" val="21902662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14</a:t>
            </a:fld>
            <a:endParaRPr lang="en-US"/>
          </a:p>
        </p:txBody>
      </p:sp>
    </p:spTree>
    <p:extLst>
      <p:ext uri="{BB962C8B-B14F-4D97-AF65-F5344CB8AC3E}">
        <p14:creationId xmlns:p14="http://schemas.microsoft.com/office/powerpoint/2010/main" val="1996211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54E07E60-50E8-4345-8A4B-9DB609C8F832}" type="slidenum">
              <a:rPr lang="en-US" smtClean="0">
                <a:solidFill>
                  <a:prstClr val="black"/>
                </a:solidFill>
              </a:rPr>
              <a:pPr/>
              <a:t>15</a:t>
            </a:fld>
            <a:endParaRPr lang="en-US" dirty="0">
              <a:solidFill>
                <a:prstClr val="black"/>
              </a:solidFill>
            </a:endParaRPr>
          </a:p>
        </p:txBody>
      </p:sp>
      <p:sp>
        <p:nvSpPr>
          <p:cNvPr id="48131" name="Rectangle 2"/>
          <p:cNvSpPr>
            <a:spLocks noGrp="1" noRot="1" noChangeAspect="1" noChangeArrowheads="1" noTextEdit="1"/>
          </p:cNvSpPr>
          <p:nvPr>
            <p:ph type="sldImg"/>
          </p:nvPr>
        </p:nvSpPr>
        <p:spPr>
          <a:xfrm>
            <a:off x="1182688" y="695325"/>
            <a:ext cx="4646612" cy="3486150"/>
          </a:xfrm>
          <a:ln/>
        </p:spPr>
      </p:sp>
      <p:sp>
        <p:nvSpPr>
          <p:cNvPr id="48132" name="Rectangle 3"/>
          <p:cNvSpPr>
            <a:spLocks noGrp="1" noChangeArrowheads="1"/>
          </p:cNvSpPr>
          <p:nvPr>
            <p:ph type="body" idx="1"/>
          </p:nvPr>
        </p:nvSpPr>
        <p:spPr>
          <a:xfrm>
            <a:off x="935044" y="4416433"/>
            <a:ext cx="5140324" cy="4183063"/>
          </a:xfrm>
          <a:noFill/>
          <a:ln/>
        </p:spPr>
        <p:txBody>
          <a:bodyPr/>
          <a:lstStyle/>
          <a:p>
            <a:pPr eaLnBrk="1" hangingPunct="1"/>
            <a:endParaRPr lang="en-US" baseline="0" dirty="0"/>
          </a:p>
        </p:txBody>
      </p:sp>
    </p:spTree>
    <p:extLst>
      <p:ext uri="{BB962C8B-B14F-4D97-AF65-F5344CB8AC3E}">
        <p14:creationId xmlns:p14="http://schemas.microsoft.com/office/powerpoint/2010/main" val="858606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EBDA7A8-087F-486D-BEAF-9C2CB574E6D0}" type="slidenum">
              <a:rPr lang="en-US" smtClean="0"/>
              <a:pPr>
                <a:defRPr/>
              </a:pPr>
              <a:t>2</a:t>
            </a:fld>
            <a:endParaRPr lang="en-US" dirty="0"/>
          </a:p>
        </p:txBody>
      </p:sp>
    </p:spTree>
    <p:extLst>
      <p:ext uri="{BB962C8B-B14F-4D97-AF65-F5344CB8AC3E}">
        <p14:creationId xmlns:p14="http://schemas.microsoft.com/office/powerpoint/2010/main" val="1969021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303CBD98-7247-49BC-91B4-554DC5160940}" type="slidenum">
              <a:rPr lang="en-US" smtClean="0">
                <a:cs typeface="Arial" charset="0"/>
              </a:rPr>
              <a:pPr/>
              <a:t>3</a:t>
            </a:fld>
            <a:endParaRPr lang="en-US" dirty="0">
              <a:cs typeface="Arial" charset="0"/>
            </a:endParaRPr>
          </a:p>
        </p:txBody>
      </p:sp>
      <p:sp>
        <p:nvSpPr>
          <p:cNvPr id="32771" name="Rectangle 1026"/>
          <p:cNvSpPr>
            <a:spLocks noGrp="1" noRot="1" noChangeAspect="1" noChangeArrowheads="1" noTextEdit="1"/>
          </p:cNvSpPr>
          <p:nvPr>
            <p:ph type="sldImg"/>
          </p:nvPr>
        </p:nvSpPr>
        <p:spPr>
          <a:ln/>
        </p:spPr>
      </p:sp>
      <p:sp>
        <p:nvSpPr>
          <p:cNvPr id="32772" name="Rectangle 1027"/>
          <p:cNvSpPr>
            <a:spLocks noGrp="1" noChangeArrowheads="1"/>
          </p:cNvSpPr>
          <p:nvPr>
            <p:ph type="body" idx="1"/>
          </p:nvPr>
        </p:nvSpPr>
        <p:spPr>
          <a:noFill/>
          <a:ln/>
        </p:spPr>
        <p:txBody>
          <a:bodyPr/>
          <a:lstStyle/>
          <a:p>
            <a:pPr marL="178609" indent="-178609" defTabSz="952090" fontAlgn="base">
              <a:spcBef>
                <a:spcPct val="30000"/>
              </a:spcBef>
              <a:spcAft>
                <a:spcPct val="0"/>
              </a:spcAft>
              <a:buFont typeface="Arial" pitchFamily="34" charset="0"/>
              <a:buChar char="•"/>
              <a:defRPr/>
            </a:pPr>
            <a:endParaRPr lang="en-US" dirty="0"/>
          </a:p>
        </p:txBody>
      </p:sp>
    </p:spTree>
    <p:extLst>
      <p:ext uri="{BB962C8B-B14F-4D97-AF65-F5344CB8AC3E}">
        <p14:creationId xmlns:p14="http://schemas.microsoft.com/office/powerpoint/2010/main" val="1598907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4</a:t>
            </a:fld>
            <a:endParaRPr lang="en-US"/>
          </a:p>
        </p:txBody>
      </p:sp>
    </p:spTree>
    <p:extLst>
      <p:ext uri="{BB962C8B-B14F-4D97-AF65-F5344CB8AC3E}">
        <p14:creationId xmlns:p14="http://schemas.microsoft.com/office/powerpoint/2010/main" val="3426069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5</a:t>
            </a:fld>
            <a:endParaRPr lang="en-US"/>
          </a:p>
        </p:txBody>
      </p:sp>
    </p:spTree>
    <p:extLst>
      <p:ext uri="{BB962C8B-B14F-4D97-AF65-F5344CB8AC3E}">
        <p14:creationId xmlns:p14="http://schemas.microsoft.com/office/powerpoint/2010/main" val="1437347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9D38F3B-F552-42C7-B770-ED046B0A5451}" type="slidenum">
              <a:rPr lang="en-US" smtClean="0"/>
              <a:pPr/>
              <a:t>6</a:t>
            </a:fld>
            <a:endParaRPr lang="en-US"/>
          </a:p>
        </p:txBody>
      </p:sp>
    </p:spTree>
    <p:extLst>
      <p:ext uri="{BB962C8B-B14F-4D97-AF65-F5344CB8AC3E}">
        <p14:creationId xmlns:p14="http://schemas.microsoft.com/office/powerpoint/2010/main" val="1278730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Wingdings" panose="05000000000000000000" pitchFamily="2" charset="2"/>
              <a:buChar char="Ø"/>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738CDB0-8FC4-40DD-A93B-1018B41D9D93}" type="slidenum">
              <a:rPr lang="en-US" smtClean="0"/>
              <a:pPr/>
              <a:t>7</a:t>
            </a:fld>
            <a:endParaRPr lang="en-US" dirty="0"/>
          </a:p>
        </p:txBody>
      </p:sp>
    </p:spTree>
    <p:extLst>
      <p:ext uri="{BB962C8B-B14F-4D97-AF65-F5344CB8AC3E}">
        <p14:creationId xmlns:p14="http://schemas.microsoft.com/office/powerpoint/2010/main" val="2498216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Wingdings" panose="05000000000000000000" pitchFamily="2" charset="2"/>
              <a:buChar char="Ø"/>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738CDB0-8FC4-40DD-A93B-1018B41D9D93}" type="slidenum">
              <a:rPr lang="en-US" smtClean="0"/>
              <a:pPr/>
              <a:t>8</a:t>
            </a:fld>
            <a:endParaRPr lang="en-US" dirty="0"/>
          </a:p>
        </p:txBody>
      </p:sp>
    </p:spTree>
    <p:extLst>
      <p:ext uri="{BB962C8B-B14F-4D97-AF65-F5344CB8AC3E}">
        <p14:creationId xmlns:p14="http://schemas.microsoft.com/office/powerpoint/2010/main" val="24982168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303CBD98-7247-49BC-91B4-554DC5160940}" type="slidenum">
              <a:rPr lang="en-US" smtClean="0">
                <a:cs typeface="Arial" charset="0"/>
              </a:rPr>
              <a:pPr/>
              <a:t>9</a:t>
            </a:fld>
            <a:endParaRPr lang="en-US" dirty="0">
              <a:cs typeface="Arial" charset="0"/>
            </a:endParaRPr>
          </a:p>
        </p:txBody>
      </p:sp>
      <p:sp>
        <p:nvSpPr>
          <p:cNvPr id="32771" name="Rectangle 1026"/>
          <p:cNvSpPr>
            <a:spLocks noGrp="1" noRot="1" noChangeAspect="1" noChangeArrowheads="1" noTextEdit="1"/>
          </p:cNvSpPr>
          <p:nvPr>
            <p:ph type="sldImg"/>
          </p:nvPr>
        </p:nvSpPr>
        <p:spPr>
          <a:ln/>
        </p:spPr>
      </p:sp>
      <p:sp>
        <p:nvSpPr>
          <p:cNvPr id="32772" name="Rectangle 1027"/>
          <p:cNvSpPr>
            <a:spLocks noGrp="1" noChangeArrowheads="1"/>
          </p:cNvSpPr>
          <p:nvPr>
            <p:ph type="body" idx="1"/>
          </p:nvPr>
        </p:nvSpPr>
        <p:spPr>
          <a:noFill/>
          <a:ln/>
        </p:spPr>
        <p:txBody>
          <a:bodyPr/>
          <a:lstStyle/>
          <a:p>
            <a:pPr marL="171748" indent="-171748" defTabSz="915517" fontAlgn="base">
              <a:spcBef>
                <a:spcPct val="30000"/>
              </a:spcBef>
              <a:spcAft>
                <a:spcPct val="0"/>
              </a:spcAft>
              <a:buFont typeface="Arial" pitchFamily="34" charset="0"/>
              <a:buChar char="•"/>
              <a:defRPr/>
            </a:pPr>
            <a:endParaRPr lang="en-US" dirty="0"/>
          </a:p>
        </p:txBody>
      </p:sp>
    </p:spTree>
    <p:extLst>
      <p:ext uri="{BB962C8B-B14F-4D97-AF65-F5344CB8AC3E}">
        <p14:creationId xmlns:p14="http://schemas.microsoft.com/office/powerpoint/2010/main" val="2785957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200"/>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fld id="{9391A943-97E5-456F-8C6B-61FA6CD6F80D}" type="datetime1">
              <a:rPr lang="en-US" smtClean="0"/>
              <a:t>8/3/2018</a:t>
            </a:fld>
            <a:endParaRPr lang="en-US" dirty="0"/>
          </a:p>
        </p:txBody>
      </p:sp>
      <p:sp>
        <p:nvSpPr>
          <p:cNvPr id="5" name="Footer Placeholder 4"/>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sz="1200" b="1"/>
            </a:lvl1pPr>
          </a:lstStyle>
          <a:p>
            <a:fld id="{EEDA831C-AE7C-42E9-82C5-D3912A40B1C1}" type="slidenum">
              <a:rPr lang="en-US" smtClean="0"/>
              <a:pPr/>
              <a:t>‹#›</a:t>
            </a:fld>
            <a:endParaRPr lang="en-US" dirty="0"/>
          </a:p>
        </p:txBody>
      </p:sp>
      <p:sp>
        <p:nvSpPr>
          <p:cNvPr id="7" name="Rectangle 2"/>
          <p:cNvSpPr txBox="1">
            <a:spLocks noChangeArrowheads="1"/>
          </p:cNvSpPr>
          <p:nvPr/>
        </p:nvSpPr>
        <p:spPr bwMode="auto">
          <a:xfrm>
            <a:off x="4038600" y="76201"/>
            <a:ext cx="51054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rgbClr val="000099"/>
                </a:solidFill>
                <a:effectLst/>
                <a:uLnTx/>
                <a:uFillTx/>
                <a:latin typeface="Gill Sans MT" pitchFamily="34" charset="0"/>
                <a:ea typeface="+mj-ea"/>
                <a:cs typeface="Tahoma" pitchFamily="34" charset="0"/>
              </a:rPr>
              <a:t>Finance Department</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67C1A1E3-EF47-4A9D-9AFE-7D6AFCD37731}" type="datetime1">
              <a:rPr lang="en-US" smtClean="0"/>
              <a:t>8/3/2018</a:t>
            </a:fld>
            <a:endParaRPr lang="en-US" dirty="0"/>
          </a:p>
        </p:txBody>
      </p:sp>
      <p:sp>
        <p:nvSpPr>
          <p:cNvPr id="5" name="Footer Placeholder 4"/>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19DF643E-0681-4276-88E0-88FD7765B370}" type="datetime1">
              <a:rPr lang="en-US" smtClean="0"/>
              <a:t>8/3/2018</a:t>
            </a:fld>
            <a:endParaRPr lang="en-US" dirty="0"/>
          </a:p>
        </p:txBody>
      </p:sp>
      <p:sp>
        <p:nvSpPr>
          <p:cNvPr id="5" name="Footer Placeholder 4"/>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25963"/>
          </a:xfrm>
        </p:spPr>
        <p:txBody>
          <a:bodyPr/>
          <a:lstStyle/>
          <a:p>
            <a:r>
              <a:rPr lang="en-US" dirty="0"/>
              <a:t>Click icon to add chart</a:t>
            </a:r>
          </a:p>
        </p:txBody>
      </p:sp>
      <p:sp>
        <p:nvSpPr>
          <p:cNvPr id="4" name="Date Placeholder 3"/>
          <p:cNvSpPr>
            <a:spLocks noGrp="1"/>
          </p:cNvSpPr>
          <p:nvPr>
            <p:ph type="dt" sz="half" idx="10"/>
          </p:nvPr>
        </p:nvSpPr>
        <p:spPr>
          <a:xfrm>
            <a:off x="457200" y="6245225"/>
            <a:ext cx="2133600" cy="476250"/>
          </a:xfrm>
        </p:spPr>
        <p:txBody>
          <a:bodyPr/>
          <a:lstStyle>
            <a:lvl1pPr>
              <a:defRPr/>
            </a:lvl1pPr>
          </a:lstStyle>
          <a:p>
            <a:fld id="{3A1D31F2-051A-46E7-A633-39E14A6628D1}" type="datetime1">
              <a:rPr lang="en-US" smtClean="0"/>
              <a:t>8/3/2018</a:t>
            </a:fld>
            <a:endParaRPr lang="en-US"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r>
              <a:rPr lang="en-US"/>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a:xfrm>
            <a:off x="7010400" y="6610350"/>
            <a:ext cx="2133600" cy="476250"/>
          </a:xfrm>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524000"/>
            <a:ext cx="8229600" cy="4953000"/>
          </a:xfrm>
        </p:spPr>
        <p:txBody>
          <a:bodyPr/>
          <a:lstStyle>
            <a:lvl1pPr>
              <a:spcBef>
                <a:spcPts val="600"/>
              </a:spcBef>
              <a:spcAft>
                <a:spcPts val="600"/>
              </a:spcAft>
              <a:defRPr/>
            </a:lvl1pPr>
            <a:lvl2pPr>
              <a:spcBef>
                <a:spcPts val="600"/>
              </a:spcBef>
              <a:spcAft>
                <a:spcPts val="600"/>
              </a:spcAft>
              <a:defRPr/>
            </a:lvl2pPr>
            <a:lvl3pPr>
              <a:spcBef>
                <a:spcPts val="300"/>
              </a:spcBef>
              <a:spcAft>
                <a:spcPts val="600"/>
              </a:spcAft>
              <a:defRPr/>
            </a:lvl3pPr>
            <a:lvl4pPr>
              <a:spcBef>
                <a:spcPts val="300"/>
              </a:spcBef>
              <a:spcAft>
                <a:spcPts val="600"/>
              </a:spcAft>
              <a:defRPr/>
            </a:lvl4pPr>
            <a:lvl5pPr>
              <a:spcBef>
                <a:spcPts val="300"/>
              </a:spcBef>
              <a:spcAft>
                <a:spcPts val="600"/>
              </a:spcAf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553199"/>
            <a:ext cx="2133600" cy="168275"/>
          </a:xfrm>
        </p:spPr>
        <p:txBody>
          <a:bodyPr/>
          <a:lstStyle>
            <a:lvl1pPr>
              <a:defRPr/>
            </a:lvl1pPr>
          </a:lstStyle>
          <a:p>
            <a:fld id="{D536E02A-7095-41B5-8E06-8316CB28A80C}" type="datetime1">
              <a:rPr lang="en-US" smtClean="0"/>
              <a:t>8/3/2018</a:t>
            </a:fld>
            <a:endParaRPr lang="en-US" dirty="0"/>
          </a:p>
        </p:txBody>
      </p:sp>
      <p:sp>
        <p:nvSpPr>
          <p:cNvPr id="5" name="Footer Placeholder 4"/>
          <p:cNvSpPr>
            <a:spLocks noGrp="1"/>
          </p:cNvSpPr>
          <p:nvPr>
            <p:ph type="ftr" sz="quarter" idx="11"/>
          </p:nvPr>
        </p:nvSpPr>
        <p:spPr>
          <a:xfrm>
            <a:off x="3124200" y="6553199"/>
            <a:ext cx="2895600" cy="168275"/>
          </a:xfrm>
        </p:spPr>
        <p:txBody>
          <a:bodyPr/>
          <a:lstStyle>
            <a:lvl1pPr>
              <a:defRPr/>
            </a:lvl1pPr>
          </a:lstStyle>
          <a:p>
            <a:r>
              <a:rPr lang="en-US"/>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62000" y="2438400"/>
            <a:ext cx="7772400" cy="2514600"/>
          </a:xfrm>
        </p:spPr>
        <p:txBody>
          <a:bodyPr anchor="ctr"/>
          <a:lstStyle>
            <a:lvl1pPr algn="ctr">
              <a:defRPr sz="3200" b="1" cap="none" baseline="0"/>
            </a:lvl1pPr>
          </a:lstStyle>
          <a:p>
            <a:r>
              <a:rPr lang="en-US" dirty="0"/>
              <a:t>Click to edit Master title style</a:t>
            </a:r>
          </a:p>
        </p:txBody>
      </p:sp>
      <p:sp>
        <p:nvSpPr>
          <p:cNvPr id="4" name="Date Placeholder 3"/>
          <p:cNvSpPr>
            <a:spLocks noGrp="1"/>
          </p:cNvSpPr>
          <p:nvPr>
            <p:ph type="dt" sz="half" idx="10"/>
          </p:nvPr>
        </p:nvSpPr>
        <p:spPr/>
        <p:txBody>
          <a:bodyPr/>
          <a:lstStyle>
            <a:lvl1pPr>
              <a:defRPr/>
            </a:lvl1pPr>
          </a:lstStyle>
          <a:p>
            <a:fld id="{E55EA34A-684B-4D2F-BD3C-9F739A951B58}" type="datetime1">
              <a:rPr lang="en-US" smtClean="0"/>
              <a:t>8/3/2018</a:t>
            </a:fld>
            <a:endParaRPr lang="en-US" dirty="0"/>
          </a:p>
        </p:txBody>
      </p:sp>
      <p:sp>
        <p:nvSpPr>
          <p:cNvPr id="5" name="Footer Placeholder 4"/>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6" name="Slide Number Placeholder 5"/>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
        <p:nvSpPr>
          <p:cNvPr id="7" name="Rectangle 2"/>
          <p:cNvSpPr txBox="1">
            <a:spLocks noChangeArrowheads="1"/>
          </p:cNvSpPr>
          <p:nvPr userDrawn="1"/>
        </p:nvSpPr>
        <p:spPr bwMode="auto">
          <a:xfrm>
            <a:off x="4038600" y="76201"/>
            <a:ext cx="5105400" cy="990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a:ln>
                  <a:noFill/>
                </a:ln>
                <a:solidFill>
                  <a:srgbClr val="000099"/>
                </a:solidFill>
                <a:effectLst/>
                <a:uLnTx/>
                <a:uFillTx/>
                <a:latin typeface="Gill Sans MT" pitchFamily="34" charset="0"/>
                <a:ea typeface="+mj-ea"/>
                <a:cs typeface="Tahoma" pitchFamily="34" charset="0"/>
              </a:rPr>
              <a:t>Finance Department</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ACF90AB2-70C1-45CD-A44A-336CD20A5480}" type="datetime1">
              <a:rPr lang="en-US" smtClean="0"/>
              <a:t>8/3/2018</a:t>
            </a:fld>
            <a:endParaRPr lang="en-US" dirty="0"/>
          </a:p>
        </p:txBody>
      </p:sp>
      <p:sp>
        <p:nvSpPr>
          <p:cNvPr id="6" name="Footer Placeholder 5"/>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7" name="Slide Number Placeholder 6"/>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5953F518-F4B9-4496-BF48-D959E503900C}" type="datetime1">
              <a:rPr lang="en-US" smtClean="0"/>
              <a:t>8/3/2018</a:t>
            </a:fld>
            <a:endParaRPr lang="en-US" dirty="0"/>
          </a:p>
        </p:txBody>
      </p:sp>
      <p:sp>
        <p:nvSpPr>
          <p:cNvPr id="8" name="Footer Placeholder 7"/>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9" name="Slide Number Placeholder 8"/>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A8EC43AA-305A-4177-A6C2-C0E8F06C5FE0}" type="datetime1">
              <a:rPr lang="en-US" smtClean="0"/>
              <a:t>8/3/2018</a:t>
            </a:fld>
            <a:endParaRPr lang="en-US" dirty="0"/>
          </a:p>
        </p:txBody>
      </p:sp>
      <p:sp>
        <p:nvSpPr>
          <p:cNvPr id="4" name="Footer Placeholder 3"/>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5" name="Slide Number Placeholder 4"/>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96EC7C4-98CE-44FB-87D9-F617830089F8}" type="datetime1">
              <a:rPr lang="en-US" smtClean="0"/>
              <a:t>8/3/2018</a:t>
            </a:fld>
            <a:endParaRPr lang="en-US" dirty="0"/>
          </a:p>
        </p:txBody>
      </p:sp>
      <p:sp>
        <p:nvSpPr>
          <p:cNvPr id="3" name="Footer Placeholder 2"/>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4" name="Slide Number Placeholder 3"/>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5D2C695E-05F1-4384-ADBD-612135031ECA}" type="datetime1">
              <a:rPr lang="en-US" smtClean="0"/>
              <a:t>8/3/2018</a:t>
            </a:fld>
            <a:endParaRPr lang="en-US" dirty="0"/>
          </a:p>
        </p:txBody>
      </p:sp>
      <p:sp>
        <p:nvSpPr>
          <p:cNvPr id="6" name="Footer Placeholder 5"/>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7" name="Slide Number Placeholder 6"/>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2CDB6848-8422-4FE0-BDB2-BED96AF44146}" type="datetime1">
              <a:rPr lang="en-US" smtClean="0"/>
              <a:t>8/3/2018</a:t>
            </a:fld>
            <a:endParaRPr lang="en-US" dirty="0"/>
          </a:p>
        </p:txBody>
      </p:sp>
      <p:sp>
        <p:nvSpPr>
          <p:cNvPr id="6" name="Footer Placeholder 5"/>
          <p:cNvSpPr>
            <a:spLocks noGrp="1"/>
          </p:cNvSpPr>
          <p:nvPr>
            <p:ph type="ftr" sz="quarter" idx="11"/>
          </p:nvPr>
        </p:nvSpPr>
        <p:spPr/>
        <p:txBody>
          <a:bodyPr/>
          <a:lstStyle>
            <a:lvl1pPr>
              <a:defRPr/>
            </a:lvl1pPr>
          </a:lstStyle>
          <a:p>
            <a:r>
              <a:rPr lang="en-US"/>
              <a:t>Note:   This presentation constitutes the written recommendation of the Finance Working Group</a:t>
            </a:r>
            <a:endParaRPr lang="en-US" dirty="0"/>
          </a:p>
        </p:txBody>
      </p:sp>
      <p:sp>
        <p:nvSpPr>
          <p:cNvPr id="7" name="Slide Number Placeholder 6"/>
          <p:cNvSpPr>
            <a:spLocks noGrp="1"/>
          </p:cNvSpPr>
          <p:nvPr>
            <p:ph type="sldNum" sz="quarter" idx="12"/>
          </p:nvPr>
        </p:nvSpPr>
        <p:spPr/>
        <p:txBody>
          <a:bodyPr/>
          <a:lstStyle>
            <a:lvl1pPr>
              <a:defRPr/>
            </a:lvl1pPr>
          </a:lstStyle>
          <a:p>
            <a:fld id="{EEDA831C-AE7C-42E9-82C5-D3912A40B1C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95400" y="243681"/>
            <a:ext cx="6629400" cy="685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524000"/>
            <a:ext cx="8229600" cy="4800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457200" y="6476999"/>
            <a:ext cx="2133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DA7195D2-59AB-4295-AE77-3779892F103C}" type="datetime1">
              <a:rPr lang="en-US" smtClean="0"/>
              <a:t>8/3/2018</a:t>
            </a:fld>
            <a:endParaRPr lang="en-US" dirty="0"/>
          </a:p>
        </p:txBody>
      </p:sp>
      <p:sp>
        <p:nvSpPr>
          <p:cNvPr id="1029" name="Rectangle 5"/>
          <p:cNvSpPr>
            <a:spLocks noGrp="1" noChangeArrowheads="1"/>
          </p:cNvSpPr>
          <p:nvPr>
            <p:ph type="ftr" sz="quarter" idx="3"/>
          </p:nvPr>
        </p:nvSpPr>
        <p:spPr bwMode="auto">
          <a:xfrm>
            <a:off x="3124200" y="6476999"/>
            <a:ext cx="2895600" cy="2444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t>Note:   This presentation constitutes the written recommendation of the Finance Working Group</a:t>
            </a:r>
            <a:endParaRPr lang="en-US" dirty="0"/>
          </a:p>
        </p:txBody>
      </p:sp>
      <p:sp>
        <p:nvSpPr>
          <p:cNvPr id="1030" name="Rectangle 6"/>
          <p:cNvSpPr>
            <a:spLocks noGrp="1" noChangeArrowheads="1"/>
          </p:cNvSpPr>
          <p:nvPr>
            <p:ph type="sldNum" sz="quarter" idx="4"/>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EEDA831C-AE7C-42E9-82C5-D3912A40B1C1}" type="slidenum">
              <a:rPr lang="en-US" smtClean="0"/>
              <a:pPr/>
              <a:t>‹#›</a:t>
            </a:fld>
            <a:endParaRPr lang="en-US" dirty="0"/>
          </a:p>
        </p:txBody>
      </p:sp>
      <p:pic>
        <p:nvPicPr>
          <p:cNvPr id="7" name="Picture 4" descr="cohlogo"/>
          <p:cNvPicPr>
            <a:picLocks noChangeAspect="1" noChangeArrowheads="1"/>
          </p:cNvPicPr>
          <p:nvPr/>
        </p:nvPicPr>
        <p:blipFill>
          <a:blip r:embed="rId14" cstate="print"/>
          <a:srcRect/>
          <a:stretch>
            <a:fillRect/>
          </a:stretch>
        </p:blipFill>
        <p:spPr bwMode="auto">
          <a:xfrm>
            <a:off x="228600" y="182562"/>
            <a:ext cx="808038" cy="808038"/>
          </a:xfrm>
          <a:prstGeom prst="rect">
            <a:avLst/>
          </a:prstGeom>
          <a:noFill/>
        </p:spPr>
      </p:pic>
      <p:sp>
        <p:nvSpPr>
          <p:cNvPr id="8" name="Rectangle 3"/>
          <p:cNvSpPr>
            <a:spLocks noChangeArrowheads="1"/>
          </p:cNvSpPr>
          <p:nvPr/>
        </p:nvSpPr>
        <p:spPr bwMode="auto">
          <a:xfrm>
            <a:off x="0" y="1143000"/>
            <a:ext cx="9144000" cy="152400"/>
          </a:xfrm>
          <a:prstGeom prst="rect">
            <a:avLst/>
          </a:prstGeom>
          <a:gradFill rotWithShape="0">
            <a:gsLst>
              <a:gs pos="0">
                <a:srgbClr val="FFFFFF"/>
              </a:gs>
              <a:gs pos="100000">
                <a:srgbClr val="000099"/>
              </a:gs>
            </a:gsLst>
            <a:lin ang="0" scaled="1"/>
          </a:gradFill>
          <a:ln w="6350">
            <a:noFill/>
            <a:miter lim="800000"/>
            <a:headEnd/>
            <a:tailEnd/>
          </a:ln>
          <a:effectLst/>
        </p:spPr>
        <p:txBody>
          <a:bodyPr wrap="none" anchor="ctr"/>
          <a:lstStyle/>
          <a:p>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ctr" rtl="0" eaLnBrk="1" fontAlgn="base" hangingPunct="1">
        <a:spcBef>
          <a:spcPct val="0"/>
        </a:spcBef>
        <a:spcAft>
          <a:spcPct val="0"/>
        </a:spcAft>
        <a:defRPr sz="3600" b="1">
          <a:solidFill>
            <a:srgbClr val="002060"/>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cs typeface="+mn-cs"/>
        </a:defRPr>
      </a:lvl2pPr>
      <a:lvl3pPr marL="1143000" indent="-228600" algn="l" rtl="0" eaLnBrk="1" fontAlgn="base" hangingPunct="1">
        <a:spcBef>
          <a:spcPct val="20000"/>
        </a:spcBef>
        <a:spcAft>
          <a:spcPct val="0"/>
        </a:spcAft>
        <a:buChar char="•"/>
        <a:defRPr sz="2000">
          <a:solidFill>
            <a:schemeClr val="tx1"/>
          </a:solidFill>
          <a:latin typeface="+mn-lt"/>
          <a:cs typeface="+mn-cs"/>
        </a:defRPr>
      </a:lvl3pPr>
      <a:lvl4pPr marL="1600200" indent="-228600" algn="l" rtl="0" eaLnBrk="1" fontAlgn="base" hangingPunct="1">
        <a:spcBef>
          <a:spcPct val="20000"/>
        </a:spcBef>
        <a:spcAft>
          <a:spcPct val="0"/>
        </a:spcAft>
        <a:buChar char="–"/>
        <a:defRPr sz="1800">
          <a:solidFill>
            <a:schemeClr val="tx1"/>
          </a:solidFill>
          <a:latin typeface="+mn-lt"/>
          <a:cs typeface="+mn-cs"/>
        </a:defRPr>
      </a:lvl4pPr>
      <a:lvl5pPr marL="2057400" indent="-228600" algn="l" rtl="0" eaLnBrk="1" fontAlgn="base" hangingPunct="1">
        <a:spcBef>
          <a:spcPct val="20000"/>
        </a:spcBef>
        <a:spcAft>
          <a:spcPct val="0"/>
        </a:spcAft>
        <a:buChar char="»"/>
        <a:defRPr sz="18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3"/>
          <p:cNvSpPr>
            <a:spLocks noGrp="1" noChangeArrowheads="1"/>
          </p:cNvSpPr>
          <p:nvPr>
            <p:ph type="ctrTitle"/>
          </p:nvPr>
        </p:nvSpPr>
        <p:spPr>
          <a:xfrm>
            <a:off x="0" y="1828800"/>
            <a:ext cx="9144000" cy="1470025"/>
          </a:xfrm>
        </p:spPr>
        <p:txBody>
          <a:bodyPr/>
          <a:lstStyle/>
          <a:p>
            <a:br>
              <a:rPr lang="en-US" sz="3600" dirty="0">
                <a:solidFill>
                  <a:schemeClr val="accent2">
                    <a:lumMod val="75000"/>
                  </a:schemeClr>
                </a:solidFill>
                <a:latin typeface="Calibri" panose="020F0502020204030204" pitchFamily="34" charset="0"/>
              </a:rPr>
            </a:br>
            <a:r>
              <a:rPr lang="en-US" sz="3600" dirty="0">
                <a:solidFill>
                  <a:schemeClr val="accent2">
                    <a:lumMod val="75000"/>
                  </a:schemeClr>
                </a:solidFill>
                <a:latin typeface="Calibri" panose="020F0502020204030204" pitchFamily="34" charset="0"/>
              </a:rPr>
              <a:t>Presentation to the City of Houston </a:t>
            </a:r>
            <a:br>
              <a:rPr lang="en-US" sz="3600" dirty="0">
                <a:solidFill>
                  <a:schemeClr val="accent2">
                    <a:lumMod val="75000"/>
                  </a:schemeClr>
                </a:solidFill>
                <a:latin typeface="Calibri" panose="020F0502020204030204" pitchFamily="34" charset="0"/>
              </a:rPr>
            </a:br>
            <a:r>
              <a:rPr lang="en-US" sz="3600" dirty="0">
                <a:solidFill>
                  <a:schemeClr val="accent2">
                    <a:lumMod val="75000"/>
                  </a:schemeClr>
                </a:solidFill>
                <a:latin typeface="Calibri" panose="020F0502020204030204" pitchFamily="34" charset="0"/>
              </a:rPr>
              <a:t>Budget and Fiscal Affairs Committee</a:t>
            </a:r>
            <a:endParaRPr lang="en-US" sz="3600" b="1" dirty="0">
              <a:solidFill>
                <a:schemeClr val="accent2">
                  <a:lumMod val="75000"/>
                </a:schemeClr>
              </a:solidFill>
              <a:latin typeface="Calibri" panose="020F0502020204030204" pitchFamily="34" charset="0"/>
            </a:endParaRPr>
          </a:p>
        </p:txBody>
      </p:sp>
      <p:sp>
        <p:nvSpPr>
          <p:cNvPr id="5123" name="Rectangle 14"/>
          <p:cNvSpPr>
            <a:spLocks noGrp="1" noChangeArrowheads="1"/>
          </p:cNvSpPr>
          <p:nvPr>
            <p:ph type="subTitle" idx="1"/>
          </p:nvPr>
        </p:nvSpPr>
        <p:spPr>
          <a:xfrm>
            <a:off x="0" y="3733800"/>
            <a:ext cx="9144000" cy="1981200"/>
          </a:xfrm>
          <a:noFill/>
        </p:spPr>
        <p:txBody>
          <a:bodyPr anchor="ctr" anchorCtr="1"/>
          <a:lstStyle/>
          <a:p>
            <a:pPr>
              <a:spcBef>
                <a:spcPct val="0"/>
              </a:spcBef>
            </a:pPr>
            <a:r>
              <a:rPr lang="en-US" sz="3200" dirty="0">
                <a:latin typeface="Calibri" panose="020F0502020204030204" pitchFamily="34" charset="0"/>
                <a:cs typeface="Arial" pitchFamily="34" charset="0"/>
              </a:rPr>
              <a:t>Upcoming Financial Transactions</a:t>
            </a:r>
          </a:p>
          <a:p>
            <a:pPr>
              <a:spcBef>
                <a:spcPct val="0"/>
              </a:spcBef>
            </a:pPr>
            <a:endParaRPr lang="en-US" sz="3200" b="1" dirty="0">
              <a:latin typeface="Calibri" panose="020F0502020204030204" pitchFamily="34" charset="0"/>
            </a:endParaRPr>
          </a:p>
          <a:p>
            <a:pPr>
              <a:spcBef>
                <a:spcPct val="0"/>
              </a:spcBef>
            </a:pPr>
            <a:r>
              <a:rPr lang="en-US" sz="2400" dirty="0">
                <a:latin typeface="Calibri" panose="020F0502020204030204" pitchFamily="34" charset="0"/>
              </a:rPr>
              <a:t>August 7</a:t>
            </a:r>
            <a:r>
              <a:rPr lang="en-US" sz="2400" baseline="30000" dirty="0">
                <a:latin typeface="Calibri" panose="020F0502020204030204" pitchFamily="34" charset="0"/>
              </a:rPr>
              <a:t>th</a:t>
            </a:r>
            <a:r>
              <a:rPr lang="en-US" sz="2400" dirty="0">
                <a:latin typeface="Calibri" panose="020F0502020204030204" pitchFamily="34" charset="0"/>
              </a:rPr>
              <a:t>, 2018</a:t>
            </a:r>
          </a:p>
          <a:p>
            <a:pPr>
              <a:spcBef>
                <a:spcPct val="0"/>
              </a:spcBef>
            </a:pPr>
            <a:endParaRPr lang="en-US" sz="3200" dirty="0">
              <a:latin typeface="Calibri" panose="020F0502020204030204" pitchFamily="34" charset="0"/>
            </a:endParaRPr>
          </a:p>
        </p:txBody>
      </p:sp>
      <p:sp>
        <p:nvSpPr>
          <p:cNvPr id="4" name="Text Box 15"/>
          <p:cNvSpPr txBox="1">
            <a:spLocks noChangeArrowheads="1"/>
          </p:cNvSpPr>
          <p:nvPr/>
        </p:nvSpPr>
        <p:spPr bwMode="auto">
          <a:xfrm>
            <a:off x="0" y="5867400"/>
            <a:ext cx="9144000" cy="590931"/>
          </a:xfrm>
          <a:prstGeom prst="rect">
            <a:avLst/>
          </a:prstGeom>
          <a:noFill/>
          <a:ln w="9525">
            <a:noFill/>
            <a:miter lim="800000"/>
            <a:headEnd type="none" w="sm" len="sm"/>
            <a:tailEnd type="none" w="sm" len="sm"/>
          </a:ln>
        </p:spPr>
        <p:txBody>
          <a:bodyPr wrap="square">
            <a:spAutoFit/>
          </a:bodyPr>
          <a:lstStyle/>
          <a:p>
            <a:pPr algn="ctr">
              <a:lnSpc>
                <a:spcPct val="90000"/>
              </a:lnSpc>
              <a:spcBef>
                <a:spcPts val="600"/>
              </a:spcBef>
            </a:pPr>
            <a:r>
              <a:rPr lang="en-US" dirty="0">
                <a:latin typeface="Calibri" panose="020F0502020204030204" pitchFamily="34" charset="0"/>
                <a:cs typeface="Arial" pitchFamily="34" charset="0"/>
              </a:rPr>
              <a:t>Presented By:</a:t>
            </a:r>
          </a:p>
          <a:p>
            <a:pPr algn="ctr">
              <a:lnSpc>
                <a:spcPct val="90000"/>
              </a:lnSpc>
            </a:pPr>
            <a:r>
              <a:rPr lang="en-US" dirty="0">
                <a:latin typeface="Calibri" panose="020F0502020204030204" pitchFamily="34" charset="0"/>
                <a:cs typeface="Arial" pitchFamily="34" charset="0"/>
              </a:rPr>
              <a:t>Jaime Alvarez – Division Manager</a:t>
            </a:r>
          </a:p>
        </p:txBody>
      </p:sp>
      <p:sp>
        <p:nvSpPr>
          <p:cNvPr id="3" name="Slide Number Placeholder 2"/>
          <p:cNvSpPr>
            <a:spLocks noGrp="1"/>
          </p:cNvSpPr>
          <p:nvPr>
            <p:ph type="sldNum" sz="quarter" idx="12"/>
          </p:nvPr>
        </p:nvSpPr>
        <p:spPr/>
        <p:txBody>
          <a:bodyPr/>
          <a:lstStyle/>
          <a:p>
            <a:fld id="{EEDA831C-AE7C-42E9-82C5-D3912A40B1C1}" type="slidenum">
              <a:rPr lang="en-US" b="0" smtClean="0"/>
              <a:pPr/>
              <a:t>1</a:t>
            </a:fld>
            <a:endParaRPr lang="en-US" b="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smtClean="0"/>
              <a:pPr/>
              <a:t>10</a:t>
            </a:fld>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2139321624"/>
              </p:ext>
            </p:extLst>
          </p:nvPr>
        </p:nvGraphicFramePr>
        <p:xfrm>
          <a:off x="685800" y="1600200"/>
          <a:ext cx="7924802" cy="4192419"/>
        </p:xfrm>
        <a:graphic>
          <a:graphicData uri="http://schemas.openxmlformats.org/drawingml/2006/table">
            <a:tbl>
              <a:tblPr/>
              <a:tblGrid>
                <a:gridCol w="1273192">
                  <a:extLst>
                    <a:ext uri="{9D8B030D-6E8A-4147-A177-3AD203B41FA5}">
                      <a16:colId xmlns:a16="http://schemas.microsoft.com/office/drawing/2014/main" val="20000"/>
                    </a:ext>
                  </a:extLst>
                </a:gridCol>
                <a:gridCol w="1065074">
                  <a:extLst>
                    <a:ext uri="{9D8B030D-6E8A-4147-A177-3AD203B41FA5}">
                      <a16:colId xmlns:a16="http://schemas.microsoft.com/office/drawing/2014/main" val="20001"/>
                    </a:ext>
                  </a:extLst>
                </a:gridCol>
                <a:gridCol w="930409">
                  <a:extLst>
                    <a:ext uri="{9D8B030D-6E8A-4147-A177-3AD203B41FA5}">
                      <a16:colId xmlns:a16="http://schemas.microsoft.com/office/drawing/2014/main" val="20002"/>
                    </a:ext>
                  </a:extLst>
                </a:gridCol>
                <a:gridCol w="1652701">
                  <a:extLst>
                    <a:ext uri="{9D8B030D-6E8A-4147-A177-3AD203B41FA5}">
                      <a16:colId xmlns:a16="http://schemas.microsoft.com/office/drawing/2014/main" val="20003"/>
                    </a:ext>
                  </a:extLst>
                </a:gridCol>
                <a:gridCol w="946024">
                  <a:extLst>
                    <a:ext uri="{9D8B030D-6E8A-4147-A177-3AD203B41FA5}">
                      <a16:colId xmlns:a16="http://schemas.microsoft.com/office/drawing/2014/main" val="20004"/>
                    </a:ext>
                  </a:extLst>
                </a:gridCol>
                <a:gridCol w="838202">
                  <a:extLst>
                    <a:ext uri="{9D8B030D-6E8A-4147-A177-3AD203B41FA5}">
                      <a16:colId xmlns:a16="http://schemas.microsoft.com/office/drawing/2014/main" val="20005"/>
                    </a:ext>
                  </a:extLst>
                </a:gridCol>
                <a:gridCol w="1219200">
                  <a:extLst>
                    <a:ext uri="{9D8B030D-6E8A-4147-A177-3AD203B41FA5}">
                      <a16:colId xmlns:a16="http://schemas.microsoft.com/office/drawing/2014/main" val="20006"/>
                    </a:ext>
                  </a:extLst>
                </a:gridCol>
              </a:tblGrid>
              <a:tr h="260579">
                <a:tc>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Liquidity Type</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Series</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Size</a:t>
                      </a:r>
                      <a:br>
                        <a:rPr lang="en-US" sz="1300" b="1" i="0" u="none" strike="noStrike" dirty="0">
                          <a:solidFill>
                            <a:srgbClr val="000000"/>
                          </a:solidFill>
                          <a:latin typeface="Calibri" panose="020F0502020204030204" pitchFamily="34" charset="0"/>
                          <a:cs typeface="Calibri" panose="020F0502020204030204" pitchFamily="34" charset="0"/>
                        </a:rPr>
                      </a:br>
                      <a:r>
                        <a:rPr lang="en-US" sz="1300" b="1" i="0" u="none" strike="noStrike" dirty="0">
                          <a:solidFill>
                            <a:srgbClr val="000000"/>
                          </a:solidFill>
                          <a:latin typeface="Calibri" panose="020F0502020204030204" pitchFamily="34" charset="0"/>
                          <a:cs typeface="Calibri" panose="020F0502020204030204" pitchFamily="34" charset="0"/>
                        </a:rPr>
                        <a:t>($ millions)</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Bank / Dealer</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gridSpan="2">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Expiration</a:t>
                      </a:r>
                    </a:p>
                  </a:txBody>
                  <a:tcPr marL="9338" marR="9338" marT="933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hMerge="1">
                  <a:txBody>
                    <a:bodyPr/>
                    <a:lstStyle/>
                    <a:p>
                      <a:endParaRPr lang="en-US"/>
                    </a:p>
                  </a:txBody>
                  <a:tcPr/>
                </a:tc>
                <a:tc>
                  <a:txBody>
                    <a:bodyPr/>
                    <a:lstStyle/>
                    <a:p>
                      <a:pPr algn="ctr" fontAlgn="ctr"/>
                      <a:r>
                        <a:rPr lang="en-US" sz="1300" b="1" i="0" u="none" strike="noStrike" dirty="0">
                          <a:solidFill>
                            <a:srgbClr val="000000"/>
                          </a:solidFill>
                          <a:latin typeface="Calibri" panose="020F0502020204030204" pitchFamily="34" charset="0"/>
                          <a:cs typeface="Calibri" panose="020F0502020204030204" pitchFamily="34" charset="0"/>
                        </a:rPr>
                        <a:t>Requires Bank Facility</a:t>
                      </a:r>
                    </a:p>
                  </a:txBody>
                  <a:tcPr marL="9338" marR="9338" marT="9338"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0000"/>
                  </a:ext>
                </a:extLst>
              </a:tr>
              <a:tr h="186765">
                <a:tc rowSpan="6">
                  <a:txBody>
                    <a:bodyPr/>
                    <a:lstStyle/>
                    <a:p>
                      <a:pPr algn="ctr" fontAlgn="ctr"/>
                      <a:r>
                        <a:rPr lang="en-US" sz="1150" b="1" i="0" u="none" strike="noStrike" dirty="0">
                          <a:solidFill>
                            <a:srgbClr val="000000"/>
                          </a:solidFill>
                          <a:latin typeface="Calibri" panose="020F0502020204030204" pitchFamily="34" charset="0"/>
                          <a:cs typeface="Calibri" panose="020F0502020204030204" pitchFamily="34" charset="0"/>
                        </a:rPr>
                        <a:t>Commercial Paper</a:t>
                      </a: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B-1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Bank of America</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gridSpan="2">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1/8/2019</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noFill/>
                  </a:tcPr>
                </a:tc>
                <a:tc hMerge="1">
                  <a:txBody>
                    <a:bodyPr/>
                    <a:lstStyle/>
                    <a:p>
                      <a:endParaRPr lang="en-US"/>
                    </a:p>
                  </a:txBody>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0001"/>
                  </a:ext>
                </a:extLst>
              </a:tr>
              <a:tr h="186765">
                <a:tc vMerge="1">
                  <a:txBody>
                    <a:bodyPr/>
                    <a:lstStyle/>
                    <a:p>
                      <a:endParaRPr lang="en-US"/>
                    </a:p>
                  </a:txBody>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B-2</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50" b="0" i="0" u="none" strike="noStrike" dirty="0">
                          <a:solidFill>
                            <a:schemeClr val="tx1"/>
                          </a:solidFill>
                          <a:latin typeface="Calibri" panose="020F0502020204030204" pitchFamily="34" charset="0"/>
                          <a:cs typeface="Calibri" panose="020F0502020204030204" pitchFamily="34" charset="0"/>
                        </a:rPr>
                        <a:t>Morgan Stanley</a:t>
                      </a:r>
                      <a:r>
                        <a:rPr lang="en-US" sz="1150" b="0" i="0" u="none" strike="noStrike" baseline="30000" dirty="0">
                          <a:solidFill>
                            <a:schemeClr val="tx1"/>
                          </a:solidFill>
                          <a:latin typeface="Calibri" panose="020F0502020204030204" pitchFamily="34" charset="0"/>
                          <a:cs typeface="Calibri" panose="020F0502020204030204" pitchFamily="34" charset="0"/>
                        </a:rPr>
                        <a:t>(1)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3/13/2022</a:t>
                      </a:r>
                      <a:endParaRPr lang="en-US" sz="1150" b="0" i="0" u="none" strike="noStrike" baseline="30000" dirty="0">
                        <a:solidFill>
                          <a:schemeClr val="tx1"/>
                        </a:solidFill>
                        <a:latin typeface="Calibri" panose="020F0502020204030204" pitchFamily="34" charset="0"/>
                        <a:cs typeface="Calibri" panose="020F0502020204030204" pitchFamily="34" charset="0"/>
                      </a:endParaRP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N</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0002"/>
                  </a:ext>
                </a:extLst>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B-3</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50" b="0" i="0" u="none" strike="noStrike" dirty="0">
                          <a:solidFill>
                            <a:srgbClr val="000000"/>
                          </a:solidFill>
                          <a:latin typeface="Calibri" panose="020F0502020204030204" pitchFamily="34" charset="0"/>
                          <a:cs typeface="Calibri" panose="020F0502020204030204" pitchFamily="34" charset="0"/>
                        </a:rPr>
                        <a:t>Sumitomo</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1/15/2021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0003"/>
                  </a:ext>
                </a:extLst>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B-4</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State Street</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7/12/2019</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0004"/>
                  </a:ext>
                </a:extLst>
              </a:tr>
              <a:tr h="186765">
                <a:tc vMerge="1">
                  <a:txBody>
                    <a:bodyPr/>
                    <a:lstStyle/>
                    <a:p>
                      <a:endParaRPr lang="en-US"/>
                    </a:p>
                  </a:txBody>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B-5</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         250.00</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RBC</a:t>
                      </a:r>
                      <a:r>
                        <a:rPr lang="en-US" sz="1150" b="0" i="0" u="none" strike="noStrike" baseline="30000" dirty="0">
                          <a:solidFill>
                            <a:schemeClr val="tx1"/>
                          </a:solidFill>
                          <a:latin typeface="Calibri" panose="020F0502020204030204" pitchFamily="34" charset="0"/>
                          <a:cs typeface="Calibri" panose="020F0502020204030204" pitchFamily="34" charset="0"/>
                        </a:rPr>
                        <a:t>(2)</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gridSpan="2">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10/30/2018</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C000"/>
                    </a:solidFill>
                  </a:tcPr>
                </a:tc>
                <a:tc hMerge="1">
                  <a:txBody>
                    <a:bodyPr/>
                    <a:lstStyle/>
                    <a:p>
                      <a:endParaRPr lang="en-US"/>
                    </a:p>
                  </a:txBody>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N</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solidFill>
                      <a:srgbClr val="FFC000"/>
                    </a:solidFill>
                  </a:tcPr>
                </a:tc>
                <a:extLst>
                  <a:ext uri="{0D108BD9-81ED-4DB2-BD59-A6C34878D82A}">
                    <a16:rowId xmlns:a16="http://schemas.microsoft.com/office/drawing/2014/main" val="10005"/>
                  </a:ext>
                </a:extLst>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B-6</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Bank of America</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gridSpan="2">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7/12/2019</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6"/>
                  </a:ext>
                </a:extLst>
              </a:tr>
              <a:tr h="186765">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50" b="1" i="0" u="none" strike="noStrike" dirty="0">
                          <a:solidFill>
                            <a:srgbClr val="000000"/>
                          </a:solidFill>
                          <a:latin typeface="Calibri" panose="020F0502020204030204" pitchFamily="34" charset="0"/>
                          <a:cs typeface="Calibri" panose="020F0502020204030204" pitchFamily="34" charset="0"/>
                        </a:rPr>
                        <a:t>Subtotal</a:t>
                      </a: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sz="1150" b="1" i="0" u="none" strike="noStrike" dirty="0">
                          <a:solidFill>
                            <a:srgbClr val="000000"/>
                          </a:solidFill>
                          <a:latin typeface="Calibri" panose="020F0502020204030204" pitchFamily="34" charset="0"/>
                          <a:cs typeface="Calibri" panose="020F0502020204030204" pitchFamily="34" charset="0"/>
                        </a:rPr>
                        <a:t>       </a:t>
                      </a:r>
                      <a:r>
                        <a:rPr lang="en-US" sz="1150" b="1" i="0" u="none" strike="noStrike" baseline="0" dirty="0">
                          <a:solidFill>
                            <a:srgbClr val="000000"/>
                          </a:solidFill>
                          <a:latin typeface="Calibri" panose="020F0502020204030204" pitchFamily="34" charset="0"/>
                          <a:cs typeface="Calibri" panose="020F0502020204030204" pitchFamily="34" charset="0"/>
                        </a:rPr>
                        <a:t> </a:t>
                      </a:r>
                      <a:r>
                        <a:rPr lang="en-US" sz="1150" b="1" i="0" u="none" strike="noStrike" dirty="0">
                          <a:solidFill>
                            <a:srgbClr val="000000"/>
                          </a:solidFill>
                          <a:latin typeface="Calibri" panose="020F0502020204030204" pitchFamily="34" charset="0"/>
                          <a:cs typeface="Calibri" panose="020F0502020204030204" pitchFamily="34" charset="0"/>
                        </a:rPr>
                        <a:t>700.00 </a:t>
                      </a: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l" fontAlgn="b"/>
                      <a:endParaRPr lang="en-US" sz="1150" b="0" i="0" u="none" strike="noStrike">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lang="en-US"/>
                    </a:p>
                  </a:txBody>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186765">
                <a:tc rowSpan="5">
                  <a:txBody>
                    <a:bodyPr/>
                    <a:lstStyle/>
                    <a:p>
                      <a:pPr algn="ctr" fontAlgn="ctr"/>
                      <a:r>
                        <a:rPr lang="en-US" sz="1150" b="1" i="0" u="none" strike="noStrike" dirty="0">
                          <a:solidFill>
                            <a:srgbClr val="000000"/>
                          </a:solidFill>
                          <a:latin typeface="Calibri" panose="020F0502020204030204" pitchFamily="34" charset="0"/>
                          <a:cs typeface="Calibri" panose="020F0502020204030204" pitchFamily="34" charset="0"/>
                        </a:rPr>
                        <a:t>Variable Rate Demand Bonds</a:t>
                      </a:r>
                    </a:p>
                  </a:txBody>
                  <a:tcPr marL="9338" marR="9338" marT="9338"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2004B-2</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Citigroup</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gridSpan="2">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3/29/2019</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no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noFill/>
                  </a:tcPr>
                </a:tc>
                <a:extLst>
                  <a:ext uri="{0D108BD9-81ED-4DB2-BD59-A6C34878D82A}">
                    <a16:rowId xmlns:a16="http://schemas.microsoft.com/office/drawing/2014/main" val="10008"/>
                  </a:ext>
                </a:extLst>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2004B-3</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Sumitomo</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4/2/2021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0009"/>
                  </a:ext>
                </a:extLst>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2004B-4</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75.00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Bank of Tokyo</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4/4/2019</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0010"/>
                  </a:ext>
                </a:extLst>
              </a:tr>
              <a:tr h="186765">
                <a:tc vMerge="1">
                  <a:txBody>
                    <a:bodyPr/>
                    <a:lstStyle/>
                    <a:p>
                      <a:endParaRPr lang="en-US"/>
                    </a:p>
                  </a:txBody>
                  <a:tcPr/>
                </a:tc>
                <a:tc>
                  <a:txBody>
                    <a:bodyPr/>
                    <a:lstStyle/>
                    <a:p>
                      <a:pPr algn="ctr" fontAlgn="b"/>
                      <a:r>
                        <a:rPr lang="en-US" sz="1150" b="0" i="0" u="none" strike="noStrike">
                          <a:solidFill>
                            <a:srgbClr val="000000"/>
                          </a:solidFill>
                          <a:latin typeface="Calibri" panose="020F0502020204030204" pitchFamily="34" charset="0"/>
                          <a:cs typeface="Calibri" panose="020F0502020204030204" pitchFamily="34" charset="0"/>
                        </a:rPr>
                        <a:t>2004B-5</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Wells Fargo</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gridSpan="2">
                  <a:txBody>
                    <a:bodyPr/>
                    <a:lstStyle/>
                    <a:p>
                      <a:pPr algn="ctr" fontAlgn="b"/>
                      <a:r>
                        <a:rPr lang="en-US" sz="1150" b="0" i="0" u="none" strike="noStrike" dirty="0">
                          <a:solidFill>
                            <a:schemeClr val="tx1"/>
                          </a:solidFill>
                          <a:latin typeface="Calibri" panose="020F0502020204030204" pitchFamily="34" charset="0"/>
                          <a:cs typeface="Calibri" panose="020F0502020204030204" pitchFamily="34" charset="0"/>
                        </a:rPr>
                        <a:t>4/4/2019</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0011"/>
                  </a:ext>
                </a:extLst>
              </a:tr>
              <a:tr h="186765">
                <a:tc v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2004B-6</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78.33 </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Sumitomo</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gridSpan="2">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4/2/2021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Y</a:t>
                      </a: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2"/>
                  </a:ext>
                </a:extLst>
              </a:tr>
              <a:tr h="186765">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50" b="1" i="0" u="none" strike="noStrike" dirty="0">
                          <a:solidFill>
                            <a:srgbClr val="000000"/>
                          </a:solidFill>
                          <a:latin typeface="Calibri" panose="020F0502020204030204" pitchFamily="34" charset="0"/>
                          <a:cs typeface="Calibri" panose="020F0502020204030204" pitchFamily="34" charset="0"/>
                        </a:rPr>
                        <a:t>Subtotal</a:t>
                      </a: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150" b="1" i="0" u="none" strike="noStrike" dirty="0">
                          <a:solidFill>
                            <a:srgbClr val="000000"/>
                          </a:solidFill>
                          <a:latin typeface="Calibri" panose="020F0502020204030204" pitchFamily="34" charset="0"/>
                          <a:cs typeface="Calibri" panose="020F0502020204030204" pitchFamily="34" charset="0"/>
                        </a:rPr>
                        <a:t>       </a:t>
                      </a:r>
                      <a:r>
                        <a:rPr lang="en-US" sz="1150" b="1" i="0" u="none" strike="noStrike" baseline="0" dirty="0">
                          <a:solidFill>
                            <a:srgbClr val="000000"/>
                          </a:solidFill>
                          <a:latin typeface="Calibri" panose="020F0502020204030204" pitchFamily="34" charset="0"/>
                          <a:cs typeface="Calibri" panose="020F0502020204030204" pitchFamily="34" charset="0"/>
                        </a:rPr>
                        <a:t> </a:t>
                      </a:r>
                      <a:r>
                        <a:rPr lang="en-US" sz="1150" b="1" i="0" u="none" strike="noStrike" dirty="0">
                          <a:solidFill>
                            <a:srgbClr val="000000"/>
                          </a:solidFill>
                          <a:latin typeface="Calibri" panose="020F0502020204030204" pitchFamily="34" charset="0"/>
                          <a:cs typeface="Calibri" panose="020F0502020204030204" pitchFamily="34" charset="0"/>
                        </a:rPr>
                        <a:t>428.33</a:t>
                      </a: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186765">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150" b="1" i="0" u="none" strike="noStrike" dirty="0">
                          <a:solidFill>
                            <a:srgbClr val="000000"/>
                          </a:solidFill>
                          <a:latin typeface="Calibri" panose="020F0502020204030204" pitchFamily="34" charset="0"/>
                          <a:cs typeface="Calibri" panose="020F0502020204030204" pitchFamily="34" charset="0"/>
                        </a:rPr>
                        <a:t>SIFMA</a:t>
                      </a:r>
                      <a:r>
                        <a:rPr lang="en-US" sz="1150" b="1" i="0" u="none" strike="noStrike" baseline="0" dirty="0">
                          <a:solidFill>
                            <a:srgbClr val="000000"/>
                          </a:solidFill>
                          <a:latin typeface="Calibri" panose="020F0502020204030204" pitchFamily="34" charset="0"/>
                          <a:cs typeface="Calibri" panose="020F0502020204030204" pitchFamily="34" charset="0"/>
                        </a:rPr>
                        <a:t> Index Floater</a:t>
                      </a:r>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ctr">
                    <a:lnL>
                      <a:noFill/>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2012A</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125.00</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Bank of America</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gridSpan="2">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5/1/2020</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N</a:t>
                      </a:r>
                    </a:p>
                  </a:txBody>
                  <a:tcPr marL="9338" marR="9338" marT="9338" marB="0" anchor="b">
                    <a:lnL w="6350" cap="flat" cmpd="sng" algn="ctr">
                      <a:solidFill>
                        <a:srgbClr val="000000"/>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r h="186765">
                <a:tc vMerge="1">
                  <a:txBody>
                    <a:bodyPr/>
                    <a:lstStyle/>
                    <a:p>
                      <a:pPr algn="ctr" fontAlgn="ctr"/>
                      <a:endParaRPr lang="en-US" sz="1150" b="0" i="0" u="none" strike="noStrike" dirty="0">
                        <a:solidFill>
                          <a:srgbClr val="000000"/>
                        </a:solidFill>
                        <a:latin typeface="Calibri"/>
                      </a:endParaRP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2012B</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solidFill>
                      <a:schemeClr val="bg1"/>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100.00</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solidFill>
                      <a:schemeClr val="bg1"/>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State Street</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solidFill>
                      <a:schemeClr val="bg1"/>
                    </a:solidFill>
                  </a:tcPr>
                </a:tc>
                <a:tc gridSpan="2">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6/1/2021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N</a:t>
                      </a: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015"/>
                  </a:ext>
                </a:extLst>
              </a:tr>
              <a:tr h="221947">
                <a:tc vMerge="1">
                  <a:txBody>
                    <a:bodyPr/>
                    <a:lstStyle/>
                    <a:p>
                      <a:pPr algn="ctr" fontAlgn="ctr"/>
                      <a:endParaRPr lang="en-US" sz="1150" b="0" i="0" u="none" strike="noStrike" dirty="0">
                        <a:solidFill>
                          <a:srgbClr val="000000"/>
                        </a:solidFill>
                        <a:latin typeface="Calibri"/>
                      </a:endParaRPr>
                    </a:p>
                  </a:txBody>
                  <a:tcPr marL="9338" marR="9338" marT="933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2018C</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          249.08</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solidFill>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Bank of America</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solidFill>
                  </a:tcPr>
                </a:tc>
                <a:tc gridSpan="2">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8/1/2021</a:t>
                      </a:r>
                    </a:p>
                  </a:txBody>
                  <a:tcPr marL="9338" marR="9338" marT="933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chemeClr val="bg1"/>
                    </a:solidFill>
                  </a:tcPr>
                </a:tc>
                <a:tc hMerge="1">
                  <a:txBody>
                    <a:bodyPr/>
                    <a:lstStyle/>
                    <a:p>
                      <a:endParaRPr lang="en-US"/>
                    </a:p>
                  </a:txBody>
                  <a:tcPr/>
                </a:tc>
                <a:tc>
                  <a:txBody>
                    <a:bodyPr/>
                    <a:lstStyle/>
                    <a:p>
                      <a:pPr algn="ctr" fontAlgn="b"/>
                      <a:r>
                        <a:rPr lang="en-US" sz="1150" b="0" i="0" u="none" strike="noStrike" dirty="0">
                          <a:solidFill>
                            <a:srgbClr val="000000"/>
                          </a:solidFill>
                          <a:latin typeface="Calibri" panose="020F0502020204030204" pitchFamily="34" charset="0"/>
                          <a:cs typeface="Calibri" panose="020F0502020204030204" pitchFamily="34" charset="0"/>
                        </a:rPr>
                        <a:t>N</a:t>
                      </a:r>
                    </a:p>
                  </a:txBody>
                  <a:tcPr marL="9338" marR="9338" marT="933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16"/>
                  </a:ext>
                </a:extLst>
              </a:tr>
              <a:tr h="186765">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1" i="0" u="none" strike="noStrike" dirty="0">
                          <a:solidFill>
                            <a:srgbClr val="000000"/>
                          </a:solidFill>
                          <a:latin typeface="Calibri" panose="020F0502020204030204" pitchFamily="34" charset="0"/>
                          <a:cs typeface="Calibri" panose="020F0502020204030204" pitchFamily="34" charset="0"/>
                        </a:rPr>
                        <a:t>Subtotal</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50" b="1" i="0" u="none" strike="noStrike" dirty="0">
                          <a:solidFill>
                            <a:srgbClr val="000000"/>
                          </a:solidFill>
                          <a:latin typeface="Calibri" panose="020F0502020204030204" pitchFamily="34" charset="0"/>
                          <a:cs typeface="Calibri" panose="020F0502020204030204" pitchFamily="34" charset="0"/>
                        </a:rPr>
                        <a:t>         474.08 </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1" i="0" u="none" strike="noStrike" dirty="0">
                          <a:solidFill>
                            <a:schemeClr val="tx1"/>
                          </a:solidFill>
                          <a:latin typeface="Calibri" panose="020F0502020204030204" pitchFamily="34" charset="0"/>
                          <a:cs typeface="Calibri" panose="020F0502020204030204" pitchFamily="34" charset="0"/>
                        </a:rPr>
                        <a:t>Total Debt Outstanding</a:t>
                      </a:r>
                      <a:r>
                        <a:rPr lang="en-US" sz="1200" b="1" i="0" u="none" strike="noStrike" baseline="30000" dirty="0">
                          <a:solidFill>
                            <a:schemeClr val="tx1"/>
                          </a:solidFill>
                          <a:latin typeface="Calibri" panose="020F0502020204030204" pitchFamily="34" charset="0"/>
                          <a:cs typeface="Calibri" panose="020F0502020204030204" pitchFamily="34" charset="0"/>
                        </a:rPr>
                        <a:t>(3)</a:t>
                      </a:r>
                      <a:endParaRPr lang="en-US" sz="1200" b="1"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latin typeface="Calibri" panose="020F0502020204030204" pitchFamily="34" charset="0"/>
                          <a:cs typeface="Calibri" panose="020F0502020204030204" pitchFamily="34" charset="0"/>
                        </a:rPr>
                        <a:t>$6,658.062</a:t>
                      </a:r>
                      <a:endParaRPr lang="en-US" sz="1200" b="1" i="0" u="none" strike="noStrike" dirty="0">
                        <a:solidFill>
                          <a:schemeClr val="tx1"/>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50" b="0" i="0" u="none" strike="noStrike" dirty="0">
                        <a:solidFill>
                          <a:srgbClr val="000000"/>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7"/>
                  </a:ext>
                </a:extLst>
              </a:tr>
              <a:tr h="147764">
                <a:tc>
                  <a:txBody>
                    <a:bodyPr/>
                    <a:lstStyle/>
                    <a:p>
                      <a:pPr marL="0" marR="0" indent="0" algn="r" defTabSz="914400" rtl="0" eaLnBrk="1" fontAlgn="b" latinLnBrk="0" hangingPunct="1">
                        <a:lnSpc>
                          <a:spcPct val="100000"/>
                        </a:lnSpc>
                        <a:spcBef>
                          <a:spcPts val="0"/>
                        </a:spcBef>
                        <a:spcAft>
                          <a:spcPts val="0"/>
                        </a:spcAft>
                        <a:buClrTx/>
                        <a:buSzTx/>
                        <a:buFontTx/>
                        <a:buNone/>
                        <a:tabLst/>
                        <a:defRPr/>
                      </a:pPr>
                      <a:endParaRPr lang="en-US" sz="120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en-US" sz="120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latin typeface="Calibri" panose="020F0502020204030204" pitchFamily="34" charset="0"/>
                          <a:ea typeface="+mn-ea"/>
                          <a:cs typeface="Calibri" panose="020F0502020204030204" pitchFamily="34" charset="0"/>
                        </a:rPr>
                        <a:t>Total Commercial Paper </a:t>
                      </a:r>
                      <a:r>
                        <a:rPr lang="en-US" sz="1200" b="1" i="0" u="none" strike="noStrike" kern="1200" baseline="0" dirty="0">
                          <a:solidFill>
                            <a:schemeClr val="tx1"/>
                          </a:solidFill>
                          <a:latin typeface="Calibri" panose="020F0502020204030204" pitchFamily="34" charset="0"/>
                          <a:ea typeface="+mn-ea"/>
                          <a:cs typeface="Calibri" panose="020F0502020204030204" pitchFamily="34" charset="0"/>
                        </a:rPr>
                        <a:t>Outstanding </a:t>
                      </a:r>
                      <a:r>
                        <a:rPr lang="en-US" sz="1200" b="1" i="0" u="none" strike="noStrike" kern="1200" baseline="30000" dirty="0">
                          <a:solidFill>
                            <a:schemeClr val="tx1"/>
                          </a:solidFill>
                          <a:latin typeface="Calibri" panose="020F0502020204030204" pitchFamily="34" charset="0"/>
                          <a:ea typeface="+mn-ea"/>
                          <a:cs typeface="Calibri" panose="020F0502020204030204" pitchFamily="34" charset="0"/>
                        </a:rPr>
                        <a:t>(3)</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lang="en-US"/>
                    </a:p>
                  </a:txBody>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i="0" u="none" strike="noStrike" kern="1200" dirty="0">
                          <a:solidFill>
                            <a:schemeClr val="tx1"/>
                          </a:solidFill>
                          <a:latin typeface="Calibri" panose="020F0502020204030204" pitchFamily="34" charset="0"/>
                          <a:ea typeface="+mn-ea"/>
                          <a:cs typeface="Calibri" panose="020F0502020204030204" pitchFamily="34" charset="0"/>
                        </a:rPr>
                        <a:t>$220.00</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endParaRPr lang="en-US" sz="1200" dirty="0">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8"/>
                  </a:ext>
                </a:extLst>
              </a:tr>
              <a:tr h="184146">
                <a:tc gridSpan="3">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150" b="1" i="0" u="none" strike="noStrike" kern="1200" dirty="0">
                          <a:solidFill>
                            <a:srgbClr val="000000"/>
                          </a:solidFill>
                          <a:latin typeface="Calibri" panose="020F0502020204030204" pitchFamily="34" charset="0"/>
                          <a:ea typeface="+mn-ea"/>
                          <a:cs typeface="Calibri" panose="020F0502020204030204" pitchFamily="34" charset="0"/>
                        </a:rPr>
                        <a:t>                                         </a:t>
                      </a:r>
                    </a:p>
                  </a:txBody>
                  <a:tcPr marL="9338" marR="9338" marT="9338"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20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algn="ctr" defTabSz="914400" rtl="0" eaLnBrk="1" fontAlgn="b" latinLnBrk="0" hangingPunct="1"/>
                      <a:endParaRPr lang="en-US" sz="1150" b="1" i="0" u="none" strike="noStrike" kern="1200" dirty="0">
                        <a:solidFill>
                          <a:srgbClr val="000000"/>
                        </a:solidFill>
                        <a:latin typeface="Calibri" panose="020F0502020204030204" pitchFamily="34" charset="0"/>
                        <a:ea typeface="+mn-ea"/>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latin typeface="Calibri" panose="020F0502020204030204" pitchFamily="34" charset="0"/>
                          <a:cs typeface="Calibri" panose="020F0502020204030204" pitchFamily="34" charset="0"/>
                        </a:rPr>
                        <a:t>Total Unhedged Variable Rate Debt</a:t>
                      </a:r>
                      <a:r>
                        <a:rPr lang="en-US" sz="1200" b="1" i="0" u="none" strike="noStrike" baseline="30000" dirty="0">
                          <a:solidFill>
                            <a:schemeClr val="tx1"/>
                          </a:solidFill>
                          <a:latin typeface="Calibri" panose="020F0502020204030204" pitchFamily="34" charset="0"/>
                          <a:cs typeface="Calibri" panose="020F0502020204030204" pitchFamily="34" charset="0"/>
                        </a:rPr>
                        <a:t>(3)</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b"/>
                      <a:endParaRPr lang="en-US" sz="1150" b="0" i="0" u="none" strike="noStrike" dirty="0">
                        <a:solidFill>
                          <a:srgbClr val="000000"/>
                        </a:solidFill>
                        <a:latin typeface="Calibri"/>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200" b="1" i="0" u="none" strike="noStrike" baseline="0" dirty="0">
                          <a:solidFill>
                            <a:schemeClr val="tx1"/>
                          </a:solidFill>
                          <a:latin typeface="Calibri" panose="020F0502020204030204" pitchFamily="34" charset="0"/>
                          <a:cs typeface="Calibri" panose="020F0502020204030204" pitchFamily="34" charset="0"/>
                        </a:rPr>
                        <a:t>3.30%</a:t>
                      </a: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endParaRPr lang="en-US" sz="1150" b="0" i="0" u="none" strike="noStrike" dirty="0">
                        <a:solidFill>
                          <a:srgbClr val="000000"/>
                        </a:solidFill>
                        <a:latin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9"/>
                  </a:ext>
                </a:extLst>
              </a:tr>
              <a:tr h="186765">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en-US" sz="1150" b="1"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1150" b="0" i="0" u="none" strike="noStrike" dirty="0">
                        <a:solidFill>
                          <a:srgbClr val="000000"/>
                        </a:solidFill>
                        <a:latin typeface="Calibri" panose="020F0502020204030204" pitchFamily="34" charset="0"/>
                        <a:cs typeface="Calibri" panose="020F0502020204030204" pitchFamily="34" charset="0"/>
                      </a:endParaRPr>
                    </a:p>
                  </a:txBody>
                  <a:tcPr marL="9338" marR="9338" marT="9338"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20"/>
                  </a:ext>
                </a:extLst>
              </a:tr>
            </a:tbl>
          </a:graphicData>
        </a:graphic>
      </p:graphicFrame>
      <p:sp>
        <p:nvSpPr>
          <p:cNvPr id="9" name="Rectangle 3"/>
          <p:cNvSpPr txBox="1">
            <a:spLocks noChangeArrowheads="1"/>
          </p:cNvSpPr>
          <p:nvPr/>
        </p:nvSpPr>
        <p:spPr>
          <a:xfrm>
            <a:off x="533400" y="5715000"/>
            <a:ext cx="7696200" cy="609600"/>
          </a:xfrm>
          <a:prstGeom prst="rect">
            <a:avLst/>
          </a:prstGeom>
        </p:spPr>
        <p:txBody>
          <a:bodyPr vert="horz" lIns="91440" tIns="45720" rIns="91440" bIns="45720" rtlCol="0">
            <a:normAutofit/>
          </a:bodyPr>
          <a:lstStyle/>
          <a:p>
            <a:pPr marL="342900" indent="-342900">
              <a:lnSpc>
                <a:spcPct val="90000"/>
              </a:lnSpc>
              <a:spcBef>
                <a:spcPct val="20000"/>
              </a:spcBef>
            </a:pPr>
            <a:r>
              <a:rPr lang="en-US" sz="1000" baseline="30000" dirty="0">
                <a:latin typeface="Calibri" panose="020F0502020204030204" pitchFamily="34" charset="0"/>
                <a:cs typeface="Calibri" panose="020F0502020204030204" pitchFamily="34" charset="0"/>
              </a:rPr>
              <a:t>(1)</a:t>
            </a:r>
            <a:r>
              <a:rPr lang="en-US" sz="1000" dirty="0">
                <a:latin typeface="Calibri" panose="020F0502020204030204" pitchFamily="34" charset="0"/>
                <a:cs typeface="Calibri" panose="020F0502020204030204" pitchFamily="34" charset="0"/>
              </a:rPr>
              <a:t> The </a:t>
            </a:r>
            <a:r>
              <a:rPr lang="en-US" sz="1000" dirty="0">
                <a:latin typeface="Calibri" panose="020F0502020204030204" pitchFamily="34" charset="0"/>
              </a:rPr>
              <a:t>Morgan Stanley B-2 is an Extendible Commercial Paper product.</a:t>
            </a:r>
            <a:endParaRPr lang="en-US" sz="1000" dirty="0">
              <a:latin typeface="Calibri" panose="020F0502020204030204" pitchFamily="34" charset="0"/>
              <a:cs typeface="Calibri" panose="020F0502020204030204" pitchFamily="34" charset="0"/>
            </a:endParaRPr>
          </a:p>
          <a:p>
            <a:pPr marL="342900" indent="-342900">
              <a:lnSpc>
                <a:spcPct val="90000"/>
              </a:lnSpc>
              <a:spcBef>
                <a:spcPct val="20000"/>
              </a:spcBef>
            </a:pPr>
            <a:r>
              <a:rPr lang="en-US" sz="1000" baseline="30000" dirty="0">
                <a:latin typeface="Calibri" panose="020F0502020204030204" pitchFamily="34" charset="0"/>
                <a:cs typeface="Calibri" panose="020F0502020204030204" pitchFamily="34" charset="0"/>
              </a:rPr>
              <a:t>(2)</a:t>
            </a:r>
            <a:r>
              <a:rPr lang="en-US" sz="1000" dirty="0">
                <a:latin typeface="Calibri" panose="020F0502020204030204" pitchFamily="34" charset="0"/>
                <a:cs typeface="Calibri" panose="020F0502020204030204" pitchFamily="34" charset="0"/>
              </a:rPr>
              <a:t> The RBC facility B-5 is a Forward Purchase Agreement. </a:t>
            </a:r>
          </a:p>
          <a:p>
            <a:pPr marL="342900" indent="-342900">
              <a:lnSpc>
                <a:spcPct val="90000"/>
              </a:lnSpc>
              <a:spcBef>
                <a:spcPct val="20000"/>
              </a:spcBef>
            </a:pPr>
            <a:r>
              <a:rPr lang="en-US" sz="1000" baseline="30000" noProof="0" dirty="0">
                <a:latin typeface="Calibri" panose="020F0502020204030204" pitchFamily="34" charset="0"/>
                <a:cs typeface="Calibri" panose="020F0502020204030204" pitchFamily="34" charset="0"/>
              </a:rPr>
              <a:t>(3)</a:t>
            </a:r>
            <a:r>
              <a:rPr kumimoji="0" lang="en-US" sz="1000" b="0" i="0" u="none" strike="noStrike" kern="1200" cap="none" spc="0" normalizeH="0" baseline="0" noProof="0" dirty="0">
                <a:ln>
                  <a:noFill/>
                </a:ln>
                <a:solidFill>
                  <a:schemeClr val="tx1"/>
                </a:solidFill>
                <a:effectLst/>
                <a:uLnTx/>
                <a:uFillTx/>
                <a:latin typeface="Calibri" panose="020F0502020204030204" pitchFamily="34" charset="0"/>
                <a:cs typeface="Calibri" panose="020F0502020204030204" pitchFamily="34" charset="0"/>
              </a:rPr>
              <a:t> </a:t>
            </a:r>
            <a:r>
              <a:rPr lang="en-US" sz="1000" dirty="0">
                <a:latin typeface="Calibri" panose="020F0502020204030204" pitchFamily="34" charset="0"/>
              </a:rPr>
              <a:t>As of June 30, 2018 Monthly Financial Report. </a:t>
            </a:r>
            <a:r>
              <a:rPr lang="en-US" sz="1000" dirty="0">
                <a:latin typeface="Calibri" panose="020F0502020204030204" pitchFamily="34" charset="0"/>
                <a:cs typeface="Calibri" panose="020F0502020204030204" pitchFamily="34" charset="0"/>
              </a:rPr>
              <a:t> </a:t>
            </a:r>
          </a:p>
        </p:txBody>
      </p:sp>
      <p:sp>
        <p:nvSpPr>
          <p:cNvPr id="10" name="Rectangle 20"/>
          <p:cNvSpPr>
            <a:spLocks noGrp="1" noChangeArrowheads="1"/>
          </p:cNvSpPr>
          <p:nvPr>
            <p:ph type="title"/>
          </p:nvPr>
        </p:nvSpPr>
        <p:spPr>
          <a:xfrm>
            <a:off x="1066800" y="243680"/>
            <a:ext cx="8077200" cy="975519"/>
          </a:xfrm>
        </p:spPr>
        <p:txBody>
          <a:bodyPr/>
          <a:lstStyle/>
          <a:p>
            <a:pPr lvl="0"/>
            <a:r>
              <a:rPr lang="en-US" sz="3900" dirty="0">
                <a:latin typeface="Calibri" panose="020F0502020204030204" pitchFamily="34" charset="0"/>
                <a:cs typeface="Calibri" panose="020F0502020204030204" pitchFamily="34" charset="0"/>
              </a:rPr>
              <a:t>CUS Variable Rate Exposure Summary</a:t>
            </a:r>
          </a:p>
        </p:txBody>
      </p:sp>
      <p:sp>
        <p:nvSpPr>
          <p:cNvPr id="8"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3960354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11</a:t>
            </a:fld>
            <a:endParaRPr lang="en-US" b="1" dirty="0">
              <a:solidFill>
                <a:schemeClr val="bg1"/>
              </a:solidFill>
            </a:endParaRPr>
          </a:p>
        </p:txBody>
      </p:sp>
      <p:sp>
        <p:nvSpPr>
          <p:cNvPr id="9" name="Content Placeholder 8"/>
          <p:cNvSpPr>
            <a:spLocks noGrp="1"/>
          </p:cNvSpPr>
          <p:nvPr>
            <p:ph idx="1"/>
          </p:nvPr>
        </p:nvSpPr>
        <p:spPr>
          <a:xfrm>
            <a:off x="609600" y="1447800"/>
            <a:ext cx="7924800" cy="478155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0" indent="0">
              <a:buNone/>
            </a:pPr>
            <a:r>
              <a:rPr lang="en-US" b="1" u="sng" dirty="0">
                <a:latin typeface="Calibri" panose="020F0502020204030204" pitchFamily="34" charset="0"/>
              </a:rPr>
              <a:t>Background:</a:t>
            </a:r>
          </a:p>
          <a:p>
            <a:pPr marL="396875" lvl="1" indent="-342900">
              <a:lnSpc>
                <a:spcPct val="80000"/>
              </a:lnSpc>
              <a:buFont typeface="Arial" panose="020B0604020202020204" pitchFamily="34" charset="0"/>
              <a:buChar char="•"/>
            </a:pPr>
            <a:r>
              <a:rPr lang="en-US" sz="2000" dirty="0">
                <a:latin typeface="Calibri" panose="020F0502020204030204" pitchFamily="34" charset="0"/>
              </a:rPr>
              <a:t>The Series B-5 facility is approximately $250 million in size and is utilized for appropriations capacity by the System to support its capital improvement program.</a:t>
            </a:r>
          </a:p>
          <a:p>
            <a:pPr marL="396875" lvl="1" indent="-342900">
              <a:lnSpc>
                <a:spcPct val="80000"/>
              </a:lnSpc>
              <a:buFont typeface="Arial" panose="020B0604020202020204" pitchFamily="34" charset="0"/>
              <a:buChar char="•"/>
            </a:pPr>
            <a:r>
              <a:rPr lang="en-US" sz="2000" dirty="0">
                <a:latin typeface="Calibri" panose="020F0502020204030204" pitchFamily="34" charset="0"/>
              </a:rPr>
              <a:t>The current liquidity facility is set to expire on October 30, 2018.</a:t>
            </a:r>
          </a:p>
          <a:p>
            <a:pPr marL="0" indent="0">
              <a:buNone/>
            </a:pPr>
            <a:r>
              <a:rPr lang="en-US" b="1" u="sng" dirty="0">
                <a:latin typeface="Calibri" panose="020F0502020204030204" pitchFamily="34" charset="0"/>
              </a:rPr>
              <a:t>Next Steps:</a:t>
            </a:r>
          </a:p>
          <a:p>
            <a:r>
              <a:rPr lang="en-US" sz="2000" dirty="0">
                <a:latin typeface="Calibri" panose="020F0502020204030204" pitchFamily="34" charset="0"/>
                <a:cs typeface="Calibri" panose="020F0502020204030204" pitchFamily="34" charset="0"/>
              </a:rPr>
              <a:t>The City will issue a request for term sheet proposals from qualified financial institutions to provide credit facilities. </a:t>
            </a:r>
          </a:p>
          <a:p>
            <a:r>
              <a:rPr lang="en-US" sz="2000" dirty="0">
                <a:latin typeface="Calibri" panose="020F0502020204030204" pitchFamily="34" charset="0"/>
              </a:rPr>
              <a:t>The FWG will review and recommend credit structure to City Council as it comes due in October 2018.</a:t>
            </a:r>
            <a:endParaRPr lang="en-US" sz="2000" dirty="0">
              <a:solidFill>
                <a:srgbClr val="FF0000"/>
              </a:solidFill>
              <a:latin typeface="Calibri" panose="020F0502020204030204" pitchFamily="34" charset="0"/>
            </a:endParaRPr>
          </a:p>
        </p:txBody>
      </p:sp>
      <p:sp>
        <p:nvSpPr>
          <p:cNvPr id="11" name="Rectangle 20"/>
          <p:cNvSpPr>
            <a:spLocks noGrp="1" noChangeArrowheads="1"/>
          </p:cNvSpPr>
          <p:nvPr>
            <p:ph type="title"/>
          </p:nvPr>
        </p:nvSpPr>
        <p:spPr>
          <a:xfrm>
            <a:off x="1066800" y="91281"/>
            <a:ext cx="8077200" cy="975519"/>
          </a:xfrm>
        </p:spPr>
        <p:txBody>
          <a:bodyPr/>
          <a:lstStyle/>
          <a:p>
            <a:pPr lvl="0"/>
            <a:r>
              <a:rPr lang="en-US" dirty="0">
                <a:latin typeface="Calibri" panose="020F0502020204030204" pitchFamily="34" charset="0"/>
                <a:cs typeface="Calibri" panose="020F0502020204030204" pitchFamily="34" charset="0"/>
              </a:rPr>
              <a:t>Combined Utility System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Series B-5</a:t>
            </a:r>
          </a:p>
        </p:txBody>
      </p:sp>
      <p:sp>
        <p:nvSpPr>
          <p:cNvPr id="6" name="Slide Number Placeholder 3"/>
          <p:cNvSpPr txBox="1">
            <a:spLocks/>
          </p:cNvSpPr>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A8EF887-4AA1-44A4-803A-7E2B3A02AA67}" type="slidenum">
              <a:rPr lang="en-US" smtClean="0"/>
              <a:pPr/>
              <a:t>11</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78250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12</a:t>
            </a:fld>
            <a:endParaRPr lang="en-US" b="1" dirty="0">
              <a:solidFill>
                <a:schemeClr val="bg1"/>
              </a:solidFill>
            </a:endParaRPr>
          </a:p>
        </p:txBody>
      </p:sp>
      <p:sp>
        <p:nvSpPr>
          <p:cNvPr id="9" name="Content Placeholder 8"/>
          <p:cNvSpPr>
            <a:spLocks noGrp="1"/>
          </p:cNvSpPr>
          <p:nvPr>
            <p:ph idx="1"/>
          </p:nvPr>
        </p:nvSpPr>
        <p:spPr>
          <a:xfrm>
            <a:off x="609600" y="1447800"/>
            <a:ext cx="7924800" cy="478155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0" indent="0">
              <a:buNone/>
            </a:pPr>
            <a:r>
              <a:rPr lang="en-US" b="1" u="sng" dirty="0">
                <a:latin typeface="Calibri" panose="020F0502020204030204" pitchFamily="34" charset="0"/>
              </a:rPr>
              <a:t>Background:</a:t>
            </a:r>
          </a:p>
          <a:p>
            <a:pPr marL="396875" lvl="1" indent="-342900">
              <a:lnSpc>
                <a:spcPct val="80000"/>
              </a:lnSpc>
              <a:buFont typeface="Arial" panose="020B0604020202020204" pitchFamily="34" charset="0"/>
              <a:buChar char="•"/>
            </a:pPr>
            <a:r>
              <a:rPr lang="en-US" sz="2000" dirty="0">
                <a:latin typeface="Calibri" panose="020F0502020204030204" pitchFamily="34" charset="0"/>
              </a:rPr>
              <a:t>The City has several swaps entered into with the objective of hedging against the potential of rising interest rates associated with variable rate bonds. </a:t>
            </a:r>
          </a:p>
          <a:p>
            <a:pPr marL="396875" lvl="1" indent="-342900">
              <a:lnSpc>
                <a:spcPct val="80000"/>
              </a:lnSpc>
              <a:buFont typeface="Arial" panose="020B0604020202020204" pitchFamily="34" charset="0"/>
              <a:buChar char="•"/>
            </a:pPr>
            <a:r>
              <a:rPr lang="en-US" sz="2000" dirty="0">
                <a:latin typeface="Calibri" panose="020F0502020204030204" pitchFamily="34" charset="0"/>
              </a:rPr>
              <a:t>As the Controller has presented recently in the Quarterly Swap reports, the FWG has been monitoring the value of the swaps and has internally agreed to explore opportunities to improve the City’s cashflows, under the swap agreements.</a:t>
            </a:r>
          </a:p>
          <a:p>
            <a:pPr marL="396875" lvl="1" indent="-342900">
              <a:lnSpc>
                <a:spcPct val="80000"/>
              </a:lnSpc>
              <a:buFont typeface="Arial" panose="020B0604020202020204" pitchFamily="34" charset="0"/>
              <a:buChar char="•"/>
            </a:pPr>
            <a:endParaRPr lang="en-US" sz="2000" dirty="0">
              <a:latin typeface="Calibri" panose="020F0502020204030204" pitchFamily="34" charset="0"/>
            </a:endParaRPr>
          </a:p>
        </p:txBody>
      </p:sp>
      <p:sp>
        <p:nvSpPr>
          <p:cNvPr id="11" name="Rectangle 20"/>
          <p:cNvSpPr>
            <a:spLocks noGrp="1" noChangeArrowheads="1"/>
          </p:cNvSpPr>
          <p:nvPr>
            <p:ph type="title"/>
          </p:nvPr>
        </p:nvSpPr>
        <p:spPr>
          <a:xfrm>
            <a:off x="1066800" y="91281"/>
            <a:ext cx="8077200" cy="975519"/>
          </a:xfrm>
        </p:spPr>
        <p:txBody>
          <a:bodyPr/>
          <a:lstStyle/>
          <a:p>
            <a:pPr lvl="0"/>
            <a:r>
              <a:rPr lang="en-US" dirty="0">
                <a:latin typeface="Calibri" panose="020F0502020204030204" pitchFamily="34" charset="0"/>
                <a:cs typeface="Calibri" panose="020F0502020204030204" pitchFamily="34" charset="0"/>
              </a:rPr>
              <a:t>Combined Utility System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Swap Index Conversion</a:t>
            </a:r>
          </a:p>
        </p:txBody>
      </p:sp>
      <p:sp>
        <p:nvSpPr>
          <p:cNvPr id="6" name="Slide Number Placeholder 3"/>
          <p:cNvSpPr txBox="1">
            <a:spLocks/>
          </p:cNvSpPr>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A8EF887-4AA1-44A4-803A-7E2B3A02AA67}" type="slidenum">
              <a:rPr lang="en-US" smtClean="0"/>
              <a:pPr/>
              <a:t>12</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1387625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13</a:t>
            </a:fld>
            <a:endParaRPr lang="en-US" b="1" dirty="0">
              <a:solidFill>
                <a:schemeClr val="bg1"/>
              </a:solidFill>
            </a:endParaRPr>
          </a:p>
        </p:txBody>
      </p:sp>
      <p:sp>
        <p:nvSpPr>
          <p:cNvPr id="9" name="Content Placeholder 8"/>
          <p:cNvSpPr>
            <a:spLocks noGrp="1"/>
          </p:cNvSpPr>
          <p:nvPr>
            <p:ph idx="1"/>
          </p:nvPr>
        </p:nvSpPr>
        <p:spPr>
          <a:xfrm>
            <a:off x="609600" y="1314450"/>
            <a:ext cx="7924800" cy="478155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396875" lvl="1" indent="-342900">
              <a:lnSpc>
                <a:spcPct val="80000"/>
              </a:lnSpc>
              <a:buFont typeface="Arial" panose="020B0604020202020204" pitchFamily="34" charset="0"/>
              <a:buChar char="•"/>
            </a:pPr>
            <a:endParaRPr lang="en-US" sz="2200" dirty="0">
              <a:solidFill>
                <a:srgbClr val="000000"/>
              </a:solidFill>
              <a:latin typeface="Calibri" panose="020F0502020204030204" pitchFamily="34" charset="0"/>
            </a:endParaRPr>
          </a:p>
          <a:p>
            <a:pPr marL="396875" lvl="1" indent="-342900">
              <a:lnSpc>
                <a:spcPct val="80000"/>
              </a:lnSpc>
              <a:buFont typeface="Arial" panose="020B0604020202020204" pitchFamily="34" charset="0"/>
              <a:buChar char="•"/>
            </a:pPr>
            <a:r>
              <a:rPr lang="en-US" sz="2200" dirty="0">
                <a:solidFill>
                  <a:srgbClr val="000000"/>
                </a:solidFill>
                <a:latin typeface="Calibri" panose="020F0502020204030204" pitchFamily="34" charset="0"/>
              </a:rPr>
              <a:t>The City has several swap agreements with 4 counterparties for a combined notional amount of $902.4 million. </a:t>
            </a:r>
          </a:p>
          <a:p>
            <a:pPr marL="396875" lvl="1" indent="-342900">
              <a:lnSpc>
                <a:spcPct val="80000"/>
              </a:lnSpc>
              <a:buFont typeface="Arial" panose="020B0604020202020204" pitchFamily="34" charset="0"/>
              <a:buChar char="•"/>
            </a:pPr>
            <a:r>
              <a:rPr lang="en-US" sz="2200" dirty="0">
                <a:solidFill>
                  <a:srgbClr val="000000"/>
                </a:solidFill>
                <a:latin typeface="Calibri" panose="020F0502020204030204" pitchFamily="34" charset="0"/>
              </a:rPr>
              <a:t>The City has received some proposed swap amendments that would convert the base for the floating rate the City receives from 1 Month LIBOR to a 10-Yr. LIBOR Swap Rate, for a negotiated  period of time. </a:t>
            </a:r>
          </a:p>
          <a:p>
            <a:pPr marL="396875" lvl="1" indent="-342900">
              <a:lnSpc>
                <a:spcPct val="80000"/>
              </a:lnSpc>
              <a:buFont typeface="Arial" panose="020B0604020202020204" pitchFamily="34" charset="0"/>
              <a:buChar char="•"/>
            </a:pPr>
            <a:r>
              <a:rPr lang="en-US" sz="2200" dirty="0">
                <a:solidFill>
                  <a:srgbClr val="000000"/>
                </a:solidFill>
                <a:latin typeface="Calibri" panose="020F0502020204030204" pitchFamily="34" charset="0"/>
              </a:rPr>
              <a:t>The final maturity and all other terms of the swap would remain unchanged.</a:t>
            </a:r>
          </a:p>
        </p:txBody>
      </p:sp>
      <p:sp>
        <p:nvSpPr>
          <p:cNvPr id="11" name="Rectangle 20"/>
          <p:cNvSpPr>
            <a:spLocks noGrp="1" noChangeArrowheads="1"/>
          </p:cNvSpPr>
          <p:nvPr>
            <p:ph type="title"/>
          </p:nvPr>
        </p:nvSpPr>
        <p:spPr>
          <a:xfrm>
            <a:off x="1066800" y="91281"/>
            <a:ext cx="8077200" cy="975519"/>
          </a:xfrm>
        </p:spPr>
        <p:txBody>
          <a:bodyPr/>
          <a:lstStyle/>
          <a:p>
            <a:pPr lvl="0"/>
            <a:r>
              <a:rPr lang="en-US" dirty="0">
                <a:latin typeface="Calibri" panose="020F0502020204030204" pitchFamily="34" charset="0"/>
                <a:cs typeface="Calibri" panose="020F0502020204030204" pitchFamily="34" charset="0"/>
              </a:rPr>
              <a:t>Combined Utility System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Swap Index Conversion</a:t>
            </a:r>
          </a:p>
        </p:txBody>
      </p:sp>
      <p:sp>
        <p:nvSpPr>
          <p:cNvPr id="6" name="Slide Number Placeholder 3"/>
          <p:cNvSpPr txBox="1">
            <a:spLocks/>
          </p:cNvSpPr>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A8EF887-4AA1-44A4-803A-7E2B3A02AA67}" type="slidenum">
              <a:rPr lang="en-US" smtClean="0"/>
              <a:pPr/>
              <a:t>13</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618065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14</a:t>
            </a:fld>
            <a:endParaRPr lang="en-US" b="1" dirty="0">
              <a:solidFill>
                <a:schemeClr val="bg1"/>
              </a:solidFill>
            </a:endParaRPr>
          </a:p>
        </p:txBody>
      </p:sp>
      <p:sp>
        <p:nvSpPr>
          <p:cNvPr id="9" name="Content Placeholder 8"/>
          <p:cNvSpPr>
            <a:spLocks noGrp="1"/>
          </p:cNvSpPr>
          <p:nvPr>
            <p:ph idx="1"/>
          </p:nvPr>
        </p:nvSpPr>
        <p:spPr>
          <a:xfrm>
            <a:off x="609600" y="1314450"/>
            <a:ext cx="7924800" cy="478155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396875" lvl="1" indent="-342900">
              <a:lnSpc>
                <a:spcPct val="80000"/>
              </a:lnSpc>
              <a:buFont typeface="Arial" panose="020B0604020202020204" pitchFamily="34" charset="0"/>
              <a:buChar char="•"/>
            </a:pPr>
            <a:endParaRPr lang="en-US" sz="1400" dirty="0">
              <a:solidFill>
                <a:srgbClr val="000000"/>
              </a:solidFill>
              <a:latin typeface="Calibri" panose="020F0502020204030204" pitchFamily="34" charset="0"/>
            </a:endParaRPr>
          </a:p>
          <a:p>
            <a:pPr marL="53975" lvl="1" indent="0">
              <a:lnSpc>
                <a:spcPct val="80000"/>
              </a:lnSpc>
              <a:buNone/>
            </a:pPr>
            <a:r>
              <a:rPr lang="en-US" b="1" u="sng" dirty="0">
                <a:latin typeface="Calibri" panose="020F0502020204030204" pitchFamily="34" charset="0"/>
              </a:rPr>
              <a:t>Next Steps:</a:t>
            </a:r>
          </a:p>
          <a:p>
            <a:r>
              <a:rPr lang="en-US" sz="2000" dirty="0">
                <a:latin typeface="Calibri" panose="020F0502020204030204" pitchFamily="34" charset="0"/>
              </a:rPr>
              <a:t>The FWG recommends proceeding with negotiations on the proposed swap index conversions with the associated counterparties.</a:t>
            </a:r>
          </a:p>
          <a:p>
            <a:r>
              <a:rPr lang="en-US" sz="2000" dirty="0">
                <a:latin typeface="Calibri" panose="020F0502020204030204" pitchFamily="34" charset="0"/>
              </a:rPr>
              <a:t>A Request for Council action will be brought to City Council in the fall of 2018.</a:t>
            </a:r>
          </a:p>
        </p:txBody>
      </p:sp>
      <p:sp>
        <p:nvSpPr>
          <p:cNvPr id="11" name="Rectangle 20"/>
          <p:cNvSpPr>
            <a:spLocks noGrp="1" noChangeArrowheads="1"/>
          </p:cNvSpPr>
          <p:nvPr>
            <p:ph type="title"/>
          </p:nvPr>
        </p:nvSpPr>
        <p:spPr>
          <a:xfrm>
            <a:off x="1066800" y="91281"/>
            <a:ext cx="8077200" cy="975519"/>
          </a:xfrm>
        </p:spPr>
        <p:txBody>
          <a:bodyPr/>
          <a:lstStyle/>
          <a:p>
            <a:pPr lvl="0"/>
            <a:r>
              <a:rPr lang="en-US" dirty="0">
                <a:latin typeface="Calibri" panose="020F0502020204030204" pitchFamily="34" charset="0"/>
                <a:cs typeface="Calibri" panose="020F0502020204030204" pitchFamily="34" charset="0"/>
              </a:rPr>
              <a:t>Combined Utility System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Swap Index Conversion</a:t>
            </a:r>
          </a:p>
        </p:txBody>
      </p:sp>
      <p:sp>
        <p:nvSpPr>
          <p:cNvPr id="6" name="Slide Number Placeholder 3"/>
          <p:cNvSpPr txBox="1">
            <a:spLocks/>
          </p:cNvSpPr>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A8EF887-4AA1-44A4-803A-7E2B3A02AA67}" type="slidenum">
              <a:rPr lang="en-US" smtClean="0"/>
              <a:pPr/>
              <a:t>14</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28579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p:spPr>
        <p:txBody>
          <a:bodyPr anchor="ctr"/>
          <a:lstStyle/>
          <a:p>
            <a:pPr algn="ctr"/>
            <a:r>
              <a:rPr lang="en-US" sz="4400" dirty="0">
                <a:latin typeface="Calibri" panose="020F0502020204030204" pitchFamily="34" charset="0"/>
              </a:rPr>
              <a:t>Questions?</a:t>
            </a:r>
          </a:p>
        </p:txBody>
      </p:sp>
      <p:sp>
        <p:nvSpPr>
          <p:cNvPr id="3" name="Slide Number Placeholder 2"/>
          <p:cNvSpPr>
            <a:spLocks noGrp="1"/>
          </p:cNvSpPr>
          <p:nvPr>
            <p:ph type="sldNum" sz="quarter" idx="12"/>
          </p:nvPr>
        </p:nvSpPr>
        <p:spPr/>
        <p:txBody>
          <a:bodyPr/>
          <a:lstStyle/>
          <a:p>
            <a:fld id="{EEDA831C-AE7C-42E9-82C5-D3912A40B1C1}" type="slidenum">
              <a:rPr lang="en-US" smtClean="0"/>
              <a:pPr/>
              <a:t>15</a:t>
            </a:fld>
            <a:endParaRPr lang="en-US" dirty="0"/>
          </a:p>
        </p:txBody>
      </p:sp>
    </p:spTree>
    <p:extLst>
      <p:ext uri="{BB962C8B-B14F-4D97-AF65-F5344CB8AC3E}">
        <p14:creationId xmlns:p14="http://schemas.microsoft.com/office/powerpoint/2010/main" val="3026307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chemeClr val="accent2">
                    <a:lumMod val="75000"/>
                  </a:schemeClr>
                </a:solidFill>
                <a:latin typeface="Calibri" panose="020F0502020204030204" pitchFamily="34" charset="0"/>
              </a:rPr>
              <a:t>Agenda</a:t>
            </a:r>
          </a:p>
        </p:txBody>
      </p:sp>
      <p:sp>
        <p:nvSpPr>
          <p:cNvPr id="3" name="Content Placeholder 2"/>
          <p:cNvSpPr>
            <a:spLocks noGrp="1"/>
          </p:cNvSpPr>
          <p:nvPr>
            <p:ph idx="1"/>
          </p:nvPr>
        </p:nvSpPr>
        <p:spPr>
          <a:xfrm>
            <a:off x="609600" y="1600200"/>
            <a:ext cx="7962900" cy="4419600"/>
          </a:xfrm>
        </p:spPr>
        <p:txBody>
          <a:bodyPr/>
          <a:lstStyle/>
          <a:p>
            <a:pPr>
              <a:lnSpc>
                <a:spcPct val="80000"/>
              </a:lnSpc>
            </a:pPr>
            <a:endParaRPr lang="en-US" sz="800" dirty="0">
              <a:latin typeface="Calibri" panose="020F0502020204030204" pitchFamily="34" charset="0"/>
            </a:endParaRPr>
          </a:p>
          <a:p>
            <a:pPr>
              <a:lnSpc>
                <a:spcPct val="80000"/>
              </a:lnSpc>
            </a:pPr>
            <a:r>
              <a:rPr lang="en-US" dirty="0">
                <a:latin typeface="Calibri" panose="020F0502020204030204" pitchFamily="34" charset="0"/>
              </a:rPr>
              <a:t>Houston Airport System (HAS)</a:t>
            </a:r>
          </a:p>
          <a:p>
            <a:pPr marL="971550" lvl="1" indent="-514350">
              <a:lnSpc>
                <a:spcPct val="80000"/>
              </a:lnSpc>
              <a:buFont typeface="+mj-lt"/>
              <a:buAutoNum type="alphaLcParenR"/>
            </a:pPr>
            <a:r>
              <a:rPr lang="en-US" sz="2000" dirty="0">
                <a:latin typeface="Calibri" panose="020F0502020204030204" pitchFamily="34" charset="0"/>
              </a:rPr>
              <a:t>Pricing Update: Series 2018CD Pricing Update</a:t>
            </a:r>
          </a:p>
          <a:p>
            <a:pPr>
              <a:lnSpc>
                <a:spcPct val="80000"/>
              </a:lnSpc>
            </a:pPr>
            <a:r>
              <a:rPr lang="en-US" dirty="0">
                <a:latin typeface="Calibri" panose="020F0502020204030204" pitchFamily="34" charset="0"/>
              </a:rPr>
              <a:t>Convention and Entertainment System (C&amp;E)</a:t>
            </a:r>
          </a:p>
          <a:p>
            <a:pPr marL="971550" lvl="1" indent="-514350">
              <a:lnSpc>
                <a:spcPct val="80000"/>
              </a:lnSpc>
              <a:buFont typeface="+mj-lt"/>
              <a:buAutoNum type="alphaLcParenR"/>
            </a:pPr>
            <a:r>
              <a:rPr lang="en-US" sz="2000" dirty="0">
                <a:latin typeface="Calibri" panose="020F0502020204030204" pitchFamily="34" charset="0"/>
              </a:rPr>
              <a:t>Auction Rate Securities</a:t>
            </a:r>
          </a:p>
          <a:p>
            <a:pPr>
              <a:lnSpc>
                <a:spcPct val="80000"/>
              </a:lnSpc>
            </a:pPr>
            <a:r>
              <a:rPr lang="en-US" dirty="0">
                <a:latin typeface="Calibri" panose="020F0502020204030204" pitchFamily="34" charset="0"/>
              </a:rPr>
              <a:t>Combined Utility System (CUS)</a:t>
            </a:r>
          </a:p>
          <a:p>
            <a:pPr marL="971550" lvl="1" indent="-514350">
              <a:lnSpc>
                <a:spcPct val="80000"/>
              </a:lnSpc>
              <a:buFont typeface="+mj-lt"/>
              <a:buAutoNum type="alphaLcParenR"/>
            </a:pPr>
            <a:r>
              <a:rPr lang="en-US" sz="2000" dirty="0">
                <a:latin typeface="Calibri" panose="020F0502020204030204" pitchFamily="34" charset="0"/>
              </a:rPr>
              <a:t>Pricing Update: Series 2012B &amp; 2018C</a:t>
            </a:r>
            <a:endParaRPr lang="en-US" sz="1800" dirty="0">
              <a:latin typeface="Calibri" panose="020F0502020204030204" pitchFamily="34" charset="0"/>
            </a:endParaRPr>
          </a:p>
          <a:p>
            <a:pPr marL="971550" lvl="1" indent="-514350">
              <a:lnSpc>
                <a:spcPct val="80000"/>
              </a:lnSpc>
              <a:buFont typeface="+mj-lt"/>
              <a:buAutoNum type="alphaLcParenR"/>
            </a:pPr>
            <a:r>
              <a:rPr lang="en-US" sz="2000" dirty="0">
                <a:latin typeface="Calibri" panose="020F0502020204030204" pitchFamily="34" charset="0"/>
              </a:rPr>
              <a:t>Texas Water Development Board (TWDB) SWIRFT Loan,         Series 2018F</a:t>
            </a:r>
          </a:p>
          <a:p>
            <a:pPr marL="971550" lvl="1" indent="-514350">
              <a:lnSpc>
                <a:spcPct val="80000"/>
              </a:lnSpc>
              <a:buFont typeface="+mj-lt"/>
              <a:buAutoNum type="alphaLcParenR"/>
            </a:pPr>
            <a:r>
              <a:rPr lang="en-US" sz="2000" dirty="0">
                <a:latin typeface="Calibri" panose="020F0502020204030204" pitchFamily="34" charset="0"/>
              </a:rPr>
              <a:t>Series B-5</a:t>
            </a:r>
          </a:p>
          <a:p>
            <a:pPr marL="971550" lvl="1" indent="-514350">
              <a:lnSpc>
                <a:spcPct val="80000"/>
              </a:lnSpc>
              <a:buFont typeface="+mj-lt"/>
              <a:buAutoNum type="alphaLcParenR"/>
            </a:pPr>
            <a:r>
              <a:rPr lang="en-US" sz="2000" dirty="0">
                <a:latin typeface="Calibri" panose="020F0502020204030204" pitchFamily="34" charset="0"/>
              </a:rPr>
              <a:t>Swap Index Conversion</a:t>
            </a:r>
          </a:p>
          <a:p>
            <a:pPr marL="971550" lvl="1" indent="-514350">
              <a:lnSpc>
                <a:spcPct val="80000"/>
              </a:lnSpc>
              <a:buFont typeface="+mj-lt"/>
              <a:buAutoNum type="alphaLcParenR"/>
            </a:pPr>
            <a:endParaRPr lang="en-US" sz="2000" dirty="0">
              <a:latin typeface="Calibri" panose="020F0502020204030204" pitchFamily="34" charset="0"/>
            </a:endParaRPr>
          </a:p>
          <a:p>
            <a:pPr marL="971550" lvl="1" indent="-514350">
              <a:lnSpc>
                <a:spcPct val="80000"/>
              </a:lnSpc>
              <a:buFont typeface="+mj-lt"/>
              <a:buAutoNum type="alphaLcParenR"/>
            </a:pPr>
            <a:endParaRPr lang="en-US" sz="20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pPr>
              <a:defRPr/>
            </a:pPr>
            <a:fld id="{07FAFE86-2E5F-492B-A0AC-F4073EBD1C5F}" type="slidenum">
              <a:rPr lang="en-US" smtClean="0"/>
              <a:pPr>
                <a:defRPr/>
              </a:pPr>
              <a:t>2</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2367430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2E257D13-180C-44D9-8790-FFEAC1989D26}" type="slidenum">
              <a:rPr lang="en-US" smtClean="0">
                <a:cs typeface="Arial" charset="0"/>
              </a:rPr>
              <a:pPr/>
              <a:t>3</a:t>
            </a:fld>
            <a:endParaRPr lang="en-US" dirty="0">
              <a:cs typeface="Arial" charset="0"/>
            </a:endParaRPr>
          </a:p>
        </p:txBody>
      </p:sp>
      <p:graphicFrame>
        <p:nvGraphicFramePr>
          <p:cNvPr id="6" name="Table 5"/>
          <p:cNvGraphicFramePr>
            <a:graphicFrameLocks noGrp="1"/>
          </p:cNvGraphicFramePr>
          <p:nvPr>
            <p:extLst>
              <p:ext uri="{D42A27DB-BD31-4B8C-83A1-F6EECF244321}">
                <p14:modId xmlns:p14="http://schemas.microsoft.com/office/powerpoint/2010/main" val="73748400"/>
              </p:ext>
            </p:extLst>
          </p:nvPr>
        </p:nvGraphicFramePr>
        <p:xfrm>
          <a:off x="1066800" y="1371600"/>
          <a:ext cx="7391400" cy="4466500"/>
        </p:xfrm>
        <a:graphic>
          <a:graphicData uri="http://schemas.openxmlformats.org/drawingml/2006/table">
            <a:tbl>
              <a:tblPr/>
              <a:tblGrid>
                <a:gridCol w="3124200">
                  <a:extLst>
                    <a:ext uri="{9D8B030D-6E8A-4147-A177-3AD203B41FA5}">
                      <a16:colId xmlns:a16="http://schemas.microsoft.com/office/drawing/2014/main" val="20000"/>
                    </a:ext>
                  </a:extLst>
                </a:gridCol>
                <a:gridCol w="152400">
                  <a:extLst>
                    <a:ext uri="{9D8B030D-6E8A-4147-A177-3AD203B41FA5}">
                      <a16:colId xmlns:a16="http://schemas.microsoft.com/office/drawing/2014/main" val="20001"/>
                    </a:ext>
                  </a:extLst>
                </a:gridCol>
                <a:gridCol w="1453192">
                  <a:extLst>
                    <a:ext uri="{9D8B030D-6E8A-4147-A177-3AD203B41FA5}">
                      <a16:colId xmlns:a16="http://schemas.microsoft.com/office/drawing/2014/main" val="20002"/>
                    </a:ext>
                  </a:extLst>
                </a:gridCol>
                <a:gridCol w="604208">
                  <a:extLst>
                    <a:ext uri="{9D8B030D-6E8A-4147-A177-3AD203B41FA5}">
                      <a16:colId xmlns:a16="http://schemas.microsoft.com/office/drawing/2014/main" val="20003"/>
                    </a:ext>
                  </a:extLst>
                </a:gridCol>
                <a:gridCol w="596952">
                  <a:extLst>
                    <a:ext uri="{9D8B030D-6E8A-4147-A177-3AD203B41FA5}">
                      <a16:colId xmlns:a16="http://schemas.microsoft.com/office/drawing/2014/main" val="1006712877"/>
                    </a:ext>
                  </a:extLst>
                </a:gridCol>
                <a:gridCol w="44450">
                  <a:extLst>
                    <a:ext uri="{9D8B030D-6E8A-4147-A177-3AD203B41FA5}">
                      <a16:colId xmlns:a16="http://schemas.microsoft.com/office/drawing/2014/main" val="20004"/>
                    </a:ext>
                  </a:extLst>
                </a:gridCol>
                <a:gridCol w="120598">
                  <a:extLst>
                    <a:ext uri="{9D8B030D-6E8A-4147-A177-3AD203B41FA5}">
                      <a16:colId xmlns:a16="http://schemas.microsoft.com/office/drawing/2014/main" val="20005"/>
                    </a:ext>
                  </a:extLst>
                </a:gridCol>
                <a:gridCol w="707849">
                  <a:extLst>
                    <a:ext uri="{9D8B030D-6E8A-4147-A177-3AD203B41FA5}">
                      <a16:colId xmlns:a16="http://schemas.microsoft.com/office/drawing/2014/main" val="20006"/>
                    </a:ext>
                  </a:extLst>
                </a:gridCol>
                <a:gridCol w="587551">
                  <a:extLst>
                    <a:ext uri="{9D8B030D-6E8A-4147-A177-3AD203B41FA5}">
                      <a16:colId xmlns:a16="http://schemas.microsoft.com/office/drawing/2014/main" val="20007"/>
                    </a:ext>
                  </a:extLst>
                </a:gridCol>
              </a:tblGrid>
              <a:tr h="152400">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gridSpan="3">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gridSpan="2">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tc hMerge="1">
                  <a:txBody>
                    <a:bodyPr/>
                    <a:lstStyle/>
                    <a:p>
                      <a:endParaRPr lang="en-US"/>
                    </a:p>
                  </a:txBody>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chemeClr val="accent2">
                        <a:lumMod val="20000"/>
                        <a:lumOff val="80000"/>
                      </a:schemeClr>
                    </a:solidFill>
                  </a:tcPr>
                </a:tc>
                <a:extLst>
                  <a:ext uri="{0D108BD9-81ED-4DB2-BD59-A6C34878D82A}">
                    <a16:rowId xmlns:a16="http://schemas.microsoft.com/office/drawing/2014/main" val="10000"/>
                  </a:ext>
                </a:extLst>
              </a:tr>
              <a:tr h="301852">
                <a:tc>
                  <a:txBody>
                    <a:bodyPr/>
                    <a:lstStyle/>
                    <a:p>
                      <a:pPr algn="r" fontAlgn="b"/>
                      <a:r>
                        <a:rPr lang="en-US" sz="1800" b="0" i="0" u="none" strike="noStrike" dirty="0">
                          <a:solidFill>
                            <a:schemeClr val="tx1"/>
                          </a:solidFill>
                          <a:effectLst/>
                          <a:latin typeface="Calibri"/>
                        </a:rPr>
                        <a:t>System</a:t>
                      </a:r>
                    </a:p>
                  </a:txBody>
                  <a:tcPr marL="9525" marR="9525" marT="9525" marB="0" anchor="b">
                    <a:lnL>
                      <a:noFill/>
                    </a:lnL>
                    <a:lnR>
                      <a:noFill/>
                    </a:lnR>
                    <a:lnT>
                      <a:noFill/>
                    </a:lnT>
                    <a:lnB>
                      <a:noFill/>
                    </a:lnB>
                    <a:noFill/>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a:noFill/>
                    </a:lnT>
                    <a:lnB>
                      <a:noFill/>
                    </a:lnB>
                    <a:noFill/>
                  </a:tcPr>
                </a:tc>
                <a:tc gridSpan="6">
                  <a:txBody>
                    <a:bodyPr/>
                    <a:lstStyle/>
                    <a:p>
                      <a:pPr algn="l" fontAlgn="b"/>
                      <a:r>
                        <a:rPr lang="en-US" sz="1800" b="0" i="0" u="none" strike="noStrike" dirty="0">
                          <a:solidFill>
                            <a:schemeClr val="tx1"/>
                          </a:solidFill>
                          <a:effectLst/>
                          <a:latin typeface="Calibri"/>
                        </a:rPr>
                        <a:t>Houston Airport System</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a:noFill/>
                    </a:lnT>
                    <a:lnB>
                      <a:noFill/>
                    </a:lnB>
                    <a:noFill/>
                  </a:tcPr>
                </a:tc>
                <a:extLst>
                  <a:ext uri="{0D108BD9-81ED-4DB2-BD59-A6C34878D82A}">
                    <a16:rowId xmlns:a16="http://schemas.microsoft.com/office/drawing/2014/main" val="10001"/>
                  </a:ext>
                </a:extLst>
              </a:tr>
              <a:tr h="301852">
                <a:tc>
                  <a:txBody>
                    <a:bodyPr/>
                    <a:lstStyle/>
                    <a:p>
                      <a:pPr algn="r" fontAlgn="b"/>
                      <a:r>
                        <a:rPr lang="en-US" sz="1800" b="0" i="0" u="none" strike="noStrike" dirty="0">
                          <a:solidFill>
                            <a:schemeClr val="tx1"/>
                          </a:solidFill>
                          <a:effectLst/>
                          <a:latin typeface="Calibri"/>
                        </a:rPr>
                        <a:t>Total</a:t>
                      </a:r>
                      <a:r>
                        <a:rPr lang="en-US" sz="1800" b="0" i="0" u="none" strike="noStrike" baseline="0" dirty="0">
                          <a:solidFill>
                            <a:schemeClr val="tx1"/>
                          </a:solidFill>
                          <a:effectLst/>
                          <a:latin typeface="Calibri"/>
                        </a:rPr>
                        <a:t> </a:t>
                      </a:r>
                      <a:r>
                        <a:rPr lang="en-US" sz="1800" b="0" i="0" u="none" strike="noStrike" dirty="0">
                          <a:solidFill>
                            <a:schemeClr val="tx1"/>
                          </a:solidFill>
                          <a:effectLst/>
                          <a:latin typeface="Calibri"/>
                        </a:rPr>
                        <a:t>Par Amount</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a:noFill/>
                    </a:lnT>
                    <a:lnB>
                      <a:noFill/>
                    </a:lnB>
                    <a:solidFill>
                      <a:schemeClr val="accent2">
                        <a:lumMod val="20000"/>
                        <a:lumOff val="80000"/>
                      </a:schemeClr>
                    </a:solidFill>
                  </a:tcPr>
                </a:tc>
                <a:tc gridSpan="7">
                  <a:txBody>
                    <a:bodyPr/>
                    <a:lstStyle/>
                    <a:p>
                      <a:pPr algn="l" fontAlgn="b"/>
                      <a:r>
                        <a:rPr lang="en-US" sz="1800" b="0" i="0" u="none" strike="noStrike" dirty="0">
                          <a:solidFill>
                            <a:schemeClr val="tx1"/>
                          </a:solidFill>
                          <a:effectLst/>
                          <a:latin typeface="Calibri"/>
                        </a:rPr>
                        <a:t>$569.110 Million</a:t>
                      </a: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301852">
                <a:tc>
                  <a:txBody>
                    <a:bodyPr/>
                    <a:lstStyle/>
                    <a:p>
                      <a:pPr algn="r" fontAlgn="b"/>
                      <a:r>
                        <a:rPr lang="en-US" sz="1800" b="0" i="0" u="none" strike="noStrike" dirty="0">
                          <a:solidFill>
                            <a:schemeClr val="tx1"/>
                          </a:solidFill>
                          <a:effectLst/>
                          <a:latin typeface="Calibri"/>
                        </a:rPr>
                        <a:t>Refunded</a:t>
                      </a:r>
                      <a:r>
                        <a:rPr lang="en-US" sz="1800" b="0" i="0" u="none" strike="noStrike" baseline="0" dirty="0">
                          <a:solidFill>
                            <a:schemeClr val="tx1"/>
                          </a:solidFill>
                          <a:effectLst/>
                          <a:latin typeface="Calibri"/>
                        </a:rPr>
                        <a:t> Par Amount</a:t>
                      </a:r>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noFill/>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a:noFill/>
                    </a:lnT>
                    <a:lnB>
                      <a:noFill/>
                    </a:lnB>
                    <a:noFill/>
                  </a:tcPr>
                </a:tc>
                <a:tc gridSpan="6">
                  <a:txBody>
                    <a:bodyPr/>
                    <a:lstStyle/>
                    <a:p>
                      <a:pPr algn="l" fontAlgn="b"/>
                      <a:r>
                        <a:rPr lang="en-US" sz="1800" b="0" i="0" u="none" strike="noStrike" dirty="0">
                          <a:solidFill>
                            <a:schemeClr val="tx1"/>
                          </a:solidFill>
                          <a:effectLst/>
                          <a:latin typeface="Calibri"/>
                        </a:rPr>
                        <a:t>$651.960 Million</a:t>
                      </a: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chemeClr val="tx1"/>
                        </a:solidFill>
                        <a:effectLst/>
                        <a:latin typeface="Calibri"/>
                      </a:endParaRPr>
                    </a:p>
                  </a:txBody>
                  <a:tcPr marL="9525" marR="9525" marT="9525" marB="0" anchor="b">
                    <a:lnL>
                      <a:noFill/>
                    </a:lnL>
                    <a:lnR>
                      <a:noFill/>
                    </a:lnR>
                    <a:lnT>
                      <a:noFill/>
                    </a:lnT>
                    <a:lnB>
                      <a:noFill/>
                    </a:lnB>
                    <a:noFill/>
                  </a:tcPr>
                </a:tc>
                <a:extLst>
                  <a:ext uri="{0D108BD9-81ED-4DB2-BD59-A6C34878D82A}">
                    <a16:rowId xmlns:a16="http://schemas.microsoft.com/office/drawing/2014/main" val="10003"/>
                  </a:ext>
                </a:extLst>
              </a:tr>
              <a:tr h="301852">
                <a:tc>
                  <a:txBody>
                    <a:bodyPr/>
                    <a:lstStyle/>
                    <a:p>
                      <a:pPr algn="r" fontAlgn="b"/>
                      <a:r>
                        <a:rPr lang="en-US" sz="1800" b="0" i="0" u="none" strike="noStrike" dirty="0">
                          <a:solidFill>
                            <a:schemeClr val="tx1"/>
                          </a:solidFill>
                          <a:effectLst/>
                          <a:latin typeface="Calibri"/>
                        </a:rPr>
                        <a:t>Use</a:t>
                      </a: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800" b="0" i="0" u="none" strike="noStrike" dirty="0">
                          <a:solidFill>
                            <a:schemeClr val="tx1"/>
                          </a:solidFill>
                          <a:effectLst/>
                          <a:latin typeface="Calibri"/>
                        </a:rPr>
                        <a:t>:</a:t>
                      </a:r>
                    </a:p>
                  </a:txBody>
                  <a:tcPr marL="9525" marR="9525" marT="9525" marB="0" anchor="ctr">
                    <a:lnL>
                      <a:noFill/>
                    </a:lnL>
                    <a:lnR>
                      <a:noFill/>
                    </a:lnR>
                    <a:lnT>
                      <a:noFill/>
                    </a:lnT>
                    <a:lnB>
                      <a:noFill/>
                    </a:lnB>
                    <a:solidFill>
                      <a:schemeClr val="accent2">
                        <a:lumMod val="20000"/>
                        <a:lumOff val="80000"/>
                      </a:schemeClr>
                    </a:solidFill>
                  </a:tcPr>
                </a:tc>
                <a:tc gridSpan="6">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800" b="0" i="0" u="none" strike="noStrike" dirty="0">
                          <a:solidFill>
                            <a:schemeClr val="tx1"/>
                          </a:solidFill>
                          <a:effectLst/>
                          <a:latin typeface="Calibri" panose="020F0502020204030204" pitchFamily="34" charset="0"/>
                        </a:rPr>
                        <a:t>Refunding</a:t>
                      </a: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800" b="0" i="0" u="none" strike="noStrike" dirty="0">
                          <a:solidFill>
                            <a:schemeClr val="tx1"/>
                          </a:solidFill>
                          <a:effectLst/>
                          <a:latin typeface="Calibri"/>
                        </a:rPr>
                        <a:t> </a:t>
                      </a:r>
                    </a:p>
                  </a:txBody>
                  <a:tcPr marL="9525" marR="9525" marT="9525" marB="0" anchor="b">
                    <a:lnL>
                      <a:noFill/>
                    </a:lnL>
                    <a:lnR>
                      <a:noFill/>
                    </a:lnR>
                    <a:lnT>
                      <a:noFill/>
                    </a:lnT>
                    <a:lnB>
                      <a:noFill/>
                    </a:lnB>
                    <a:solidFill>
                      <a:schemeClr val="accent2">
                        <a:lumMod val="20000"/>
                        <a:lumOff val="80000"/>
                      </a:schemeClr>
                    </a:solidFill>
                  </a:tcPr>
                </a:tc>
                <a:extLst>
                  <a:ext uri="{0D108BD9-81ED-4DB2-BD59-A6C34878D82A}">
                    <a16:rowId xmlns:a16="http://schemas.microsoft.com/office/drawing/2014/main" val="10004"/>
                  </a:ext>
                </a:extLst>
              </a:tr>
              <a:tr h="294593">
                <a:tc>
                  <a:txBody>
                    <a:bodyPr/>
                    <a:lstStyle/>
                    <a:p>
                      <a:pPr algn="r" fontAlgn="b"/>
                      <a:r>
                        <a:rPr lang="en-US" sz="1800" b="0" i="0" u="none" strike="noStrike" dirty="0">
                          <a:solidFill>
                            <a:srgbClr val="000000"/>
                          </a:solidFill>
                          <a:effectLst/>
                          <a:latin typeface="Calibri"/>
                        </a:rPr>
                        <a:t> </a:t>
                      </a: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800" b="0" i="0" u="none" strike="noStrike" dirty="0">
                          <a:solidFill>
                            <a:schemeClr val="tx1"/>
                          </a:solidFill>
                          <a:effectLst/>
                          <a:latin typeface="Calibri"/>
                        </a:rPr>
                        <a:t> </a:t>
                      </a: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gridSpan="4">
                  <a:txBody>
                    <a:bodyPr/>
                    <a:lstStyle/>
                    <a:p>
                      <a:pPr algn="l" fontAlgn="b"/>
                      <a:r>
                        <a:rPr lang="en-US" sz="1800" b="0" i="0" u="none" strike="noStrike" dirty="0">
                          <a:solidFill>
                            <a:schemeClr val="tx1"/>
                          </a:solidFill>
                          <a:effectLst/>
                          <a:latin typeface="Calibri"/>
                        </a:rPr>
                        <a:t> </a:t>
                      </a: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800" b="0" i="0" u="none" strike="noStrike" dirty="0">
                          <a:solidFill>
                            <a:srgbClr val="FF0000"/>
                          </a:solidFill>
                          <a:effectLst/>
                          <a:latin typeface="Calibri"/>
                        </a:rPr>
                        <a:t> </a:t>
                      </a: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en-US" sz="1800" b="0" i="0" u="none" strike="noStrike" dirty="0">
                          <a:solidFill>
                            <a:srgbClr val="000000"/>
                          </a:solidFill>
                          <a:effectLst/>
                          <a:latin typeface="Calibri"/>
                        </a:rPr>
                        <a:t> </a:t>
                      </a: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01852">
                <a:tc>
                  <a:txBody>
                    <a:bodyPr/>
                    <a:lstStyle/>
                    <a:p>
                      <a:pPr algn="r" fontAlgn="b"/>
                      <a:endParaRPr lang="en-US" sz="1800" b="0" i="0" u="none" strike="noStrike" dirty="0">
                        <a:solidFill>
                          <a:schemeClr val="tx1"/>
                        </a:solidFill>
                        <a:effectLst/>
                        <a:latin typeface="Calibri"/>
                      </a:endParaRP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fontAlgn="b"/>
                      <a:endParaRPr lang="en-US" sz="1800" b="0" i="0" u="none" strike="noStrike" dirty="0">
                        <a:solidFill>
                          <a:schemeClr val="tx1"/>
                        </a:solidFill>
                        <a:effectLst/>
                        <a:latin typeface="Calibri"/>
                      </a:endParaRP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gridSpan="6">
                  <a:txBody>
                    <a:bodyPr/>
                    <a:lstStyle/>
                    <a:p>
                      <a:pPr algn="l" rtl="0" fontAlgn="b"/>
                      <a:endParaRPr lang="en-US" sz="1800" b="0" i="0" u="none" strike="noStrike" dirty="0">
                        <a:solidFill>
                          <a:schemeClr val="tx1"/>
                        </a:solidFill>
                        <a:effectLst/>
                        <a:latin typeface="Calibri"/>
                      </a:endParaRP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899281021"/>
                  </a:ext>
                </a:extLst>
              </a:tr>
              <a:tr h="301852">
                <a:tc>
                  <a:txBody>
                    <a:bodyPr/>
                    <a:lstStyle/>
                    <a:p>
                      <a:pPr algn="r" fontAlgn="b"/>
                      <a:r>
                        <a:rPr lang="en-US" sz="1800" b="0" i="0" u="none" strike="noStrike" dirty="0">
                          <a:solidFill>
                            <a:schemeClr val="tx1"/>
                          </a:solidFill>
                          <a:effectLst/>
                          <a:latin typeface="Calibri"/>
                        </a:rPr>
                        <a:t>Series:</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b"/>
                      <a:endParaRPr lang="en-US" sz="1800" b="0" i="0" u="none" strike="noStrike" dirty="0">
                        <a:solidFill>
                          <a:schemeClr val="tx1"/>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rtl="0" fontAlgn="b"/>
                      <a:r>
                        <a:rPr lang="en-US" sz="1800" b="0" i="0" u="none" strike="noStrike" dirty="0">
                          <a:solidFill>
                            <a:schemeClr val="tx1"/>
                          </a:solidFill>
                          <a:effectLst/>
                          <a:latin typeface="Calibri"/>
                        </a:rPr>
                        <a:t>         2018C</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gridSpan="5">
                  <a:txBody>
                    <a:bodyPr/>
                    <a:lstStyle/>
                    <a:p>
                      <a:pPr algn="l" rtl="0" fontAlgn="b"/>
                      <a:r>
                        <a:rPr lang="en-US" sz="1800" b="0" i="0" u="none" strike="noStrike" dirty="0">
                          <a:solidFill>
                            <a:schemeClr val="tx1"/>
                          </a:solidFill>
                          <a:effectLst/>
                          <a:latin typeface="Calibri"/>
                        </a:rPr>
                        <a:t>2018D</a:t>
                      </a: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75869407"/>
                  </a:ext>
                </a:extLst>
              </a:tr>
              <a:tr h="301852">
                <a:tc>
                  <a:txBody>
                    <a:bodyPr/>
                    <a:lstStyle/>
                    <a:p>
                      <a:pPr algn="r" fontAlgn="b"/>
                      <a:r>
                        <a:rPr lang="en-US" sz="1800" b="0" i="0" u="none" strike="noStrike" dirty="0">
                          <a:solidFill>
                            <a:schemeClr val="tx1"/>
                          </a:solidFill>
                          <a:effectLst/>
                          <a:latin typeface="Calibri"/>
                        </a:rPr>
                        <a:t>Average Life (Years)  </a:t>
                      </a:r>
                    </a:p>
                  </a:txBody>
                  <a:tcPr marL="9525" marR="9525" marT="9525" marB="0" anchor="b">
                    <a:lnL>
                      <a:noFill/>
                    </a:lnL>
                    <a:lnR>
                      <a:noFill/>
                    </a:lnR>
                    <a:lnT w="12700" cap="flat" cmpd="sng" algn="ctr">
                      <a:noFill/>
                      <a:prstDash val="solid"/>
                      <a:round/>
                      <a:headEnd type="none" w="med" len="med"/>
                      <a:tailEnd type="none" w="med" len="med"/>
                    </a:lnT>
                    <a:lnB>
                      <a:noFill/>
                    </a:lnB>
                    <a:solidFill>
                      <a:schemeClr val="accent2">
                        <a:lumMod val="20000"/>
                        <a:lumOff val="80000"/>
                      </a:schemeClr>
                    </a:solidFill>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w="12700" cap="flat" cmpd="sng" algn="ctr">
                      <a:noFill/>
                      <a:prstDash val="solid"/>
                      <a:round/>
                      <a:headEnd type="none" w="med" len="med"/>
                      <a:tailEnd type="none" w="med" len="med"/>
                    </a:lnT>
                    <a:lnB>
                      <a:noFill/>
                    </a:lnB>
                    <a:solidFill>
                      <a:schemeClr val="accent2">
                        <a:lumMod val="20000"/>
                        <a:lumOff val="80000"/>
                      </a:schemeClr>
                    </a:solidFill>
                  </a:tcPr>
                </a:tc>
                <a:tc gridSpan="2">
                  <a:txBody>
                    <a:bodyPr/>
                    <a:lstStyle/>
                    <a:p>
                      <a:pPr algn="l" rtl="0" fontAlgn="b"/>
                      <a:r>
                        <a:rPr lang="en-US" sz="1800" b="0" i="0" u="none" strike="noStrike" dirty="0">
                          <a:solidFill>
                            <a:schemeClr val="tx1"/>
                          </a:solidFill>
                          <a:effectLst/>
                          <a:latin typeface="Calibri"/>
                        </a:rPr>
                        <a:t>         8.220</a:t>
                      </a:r>
                    </a:p>
                  </a:txBody>
                  <a:tcPr marL="9525" marR="9525" marT="9525"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dirty="0">
                        <a:solidFill>
                          <a:schemeClr val="tx1"/>
                        </a:solidFill>
                      </a:endParaRPr>
                    </a:p>
                  </a:txBody>
                  <a:tcPr marL="9525" marR="9525" marT="9525" marB="0" anchor="b">
                    <a:lnL w="12700" cmpd="sng">
                      <a:noFill/>
                      <a:prstDash val="solid"/>
                    </a:lnL>
                    <a:lnR w="12700" cmpd="sng">
                      <a:noFill/>
                      <a:prstDash val="solid"/>
                    </a:lnR>
                    <a:lnT w="12700" cap="flat" cmpd="sng" algn="ctr">
                      <a:solidFill>
                        <a:srgbClr val="000000"/>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solidFill>
                      <a:schemeClr val="accent2">
                        <a:lumMod val="20000"/>
                        <a:lumOff val="80000"/>
                      </a:schemeClr>
                    </a:solidFill>
                  </a:tcPr>
                </a:tc>
                <a:tc gridSpan="5">
                  <a:txBody>
                    <a:bodyPr/>
                    <a:lstStyle/>
                    <a:p>
                      <a:pPr algn="l" fontAlgn="b"/>
                      <a:r>
                        <a:rPr lang="en-US" sz="1800" b="0" i="0" u="none" strike="noStrike" dirty="0">
                          <a:solidFill>
                            <a:schemeClr val="tx1"/>
                          </a:solidFill>
                          <a:effectLst/>
                          <a:latin typeface="Calibri"/>
                        </a:rPr>
                        <a:t>12.766</a:t>
                      </a:r>
                      <a:endParaRPr lang="en-US" sz="1800" b="0" i="0" u="none" strike="noStrike" dirty="0">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pPr algn="l" fontAlgn="b"/>
                      <a:endParaRPr lang="en-US" sz="1800" b="0" i="0" u="none" strike="noStrike" dirty="0">
                        <a:solidFill>
                          <a:srgbClr val="FF0000"/>
                        </a:solidFill>
                        <a:effectLst/>
                        <a:latin typeface="Calibri"/>
                      </a:endParaRPr>
                    </a:p>
                  </a:txBody>
                  <a:tcPr marL="9525" marR="9525" marT="9525" marB="0" anchor="b">
                    <a:lnL w="12700" cmpd="sng">
                      <a:noFill/>
                      <a:prstDash val="solid"/>
                    </a:lnL>
                    <a:lnR>
                      <a:noFill/>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w="12700" cap="flat" cmpd="sng" algn="ctr">
                      <a:noFill/>
                      <a:prstDash val="solid"/>
                      <a:round/>
                      <a:headEnd type="none" w="med" len="med"/>
                      <a:tailEnd type="none" w="med" len="med"/>
                    </a:lnT>
                    <a:lnB>
                      <a:noFill/>
                    </a:lnB>
                    <a:solidFill>
                      <a:schemeClr val="accent2">
                        <a:lumMod val="20000"/>
                        <a:lumOff val="80000"/>
                      </a:schemeClr>
                    </a:solidFill>
                  </a:tcPr>
                </a:tc>
                <a:extLst>
                  <a:ext uri="{0D108BD9-81ED-4DB2-BD59-A6C34878D82A}">
                    <a16:rowId xmlns:a16="http://schemas.microsoft.com/office/drawing/2014/main" val="10006"/>
                  </a:ext>
                </a:extLst>
              </a:tr>
              <a:tr h="301852">
                <a:tc>
                  <a:txBody>
                    <a:bodyPr/>
                    <a:lstStyle/>
                    <a:p>
                      <a:pPr algn="r" fontAlgn="b"/>
                      <a:r>
                        <a:rPr lang="en-US" sz="1800" b="0" i="0" u="none" strike="noStrike" dirty="0">
                          <a:solidFill>
                            <a:schemeClr val="tx1"/>
                          </a:solidFill>
                          <a:effectLst/>
                          <a:latin typeface="Calibri"/>
                        </a:rPr>
                        <a:t>Present Value Savings</a:t>
                      </a:r>
                    </a:p>
                  </a:txBody>
                  <a:tcPr marL="9525" marR="9525" marT="9525" marB="0" anchor="b">
                    <a:lnL>
                      <a:noFill/>
                    </a:lnL>
                    <a:lnR>
                      <a:noFill/>
                    </a:lnR>
                    <a:lnT>
                      <a:noFill/>
                    </a:lnT>
                    <a:lnB>
                      <a:noFill/>
                    </a:lnB>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a:noFill/>
                    </a:lnT>
                    <a:lnB>
                      <a:noFill/>
                    </a:lnB>
                  </a:tcPr>
                </a:tc>
                <a:tc gridSpan="2">
                  <a:txBody>
                    <a:bodyPr/>
                    <a:lstStyle/>
                    <a:p>
                      <a:pPr algn="l" rtl="0" fontAlgn="b"/>
                      <a:r>
                        <a:rPr lang="en-US" sz="1800" b="0" i="0" u="none" strike="noStrike" dirty="0">
                          <a:solidFill>
                            <a:schemeClr val="tx1"/>
                          </a:solidFill>
                          <a:effectLst/>
                          <a:latin typeface="Calibri"/>
                        </a:rPr>
                        <a:t>         $12.881 million</a:t>
                      </a:r>
                    </a:p>
                  </a:txBody>
                  <a:tcPr marL="9525" marR="9525" marT="9525" marB="0" anchor="b">
                    <a:lnL>
                      <a:noFill/>
                    </a:lnL>
                    <a:lnR>
                      <a:noFill/>
                    </a:lnR>
                    <a:lnT>
                      <a:noFill/>
                    </a:lnT>
                    <a:lnB>
                      <a:noFill/>
                    </a:lnB>
                  </a:tcPr>
                </a:tc>
                <a:tc hMerge="1">
                  <a:txBody>
                    <a:bodyPr/>
                    <a:lstStyle/>
                    <a:p>
                      <a:endParaRPr lang="en-US" dirty="0"/>
                    </a:p>
                  </a:txBody>
                  <a:tcPr marL="9525" marR="9525" marT="9525" marB="0" anchor="b">
                    <a:lnL>
                      <a:noFill/>
                    </a:lnL>
                    <a:lnR>
                      <a:noFill/>
                    </a:lnR>
                    <a:lnT>
                      <a:noFill/>
                    </a:lnT>
                    <a:lnB>
                      <a:noFill/>
                    </a:lnB>
                  </a:tcPr>
                </a:tc>
                <a:tc gridSpan="5">
                  <a:txBody>
                    <a:bodyPr/>
                    <a:lstStyle/>
                    <a:p>
                      <a:pPr algn="l" rtl="0" fontAlgn="b"/>
                      <a:r>
                        <a:rPr lang="en-US" sz="1800" b="0" i="0" u="none" strike="noStrike" dirty="0">
                          <a:solidFill>
                            <a:schemeClr val="tx1"/>
                          </a:solidFill>
                          <a:effectLst/>
                          <a:latin typeface="Calibri"/>
                        </a:rPr>
                        <a:t>$77.441 million</a:t>
                      </a:r>
                    </a:p>
                  </a:txBody>
                  <a:tcPr marL="9525" marR="9525" marT="9525" marB="0" anchor="b">
                    <a:lnL>
                      <a:noFill/>
                    </a:lnL>
                    <a:lnR>
                      <a:noFill/>
                    </a:lnR>
                    <a:lnT>
                      <a:noFill/>
                    </a:lnT>
                    <a:lnB>
                      <a:noFill/>
                    </a:lnB>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hMerge="1">
                  <a:txBody>
                    <a:bodyPr/>
                    <a:lstStyle/>
                    <a:p>
                      <a:endParaRPr lang="en-US" sz="1800" dirty="0"/>
                    </a:p>
                  </a:txBody>
                  <a:tcPr marL="9525" marR="9525" marT="9525" marB="0" anchor="b">
                    <a:lnL>
                      <a:noFill/>
                    </a:lnL>
                    <a:lnR>
                      <a:noFill/>
                    </a:lnR>
                    <a:lnT>
                      <a:noFill/>
                    </a:lnT>
                    <a:lnB>
                      <a:noFill/>
                    </a:lnB>
                  </a:tcPr>
                </a:tc>
                <a:tc hMerge="1">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tcPr>
                </a:tc>
                <a:extLst>
                  <a:ext uri="{0D108BD9-81ED-4DB2-BD59-A6C34878D82A}">
                    <a16:rowId xmlns:a16="http://schemas.microsoft.com/office/drawing/2014/main" val="10007"/>
                  </a:ext>
                </a:extLst>
              </a:tr>
              <a:tr h="301852">
                <a:tc>
                  <a:txBody>
                    <a:bodyPr/>
                    <a:lstStyle/>
                    <a:p>
                      <a:pPr algn="r" fontAlgn="b"/>
                      <a:r>
                        <a:rPr lang="en-US" sz="1800" b="0" i="0" u="none" strike="noStrike" dirty="0">
                          <a:solidFill>
                            <a:srgbClr val="000000"/>
                          </a:solidFill>
                          <a:effectLst/>
                          <a:latin typeface="Calibri"/>
                        </a:rPr>
                        <a:t>Percentage Savings</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a:noFill/>
                    </a:lnT>
                    <a:lnB>
                      <a:noFill/>
                    </a:lnB>
                    <a:solidFill>
                      <a:schemeClr val="accent2">
                        <a:lumMod val="20000"/>
                        <a:lumOff val="80000"/>
                      </a:schemeClr>
                    </a:solidFill>
                  </a:tcPr>
                </a:tc>
                <a:tc gridSpan="2">
                  <a:txBody>
                    <a:bodyPr/>
                    <a:lstStyle/>
                    <a:p>
                      <a:pPr algn="l" fontAlgn="b"/>
                      <a:r>
                        <a:rPr lang="en-US" sz="1800" b="0" i="0" u="none" strike="noStrike" dirty="0">
                          <a:solidFill>
                            <a:schemeClr val="tx1"/>
                          </a:solidFill>
                          <a:effectLst/>
                          <a:latin typeface="Calibri"/>
                        </a:rPr>
                        <a:t>         12.882%</a:t>
                      </a:r>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lnL>
                      <a:noFill/>
                    </a:lnL>
                    <a:lnR>
                      <a:noFill/>
                    </a:lnR>
                    <a:lnT>
                      <a:noFill/>
                    </a:lnT>
                    <a:lnB>
                      <a:noFill/>
                    </a:lnB>
                    <a:solidFill>
                      <a:schemeClr val="accent2">
                        <a:lumMod val="20000"/>
                        <a:lumOff val="80000"/>
                      </a:schemeClr>
                    </a:solidFill>
                  </a:tcPr>
                </a:tc>
                <a:tc gridSpan="5">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800" b="0" i="0" u="none" strike="noStrike" dirty="0">
                          <a:solidFill>
                            <a:schemeClr val="tx1"/>
                          </a:solidFill>
                          <a:effectLst/>
                          <a:latin typeface="Calibri"/>
                        </a:rPr>
                        <a:t>18.903%</a:t>
                      </a:r>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sz="1800" dirty="0"/>
                    </a:p>
                  </a:txBody>
                  <a:tcPr marL="9525" marR="9525" marT="9525" marB="0" anchor="b">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extLst>
                  <a:ext uri="{0D108BD9-81ED-4DB2-BD59-A6C34878D82A}">
                    <a16:rowId xmlns:a16="http://schemas.microsoft.com/office/drawing/2014/main" val="10008"/>
                  </a:ext>
                </a:extLst>
              </a:tr>
              <a:tr h="301852">
                <a:tc>
                  <a:txBody>
                    <a:bodyPr/>
                    <a:lstStyle/>
                    <a:p>
                      <a:pPr algn="r" fontAlgn="b"/>
                      <a:r>
                        <a:rPr lang="en-US" sz="1800" b="0" i="0" u="none" strike="noStrike" dirty="0">
                          <a:solidFill>
                            <a:srgbClr val="000000"/>
                          </a:solidFill>
                          <a:effectLst/>
                          <a:latin typeface="Calibri"/>
                        </a:rPr>
                        <a:t>All-In True Interest Cost (%)</a:t>
                      </a:r>
                    </a:p>
                  </a:txBody>
                  <a:tcPr marL="9525" marR="9525" marT="9525" marB="0" anchor="b">
                    <a:lnL>
                      <a:noFill/>
                    </a:lnL>
                    <a:lnR>
                      <a:noFill/>
                    </a:lnR>
                    <a:lnT>
                      <a:noFill/>
                    </a:lnT>
                    <a:lnB>
                      <a:noFill/>
                    </a:lnB>
                  </a:tcPr>
                </a:tc>
                <a:tc>
                  <a:txBody>
                    <a:bodyPr/>
                    <a:lstStyle/>
                    <a:p>
                      <a:pPr algn="l" fontAlgn="b"/>
                      <a:r>
                        <a:rPr lang="en-US" sz="1800" b="0" i="0" u="none" strike="noStrike" dirty="0">
                          <a:solidFill>
                            <a:schemeClr val="tx1"/>
                          </a:solidFill>
                          <a:effectLst/>
                          <a:latin typeface="Calibri"/>
                        </a:rPr>
                        <a:t>:</a:t>
                      </a:r>
                    </a:p>
                  </a:txBody>
                  <a:tcPr marL="9525" marR="9525" marT="9525" marB="0" anchor="b">
                    <a:lnL>
                      <a:noFill/>
                    </a:lnL>
                    <a:lnR>
                      <a:noFill/>
                    </a:lnR>
                    <a:lnT>
                      <a:noFill/>
                    </a:lnT>
                    <a:lnB>
                      <a:noFill/>
                    </a:lnB>
                  </a:tcPr>
                </a:tc>
                <a:tc gridSpan="2">
                  <a:txBody>
                    <a:bodyPr/>
                    <a:lstStyle/>
                    <a:p>
                      <a:pPr algn="l" fontAlgn="b"/>
                      <a:r>
                        <a:rPr lang="en-US" sz="1800" b="0" i="0" u="none" strike="noStrike" dirty="0">
                          <a:solidFill>
                            <a:schemeClr val="tx1"/>
                          </a:solidFill>
                          <a:effectLst/>
                          <a:latin typeface="Calibri"/>
                        </a:rPr>
                        <a:t>         3.066%</a:t>
                      </a:r>
                    </a:p>
                  </a:txBody>
                  <a:tcPr marL="9525" marR="9525" marT="9525" marB="0" anchor="b">
                    <a:lnL>
                      <a:noFill/>
                    </a:lnL>
                    <a:lnR>
                      <a:noFill/>
                    </a:lnR>
                    <a:lnT>
                      <a:noFill/>
                    </a:lnT>
                    <a:lnB>
                      <a:noFill/>
                    </a:lnB>
                    <a:lnTlToBr w="12700" cmpd="sng">
                      <a:noFill/>
                      <a:prstDash val="solid"/>
                    </a:lnTlToBr>
                    <a:lnBlToTr w="12700" cmpd="sng">
                      <a:noFill/>
                      <a:prstDash val="solid"/>
                    </a:lnBlToTr>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tc>
                <a:tc gridSpan="5">
                  <a:txBody>
                    <a:bodyPr/>
                    <a:lstStyle/>
                    <a:p>
                      <a:pPr algn="l" fontAlgn="b"/>
                      <a:r>
                        <a:rPr lang="en-US" sz="1800" b="0" i="0" u="none" strike="noStrike" dirty="0">
                          <a:solidFill>
                            <a:schemeClr val="tx1"/>
                          </a:solidFill>
                          <a:effectLst/>
                          <a:latin typeface="Calibri"/>
                        </a:rPr>
                        <a:t>3.468%</a:t>
                      </a:r>
                    </a:p>
                  </a:txBody>
                  <a:tcPr marL="9525" marR="9525" marT="9525" marB="0" anchor="b">
                    <a:lnL>
                      <a:noFill/>
                    </a:lnL>
                    <a:lnR>
                      <a:noFill/>
                    </a:lnR>
                    <a:lnT>
                      <a:noFill/>
                    </a:lnT>
                    <a:lnB>
                      <a:noFill/>
                    </a:lnB>
                    <a:lnTlToBr w="12700" cmpd="sng">
                      <a:noFill/>
                      <a:prstDash val="solid"/>
                    </a:lnTlToBr>
                    <a:lnBlToTr w="12700" cmpd="sng">
                      <a:noFill/>
                      <a:prstDash val="solid"/>
                    </a:lnBlToTr>
                  </a:tcPr>
                </a:tc>
                <a:tc hMerge="1">
                  <a:txBody>
                    <a:bodyPr/>
                    <a:lstStyle/>
                    <a:p>
                      <a:endParaRPr lang="en-US" dirty="0"/>
                    </a:p>
                  </a:txBody>
                  <a:tcPr marL="9525" marR="9525" marT="9525" marB="0" anchor="b">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pPr algn="l" fontAlgn="b"/>
                      <a:endParaRPr lang="en-US" sz="2000" b="0" i="0" u="none" strike="noStrike" dirty="0">
                        <a:solidFill>
                          <a:schemeClr val="tx1"/>
                        </a:solidFill>
                        <a:effectLst/>
                        <a:latin typeface="Calibri"/>
                      </a:endParaRPr>
                    </a:p>
                  </a:txBody>
                  <a:tcPr marL="9525" marR="9525" marT="9525" marB="0" anchor="b">
                    <a:lnL>
                      <a:noFill/>
                    </a:lnL>
                    <a:lnR>
                      <a:noFill/>
                    </a:lnR>
                    <a:lnT>
                      <a:noFill/>
                    </a:lnT>
                    <a:lnB>
                      <a:noFill/>
                    </a:lnB>
                  </a:tcPr>
                </a:tc>
                <a:tc hMerge="1">
                  <a:txBody>
                    <a:bodyPr/>
                    <a:lstStyle/>
                    <a:p>
                      <a:endParaRPr lang="en-US" sz="1800" dirty="0"/>
                    </a:p>
                  </a:txBody>
                  <a:tcPr marL="9525" marR="9525" marT="9525" marB="0" anchor="b">
                    <a:lnL w="12700" cmpd="sng">
                      <a:noFill/>
                      <a:prstDash val="solid"/>
                    </a:lnL>
                    <a:lnR>
                      <a:noFill/>
                    </a:lnR>
                    <a:lnT>
                      <a:noFill/>
                    </a:lnT>
                    <a:lnB>
                      <a:noFill/>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10009"/>
                  </a:ext>
                </a:extLst>
              </a:tr>
              <a:tr h="301852">
                <a:tc>
                  <a:txBody>
                    <a:bodyPr/>
                    <a:lstStyle/>
                    <a:p>
                      <a:pPr algn="r" fontAlgn="b"/>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3">
                  <a:txBody>
                    <a:bodyPr/>
                    <a:lstStyle/>
                    <a:p>
                      <a:pPr algn="l" fontAlgn="b"/>
                      <a:endParaRPr lang="en-US" sz="18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lnL>
                      <a:noFill/>
                    </a:lnL>
                    <a:lnR>
                      <a:noFill/>
                    </a:lnR>
                    <a:lnT>
                      <a:noFill/>
                    </a:lnT>
                    <a:lnB>
                      <a:noFill/>
                    </a:lnB>
                    <a:solidFill>
                      <a:schemeClr val="accent2">
                        <a:lumMod val="20000"/>
                        <a:lumOff val="80000"/>
                      </a:schemeClr>
                    </a:solidFill>
                  </a:tcPr>
                </a:tc>
                <a:tc hMerge="1">
                  <a:txBody>
                    <a:bodyPr/>
                    <a:lstStyle/>
                    <a:p>
                      <a:endParaRPr lang="en-US"/>
                    </a:p>
                  </a:txBody>
                  <a:tcPr/>
                </a:tc>
                <a:tc gridSpan="2">
                  <a:txBody>
                    <a:bodyPr/>
                    <a:lstStyle/>
                    <a:p>
                      <a:endParaRPr lang="en-US" dirty="0"/>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lnL>
                      <a:noFill/>
                    </a:lnL>
                    <a:lnR>
                      <a:noFill/>
                    </a:lnR>
                    <a:lnT>
                      <a:noFill/>
                    </a:lnT>
                    <a:lnB>
                      <a:noFill/>
                    </a:lnB>
                    <a:solidFill>
                      <a:schemeClr val="accent2">
                        <a:lumMod val="20000"/>
                        <a:lumOff val="80000"/>
                      </a:schemeClr>
                    </a:solidFill>
                  </a:tcPr>
                </a:tc>
                <a:tc gridSpan="2">
                  <a:txBody>
                    <a:bodyPr/>
                    <a:lstStyle/>
                    <a:p>
                      <a:endParaRPr lang="en-US" sz="1800" dirty="0"/>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extLst>
                  <a:ext uri="{0D108BD9-81ED-4DB2-BD59-A6C34878D82A}">
                    <a16:rowId xmlns:a16="http://schemas.microsoft.com/office/drawing/2014/main" val="10010"/>
                  </a:ext>
                </a:extLst>
              </a:tr>
              <a:tr h="257175">
                <a:tc>
                  <a:txBody>
                    <a:bodyPr/>
                    <a:lstStyle/>
                    <a:p>
                      <a:pPr algn="r" fontAlgn="b"/>
                      <a:r>
                        <a:rPr lang="en-US" sz="1800" b="0" i="0" u="none" strike="noStrike" dirty="0">
                          <a:solidFill>
                            <a:srgbClr val="000000"/>
                          </a:solidFill>
                          <a:effectLst/>
                          <a:latin typeface="Calibri"/>
                        </a:rPr>
                        <a:t>Closing Date</a:t>
                      </a:r>
                    </a:p>
                  </a:txBody>
                  <a:tcPr marL="9525" marR="9525" marT="9525" marB="0" anchor="b">
                    <a:lnL>
                      <a:noFill/>
                    </a:lnL>
                    <a:lnR>
                      <a:noFill/>
                    </a:lnR>
                    <a:lnT>
                      <a:noFill/>
                    </a:lnT>
                    <a:lnB>
                      <a:noFill/>
                    </a:lnB>
                  </a:tcPr>
                </a:tc>
                <a:tc>
                  <a:txBody>
                    <a:bodyPr/>
                    <a:lstStyle/>
                    <a:p>
                      <a:pPr algn="l" fontAlgn="b"/>
                      <a:r>
                        <a:rPr lang="en-US" sz="1800" b="0" i="0" u="none" strike="noStrike" dirty="0">
                          <a:solidFill>
                            <a:srgbClr val="000000"/>
                          </a:solidFill>
                          <a:effectLst/>
                          <a:latin typeface="Calibri"/>
                        </a:rPr>
                        <a:t>:</a:t>
                      </a:r>
                    </a:p>
                  </a:txBody>
                  <a:tcPr marL="9525" marR="9525" marT="9525" marB="0" anchor="b">
                    <a:lnL>
                      <a:noFill/>
                    </a:lnL>
                    <a:lnR>
                      <a:noFill/>
                    </a:lnR>
                    <a:lnT>
                      <a:noFill/>
                    </a:lnT>
                    <a:lnB>
                      <a:noFill/>
                    </a:lnB>
                  </a:tcPr>
                </a:tc>
                <a:tc gridSpan="3">
                  <a:txBody>
                    <a:bodyPr/>
                    <a:lstStyle/>
                    <a:p>
                      <a:pPr algn="l" fontAlgn="b"/>
                      <a:r>
                        <a:rPr lang="en-US" sz="1800" b="0" i="0" u="none" strike="noStrike" dirty="0">
                          <a:solidFill>
                            <a:schemeClr val="tx1"/>
                          </a:solidFill>
                          <a:effectLst/>
                          <a:latin typeface="Calibri"/>
                        </a:rPr>
                        <a:t>August 2, 2018</a:t>
                      </a:r>
                    </a:p>
                  </a:txBody>
                  <a:tcPr marL="9525" marR="9525" marT="9525" marB="0" anchor="b">
                    <a:lnL>
                      <a:noFill/>
                    </a:lnL>
                    <a:lnR>
                      <a:noFill/>
                    </a:lnR>
                    <a:lnT>
                      <a:noFill/>
                    </a:lnT>
                    <a:lnB>
                      <a:noFill/>
                    </a:lnB>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tc>
                <a:tc hMerge="1">
                  <a:txBody>
                    <a:bodyPr/>
                    <a:lstStyle/>
                    <a:p>
                      <a:endParaRPr lang="en-US"/>
                    </a:p>
                  </a:txBody>
                  <a:tcPr/>
                </a:tc>
                <a:tc gridSpan="2">
                  <a:txBody>
                    <a:bodyPr/>
                    <a:lstStyle/>
                    <a:p>
                      <a:endParaRPr lang="en-US" dirty="0"/>
                    </a:p>
                  </a:txBody>
                  <a:tcPr marL="9525" marR="9525" marT="9525" marB="0" anchor="b">
                    <a:lnL>
                      <a:noFill/>
                    </a:lnL>
                    <a:lnR>
                      <a:noFill/>
                    </a:lnR>
                    <a:lnT>
                      <a:noFill/>
                    </a:lnT>
                    <a:lnB>
                      <a:noFill/>
                    </a:lnB>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tc>
                <a:tc>
                  <a:txBody>
                    <a:bodyPr/>
                    <a:lstStyle/>
                    <a:p>
                      <a:endParaRPr lang="en-US" sz="1800" dirty="0"/>
                    </a:p>
                  </a:txBody>
                  <a:tcPr marL="9525" marR="9525" marT="9525" marB="0" anchor="b">
                    <a:lnL>
                      <a:noFill/>
                    </a:lnL>
                    <a:lnR>
                      <a:noFill/>
                    </a:lnR>
                    <a:lnT>
                      <a:noFill/>
                    </a:lnT>
                    <a:lnB>
                      <a:noFill/>
                    </a:lnB>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a:noFill/>
                    </a:lnB>
                  </a:tcPr>
                </a:tc>
                <a:extLst>
                  <a:ext uri="{0D108BD9-81ED-4DB2-BD59-A6C34878D82A}">
                    <a16:rowId xmlns:a16="http://schemas.microsoft.com/office/drawing/2014/main" val="10011"/>
                  </a:ext>
                </a:extLst>
              </a:tr>
              <a:tr h="257175">
                <a:tc>
                  <a:txBody>
                    <a:bodyPr/>
                    <a:lstStyle/>
                    <a:p>
                      <a:pPr algn="r" fontAlgn="b"/>
                      <a:endParaRPr lang="en-US" sz="18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gridSpan="3">
                  <a:txBody>
                    <a:bodyPr/>
                    <a:lstStyle/>
                    <a:p>
                      <a:pPr algn="l" fontAlgn="b"/>
                      <a:endParaRPr lang="en-US" sz="1800" b="0" i="0" u="none" strike="noStrike" dirty="0">
                        <a:solidFill>
                          <a:schemeClr val="tx1"/>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hMerge="1">
                  <a:txBody>
                    <a:bodyPr/>
                    <a:lstStyle/>
                    <a:p>
                      <a:endParaRPr lang="en-US"/>
                    </a:p>
                  </a:txBody>
                  <a:tcPr/>
                </a:tc>
                <a:tc gridSpan="2">
                  <a:txBody>
                    <a:bodyPr/>
                    <a:lstStyle/>
                    <a:p>
                      <a:endParaRPr lang="en-US" sz="1800" dirty="0"/>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a:txBody>
                    <a:bodyPr/>
                    <a:lstStyle/>
                    <a:p>
                      <a:endParaRPr lang="en-US" sz="1800" dirty="0"/>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l" fontAlgn="b"/>
                      <a:endParaRPr lang="en-US" sz="1800" b="0" i="0" u="none" strike="noStrike" dirty="0">
                        <a:solidFill>
                          <a:srgbClr val="000000"/>
                        </a:solidFill>
                        <a:effectLst/>
                        <a:latin typeface="Calibri"/>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12"/>
                  </a:ext>
                </a:extLst>
              </a:tr>
            </a:tbl>
          </a:graphicData>
        </a:graphic>
      </p:graphicFrame>
      <p:sp>
        <p:nvSpPr>
          <p:cNvPr id="7" name="Rectangle 20"/>
          <p:cNvSpPr>
            <a:spLocks noGrp="1" noChangeArrowheads="1"/>
          </p:cNvSpPr>
          <p:nvPr>
            <p:ph type="title"/>
          </p:nvPr>
        </p:nvSpPr>
        <p:spPr>
          <a:xfrm>
            <a:off x="990600" y="-61119"/>
            <a:ext cx="8077200" cy="1280319"/>
          </a:xfrm>
        </p:spPr>
        <p:txBody>
          <a:bodyPr/>
          <a:lstStyle/>
          <a:p>
            <a:r>
              <a:rPr lang="en-US" dirty="0">
                <a:latin typeface="Calibri" panose="020F0502020204030204" pitchFamily="34" charset="0"/>
              </a:rPr>
              <a:t>Houston Airport System </a:t>
            </a:r>
            <a:br>
              <a:rPr lang="en-US" dirty="0">
                <a:latin typeface="Calibri" panose="020F0502020204030204" pitchFamily="34" charset="0"/>
              </a:rPr>
            </a:br>
            <a:r>
              <a:rPr lang="en-US" dirty="0">
                <a:latin typeface="Calibri" panose="020F0502020204030204" pitchFamily="34" charset="0"/>
              </a:rPr>
              <a:t>Pricing Update: Series 2018CD</a:t>
            </a:r>
          </a:p>
        </p:txBody>
      </p:sp>
      <p:sp>
        <p:nvSpPr>
          <p:cNvPr id="2"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3580085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4</a:t>
            </a:fld>
            <a:endParaRPr lang="en-US" b="1" dirty="0">
              <a:solidFill>
                <a:schemeClr val="bg1"/>
              </a:solidFill>
            </a:endParaRPr>
          </a:p>
        </p:txBody>
      </p:sp>
      <p:sp>
        <p:nvSpPr>
          <p:cNvPr id="9" name="Content Placeholder 8"/>
          <p:cNvSpPr>
            <a:spLocks noGrp="1"/>
          </p:cNvSpPr>
          <p:nvPr>
            <p:ph idx="1"/>
          </p:nvPr>
        </p:nvSpPr>
        <p:spPr>
          <a:xfrm>
            <a:off x="609600" y="1447800"/>
            <a:ext cx="7924800" cy="478155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0" indent="0">
              <a:buNone/>
            </a:pPr>
            <a:r>
              <a:rPr lang="en-US" b="1" u="sng" dirty="0">
                <a:latin typeface="Calibri" panose="020F0502020204030204" pitchFamily="34" charset="0"/>
              </a:rPr>
              <a:t>Background:</a:t>
            </a:r>
          </a:p>
          <a:p>
            <a:pPr marL="396875" lvl="1" indent="-342900">
              <a:lnSpc>
                <a:spcPct val="80000"/>
              </a:lnSpc>
              <a:buFont typeface="Arial" panose="020B0604020202020204" pitchFamily="34" charset="0"/>
              <a:buChar char="•"/>
            </a:pPr>
            <a:r>
              <a:rPr lang="en-US" sz="2000" dirty="0">
                <a:latin typeface="Calibri" panose="020F0502020204030204" pitchFamily="34" charset="0"/>
              </a:rPr>
              <a:t>In an effort to reduce variable rate exposure in line with City’s target of 20%, some variable rate debt amounting to approximately $75 million, is being evaluated to be fixed out. This will help reduce the variable rate exposure for C&amp;E from 22% to approximately 11%, excluding commercial paper.</a:t>
            </a:r>
          </a:p>
          <a:p>
            <a:pPr marL="396875" lvl="1" indent="-342900">
              <a:lnSpc>
                <a:spcPct val="80000"/>
              </a:lnSpc>
              <a:buFont typeface="Arial" panose="020B0604020202020204" pitchFamily="34" charset="0"/>
              <a:buChar char="•"/>
            </a:pPr>
            <a:r>
              <a:rPr lang="en-US" sz="2000" dirty="0">
                <a:latin typeface="Calibri" panose="020F0502020204030204" pitchFamily="34" charset="0"/>
              </a:rPr>
              <a:t>As a standard course of business, in conjunction with this transaction, the FWG will review possibilities to refinance existing debt if prudent opportunities to achieve present value savings exists.</a:t>
            </a:r>
          </a:p>
          <a:p>
            <a:pPr marL="53975" lvl="1" indent="0">
              <a:lnSpc>
                <a:spcPct val="80000"/>
              </a:lnSpc>
              <a:buNone/>
            </a:pPr>
            <a:r>
              <a:rPr lang="en-US" sz="2800" b="1" u="sng" dirty="0">
                <a:latin typeface="Calibri" panose="020F0502020204030204" pitchFamily="34" charset="0"/>
                <a:ea typeface="+mn-ea"/>
              </a:rPr>
              <a:t>Next Steps:</a:t>
            </a:r>
            <a:endParaRPr lang="en-US" sz="2000" dirty="0">
              <a:latin typeface="Calibri" panose="020F0502020204030204" pitchFamily="34" charset="0"/>
            </a:endParaRPr>
          </a:p>
          <a:p>
            <a:pPr marL="396875" lvl="1" indent="-342900">
              <a:lnSpc>
                <a:spcPct val="80000"/>
              </a:lnSpc>
              <a:buFont typeface="Arial" panose="020B0604020202020204" pitchFamily="34" charset="0"/>
              <a:buChar char="•"/>
            </a:pPr>
            <a:r>
              <a:rPr lang="en-US" sz="2000" dirty="0">
                <a:latin typeface="Calibri" panose="020F0502020204030204" pitchFamily="34" charset="0"/>
              </a:rPr>
              <a:t>An RCA is anticipated to be brought before Council in late 2018.</a:t>
            </a:r>
          </a:p>
          <a:p>
            <a:pPr marL="396875" lvl="1" indent="-342900">
              <a:lnSpc>
                <a:spcPct val="80000"/>
              </a:lnSpc>
              <a:buFont typeface="Arial" panose="020B0604020202020204" pitchFamily="34" charset="0"/>
              <a:buChar char="•"/>
            </a:pPr>
            <a:endParaRPr lang="en-US" sz="2000" dirty="0">
              <a:latin typeface="Calibri" panose="020F0502020204030204" pitchFamily="34" charset="0"/>
            </a:endParaRPr>
          </a:p>
        </p:txBody>
      </p:sp>
      <p:sp>
        <p:nvSpPr>
          <p:cNvPr id="11" name="Rectangle 20"/>
          <p:cNvSpPr>
            <a:spLocks noGrp="1" noChangeArrowheads="1"/>
          </p:cNvSpPr>
          <p:nvPr>
            <p:ph type="title"/>
          </p:nvPr>
        </p:nvSpPr>
        <p:spPr>
          <a:xfrm>
            <a:off x="1066800" y="91281"/>
            <a:ext cx="8077200" cy="975519"/>
          </a:xfrm>
        </p:spPr>
        <p:txBody>
          <a:bodyPr/>
          <a:lstStyle/>
          <a:p>
            <a:pPr lvl="0"/>
            <a:r>
              <a:rPr lang="en-US" dirty="0">
                <a:latin typeface="Calibri" panose="020F0502020204030204" pitchFamily="34" charset="0"/>
                <a:cs typeface="Calibri" panose="020F0502020204030204" pitchFamily="34" charset="0"/>
              </a:rPr>
              <a:t>Convention and Entertainment System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Auction Rate Securities</a:t>
            </a:r>
          </a:p>
        </p:txBody>
      </p:sp>
      <p:sp>
        <p:nvSpPr>
          <p:cNvPr id="6" name="Slide Number Placeholder 3"/>
          <p:cNvSpPr txBox="1">
            <a:spLocks/>
          </p:cNvSpPr>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A8EF887-4AA1-44A4-803A-7E2B3A02AA67}" type="slidenum">
              <a:rPr lang="en-US" smtClean="0"/>
              <a:pPr/>
              <a:t>4</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845190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5</a:t>
            </a:fld>
            <a:endParaRPr lang="en-US" b="1" dirty="0">
              <a:solidFill>
                <a:schemeClr val="bg1"/>
              </a:solidFill>
            </a:endParaRPr>
          </a:p>
        </p:txBody>
      </p:sp>
      <p:sp>
        <p:nvSpPr>
          <p:cNvPr id="9" name="Content Placeholder 8"/>
          <p:cNvSpPr>
            <a:spLocks noGrp="1"/>
          </p:cNvSpPr>
          <p:nvPr>
            <p:ph idx="1"/>
          </p:nvPr>
        </p:nvSpPr>
        <p:spPr>
          <a:xfrm>
            <a:off x="609600" y="1447800"/>
            <a:ext cx="7924800" cy="478155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0" indent="0">
              <a:buNone/>
            </a:pPr>
            <a:r>
              <a:rPr lang="en-US" b="1" u="sng" dirty="0">
                <a:latin typeface="Calibri" panose="020F0502020204030204" pitchFamily="34" charset="0"/>
              </a:rPr>
              <a:t>Background:</a:t>
            </a:r>
          </a:p>
          <a:p>
            <a:pPr marL="396875" lvl="1" indent="-342900">
              <a:lnSpc>
                <a:spcPct val="80000"/>
              </a:lnSpc>
              <a:buFont typeface="Arial" panose="020B0604020202020204" pitchFamily="34" charset="0"/>
              <a:buChar char="•"/>
            </a:pPr>
            <a:r>
              <a:rPr lang="en-US" sz="2000" dirty="0">
                <a:latin typeface="Calibri" panose="020F0502020204030204" pitchFamily="34" charset="0"/>
              </a:rPr>
              <a:t>The City had two bond issues containing contract terms that increased the City’s cost due to the corporate tax rate changes taking effect January 1, 2018. </a:t>
            </a:r>
          </a:p>
          <a:p>
            <a:pPr marL="396875" lvl="1" indent="-342900">
              <a:lnSpc>
                <a:spcPct val="80000"/>
              </a:lnSpc>
              <a:buFont typeface="Arial" panose="020B0604020202020204" pitchFamily="34" charset="0"/>
              <a:buChar char="•"/>
            </a:pPr>
            <a:r>
              <a:rPr lang="en-US" sz="2000" dirty="0">
                <a:latin typeface="Calibri" panose="020F0502020204030204" pitchFamily="34" charset="0"/>
              </a:rPr>
              <a:t>The City undertook negotiations with the counterparties, resulting in the remarketing or refunding of those issues. </a:t>
            </a:r>
          </a:p>
          <a:p>
            <a:pPr marL="396875" lvl="1" indent="-342900">
              <a:lnSpc>
                <a:spcPct val="80000"/>
              </a:lnSpc>
              <a:buFont typeface="Arial" panose="020B0604020202020204" pitchFamily="34" charset="0"/>
              <a:buChar char="•"/>
            </a:pPr>
            <a:r>
              <a:rPr lang="en-US" sz="2000" dirty="0">
                <a:latin typeface="Calibri" panose="020F0502020204030204" pitchFamily="34" charset="0"/>
              </a:rPr>
              <a:t>These transactions were approved by City Council on June 13, 2018 (Series 2012B) and June 20, 2018 (Series 2018C).</a:t>
            </a:r>
          </a:p>
        </p:txBody>
      </p:sp>
      <p:sp>
        <p:nvSpPr>
          <p:cNvPr id="11" name="Rectangle 20"/>
          <p:cNvSpPr>
            <a:spLocks noGrp="1" noChangeArrowheads="1"/>
          </p:cNvSpPr>
          <p:nvPr>
            <p:ph type="title"/>
          </p:nvPr>
        </p:nvSpPr>
        <p:spPr>
          <a:xfrm>
            <a:off x="1066800" y="91281"/>
            <a:ext cx="8077200" cy="975519"/>
          </a:xfrm>
        </p:spPr>
        <p:txBody>
          <a:bodyPr/>
          <a:lstStyle/>
          <a:p>
            <a:pPr lvl="0"/>
            <a:r>
              <a:rPr lang="en-US" dirty="0">
                <a:latin typeface="Calibri" panose="020F0502020204030204" pitchFamily="34" charset="0"/>
                <a:cs typeface="Calibri" panose="020F0502020204030204" pitchFamily="34" charset="0"/>
              </a:rPr>
              <a:t>Combined Utility System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rPr>
              <a:t>Series 2012B &amp; 2018C</a:t>
            </a:r>
          </a:p>
        </p:txBody>
      </p:sp>
      <p:sp>
        <p:nvSpPr>
          <p:cNvPr id="6" name="Slide Number Placeholder 3"/>
          <p:cNvSpPr txBox="1">
            <a:spLocks/>
          </p:cNvSpPr>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A8EF887-4AA1-44A4-803A-7E2B3A02AA67}" type="slidenum">
              <a:rPr lang="en-US" smtClean="0"/>
              <a:pPr/>
              <a:t>5</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1886332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A8EF887-4AA1-44A4-803A-7E2B3A02AA67}" type="slidenum">
              <a:rPr lang="en-US" b="1" smtClean="0">
                <a:solidFill>
                  <a:schemeClr val="bg1"/>
                </a:solidFill>
              </a:rPr>
              <a:pPr/>
              <a:t>6</a:t>
            </a:fld>
            <a:endParaRPr lang="en-US" b="1" dirty="0">
              <a:solidFill>
                <a:schemeClr val="bg1"/>
              </a:solidFill>
            </a:endParaRPr>
          </a:p>
        </p:txBody>
      </p:sp>
      <p:sp>
        <p:nvSpPr>
          <p:cNvPr id="9" name="Content Placeholder 8"/>
          <p:cNvSpPr>
            <a:spLocks noGrp="1"/>
          </p:cNvSpPr>
          <p:nvPr>
            <p:ph idx="1"/>
          </p:nvPr>
        </p:nvSpPr>
        <p:spPr>
          <a:xfrm>
            <a:off x="609600" y="1447800"/>
            <a:ext cx="7924800" cy="4781550"/>
          </a:xfrm>
          <a:noFill/>
          <a:ln w="9525">
            <a:noFill/>
            <a:miter lim="800000"/>
            <a:headEnd/>
            <a:tailEnd/>
          </a:ln>
          <a:effectLst/>
        </p:spPr>
        <p:txBody>
          <a:bodyPr vert="horz" wrap="square" lIns="91440" tIns="45720" rIns="91440" bIns="45720" numCol="1" anchor="t" anchorCtr="0" compatLnSpc="1">
            <a:prstTxWarp prst="textNoShape">
              <a:avLst/>
            </a:prstTxWarp>
          </a:bodyPr>
          <a:lstStyle/>
          <a:p>
            <a:pPr marL="0" indent="0">
              <a:buNone/>
            </a:pPr>
            <a:r>
              <a:rPr lang="en-US" b="1" u="sng" dirty="0">
                <a:latin typeface="Calibri" panose="020F0502020204030204" pitchFamily="34" charset="0"/>
              </a:rPr>
              <a:t>Pricing Update:</a:t>
            </a:r>
          </a:p>
          <a:p>
            <a:r>
              <a:rPr lang="en-US" sz="2400" dirty="0">
                <a:latin typeface="Calibri" panose="020F0502020204030204" pitchFamily="34" charset="0"/>
                <a:cs typeface="Calibri" panose="020F0502020204030204" pitchFamily="34" charset="0"/>
              </a:rPr>
              <a:t>Series 2012B:</a:t>
            </a:r>
          </a:p>
          <a:p>
            <a:pPr lvl="1"/>
            <a:r>
              <a:rPr lang="en-US" sz="1800" dirty="0">
                <a:latin typeface="Calibri" panose="020F0502020204030204" pitchFamily="34" charset="0"/>
                <a:cs typeface="Calibri" panose="020F0502020204030204" pitchFamily="34" charset="0"/>
              </a:rPr>
              <a:t>Renegotiated terms resulted in an estimated savings of $186,794 in year 1 and a savings of approximately $1.75 million through 2021.</a:t>
            </a:r>
          </a:p>
          <a:p>
            <a:r>
              <a:rPr lang="en-US" sz="2400" dirty="0">
                <a:latin typeface="Calibri" panose="020F0502020204030204" pitchFamily="34" charset="0"/>
              </a:rPr>
              <a:t>Series  2018C:</a:t>
            </a:r>
          </a:p>
          <a:p>
            <a:pPr lvl="1"/>
            <a:r>
              <a:rPr lang="en-US" sz="1800" dirty="0">
                <a:latin typeface="Calibri" panose="020F0502020204030204" pitchFamily="34" charset="0"/>
              </a:rPr>
              <a:t>Renegotiated terms resulted in a</a:t>
            </a:r>
            <a:r>
              <a:rPr lang="en-US" sz="1800" dirty="0">
                <a:latin typeface="Calibri" panose="020F0502020204030204" pitchFamily="34" charset="0"/>
                <a:cs typeface="Calibri" panose="020F0502020204030204" pitchFamily="34" charset="0"/>
              </a:rPr>
              <a:t>n estimated</a:t>
            </a:r>
            <a:r>
              <a:rPr lang="en-US" sz="1800" dirty="0">
                <a:latin typeface="Calibri" panose="020F0502020204030204" pitchFamily="34" charset="0"/>
              </a:rPr>
              <a:t> savings of $656,027 in year 1 and a savings of approximately $4.0 million through 2021.</a:t>
            </a:r>
          </a:p>
        </p:txBody>
      </p:sp>
      <p:sp>
        <p:nvSpPr>
          <p:cNvPr id="11" name="Rectangle 20"/>
          <p:cNvSpPr>
            <a:spLocks noGrp="1" noChangeArrowheads="1"/>
          </p:cNvSpPr>
          <p:nvPr>
            <p:ph type="title"/>
          </p:nvPr>
        </p:nvSpPr>
        <p:spPr>
          <a:xfrm>
            <a:off x="1066800" y="91281"/>
            <a:ext cx="8077200" cy="975519"/>
          </a:xfrm>
        </p:spPr>
        <p:txBody>
          <a:bodyPr/>
          <a:lstStyle/>
          <a:p>
            <a:pPr lvl="0"/>
            <a:r>
              <a:rPr lang="en-US" dirty="0">
                <a:latin typeface="Calibri" panose="020F0502020204030204" pitchFamily="34" charset="0"/>
                <a:cs typeface="Calibri" panose="020F0502020204030204" pitchFamily="34" charset="0"/>
              </a:rPr>
              <a:t>Combined Utility System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rPr>
              <a:t>Series 2012B &amp; 2018C</a:t>
            </a:r>
          </a:p>
        </p:txBody>
      </p:sp>
      <p:sp>
        <p:nvSpPr>
          <p:cNvPr id="6" name="Slide Number Placeholder 3"/>
          <p:cNvSpPr txBox="1">
            <a:spLocks/>
          </p:cNvSpPr>
          <p:nvPr/>
        </p:nvSpPr>
        <p:spPr bwMode="auto">
          <a:xfrm>
            <a:off x="6553200" y="6477000"/>
            <a:ext cx="2133600" cy="247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en-US"/>
            </a:defPPr>
            <a:lvl1pPr marL="0" algn="r" defTabSz="914400" rtl="0" eaLnBrk="1" latinLnBrk="0" hangingPunct="1">
              <a:defRPr sz="10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A8EF887-4AA1-44A4-803A-7E2B3A02AA67}" type="slidenum">
              <a:rPr lang="en-US" smtClean="0"/>
              <a:pPr/>
              <a:t>6</a:t>
            </a:fld>
            <a:endParaRPr lang="en-US" dirty="0"/>
          </a:p>
        </p:txBody>
      </p:sp>
      <p:sp>
        <p:nvSpPr>
          <p:cNvPr id="7" name="Footer Placeholder 1"/>
          <p:cNvSpPr>
            <a:spLocks noGrp="1"/>
          </p:cNvSpPr>
          <p:nvPr>
            <p:ph type="ftr" sz="quarter" idx="11"/>
          </p:nvPr>
        </p:nvSpPr>
        <p:spPr>
          <a:xfrm>
            <a:off x="533400" y="63246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Tree>
    <p:extLst>
      <p:ext uri="{BB962C8B-B14F-4D97-AF65-F5344CB8AC3E}">
        <p14:creationId xmlns:p14="http://schemas.microsoft.com/office/powerpoint/2010/main" val="91700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382000" cy="3962400"/>
          </a:xfrm>
        </p:spPr>
        <p:txBody>
          <a:bodyPr/>
          <a:lstStyle/>
          <a:p>
            <a:pPr marL="0" indent="0">
              <a:buNone/>
            </a:pPr>
            <a:r>
              <a:rPr lang="en-US" b="1" u="sng" dirty="0">
                <a:latin typeface="Calibri" panose="020F0502020204030204" pitchFamily="34" charset="0"/>
              </a:rPr>
              <a:t>Background:</a:t>
            </a:r>
          </a:p>
          <a:p>
            <a:r>
              <a:rPr lang="en-US" sz="2000" u="sng" dirty="0">
                <a:latin typeface="Calibri" panose="020F0502020204030204" pitchFamily="34" charset="0"/>
              </a:rPr>
              <a:t>Projects being financed</a:t>
            </a:r>
            <a:r>
              <a:rPr lang="en-US" sz="2000" dirty="0">
                <a:latin typeface="Calibri" panose="020F0502020204030204" pitchFamily="34" charset="0"/>
              </a:rPr>
              <a:t>: Northeast Plant Expansion &amp; Second Source Transmission Lines.</a:t>
            </a:r>
          </a:p>
          <a:p>
            <a:pPr lvl="1"/>
            <a:r>
              <a:rPr lang="en-US" sz="1800" dirty="0">
                <a:latin typeface="Calibri" panose="020F0502020204030204" pitchFamily="34" charset="0"/>
              </a:rPr>
              <a:t>The City has $17.11 million remaining from its 2015 commitment from the Texas Water Development Board (TWDB).</a:t>
            </a:r>
          </a:p>
          <a:p>
            <a:pPr lvl="1"/>
            <a:r>
              <a:rPr lang="en-US" sz="1800" dirty="0">
                <a:latin typeface="Calibri" panose="020F0502020204030204" pitchFamily="34" charset="0"/>
              </a:rPr>
              <a:t>The City Received approval from the TWDB for an additional $153.155 million.</a:t>
            </a:r>
          </a:p>
          <a:p>
            <a:pPr lvl="1"/>
            <a:r>
              <a:rPr lang="en-US" sz="1800" dirty="0">
                <a:latin typeface="Calibri" panose="020F0502020204030204" pitchFamily="34" charset="0"/>
              </a:rPr>
              <a:t>The loan rates will be at TWDB’s expected AAA rated financing cost, adjusted from for a 20.2% subsidy.</a:t>
            </a:r>
          </a:p>
          <a:p>
            <a:pPr marL="457200" lvl="1" indent="0">
              <a:buNone/>
            </a:pPr>
            <a:endParaRPr lang="en-US" sz="18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EEDA831C-AE7C-42E9-82C5-D3912A40B1C1}" type="slidenum">
              <a:rPr lang="en-US" smtClean="0"/>
              <a:pPr/>
              <a:t>7</a:t>
            </a:fld>
            <a:endParaRPr lang="en-US" dirty="0"/>
          </a:p>
        </p:txBody>
      </p:sp>
      <p:sp>
        <p:nvSpPr>
          <p:cNvPr id="7" name="Footer Placeholder 1"/>
          <p:cNvSpPr>
            <a:spLocks noGrp="1"/>
          </p:cNvSpPr>
          <p:nvPr>
            <p:ph type="ftr" sz="quarter" idx="11"/>
          </p:nvPr>
        </p:nvSpPr>
        <p:spPr>
          <a:xfrm>
            <a:off x="457200" y="60960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a:p>
            <a:pPr algn="l"/>
            <a:r>
              <a:rPr lang="en-US" sz="1050" dirty="0">
                <a:latin typeface="Calibri" panose="020F0502020204030204" pitchFamily="34" charset="0"/>
              </a:rPr>
              <a:t>SWIRFT – State Water Implementation Revenue Fund for Texas</a:t>
            </a:r>
          </a:p>
        </p:txBody>
      </p:sp>
      <p:sp>
        <p:nvSpPr>
          <p:cNvPr id="8" name="Title 1">
            <a:extLst>
              <a:ext uri="{FF2B5EF4-FFF2-40B4-BE49-F238E27FC236}">
                <a16:creationId xmlns:a16="http://schemas.microsoft.com/office/drawing/2014/main" id="{645FEDEE-F510-40EF-AFB6-0833D46AEB0E}"/>
              </a:ext>
            </a:extLst>
          </p:cNvPr>
          <p:cNvSpPr>
            <a:spLocks noGrp="1"/>
          </p:cNvSpPr>
          <p:nvPr>
            <p:ph type="title"/>
          </p:nvPr>
        </p:nvSpPr>
        <p:spPr>
          <a:xfrm>
            <a:off x="1295400" y="243680"/>
            <a:ext cx="7086600" cy="823119"/>
          </a:xfrm>
        </p:spPr>
        <p:txBody>
          <a:bodyPr/>
          <a:lstStyle/>
          <a:p>
            <a:pPr marL="971550" lvl="1" indent="-514350">
              <a:lnSpc>
                <a:spcPct val="80000"/>
              </a:lnSpc>
            </a:pPr>
            <a:r>
              <a:rPr lang="en-US" sz="3200" b="1" dirty="0">
                <a:solidFill>
                  <a:srgbClr val="002060"/>
                </a:solidFill>
                <a:latin typeface="Calibri" panose="020F0502020204030204" pitchFamily="34" charset="0"/>
                <a:ea typeface="+mj-ea"/>
                <a:cs typeface="+mj-cs"/>
              </a:rPr>
              <a:t>Texas Water Development Board (TWDB) SWIRFT Loan, Series 2018F</a:t>
            </a:r>
          </a:p>
        </p:txBody>
      </p:sp>
    </p:spTree>
    <p:extLst>
      <p:ext uri="{BB962C8B-B14F-4D97-AF65-F5344CB8AC3E}">
        <p14:creationId xmlns:p14="http://schemas.microsoft.com/office/powerpoint/2010/main" val="3446464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43680"/>
            <a:ext cx="7086600" cy="823119"/>
          </a:xfrm>
        </p:spPr>
        <p:txBody>
          <a:bodyPr/>
          <a:lstStyle/>
          <a:p>
            <a:pPr marL="971550" lvl="1" indent="-514350">
              <a:lnSpc>
                <a:spcPct val="80000"/>
              </a:lnSpc>
            </a:pPr>
            <a:r>
              <a:rPr lang="en-US" sz="3200" b="1" dirty="0">
                <a:solidFill>
                  <a:srgbClr val="002060"/>
                </a:solidFill>
                <a:latin typeface="Calibri" panose="020F0502020204030204" pitchFamily="34" charset="0"/>
                <a:ea typeface="+mj-ea"/>
                <a:cs typeface="+mj-cs"/>
              </a:rPr>
              <a:t>Texas Water Development Board (TWDB) SWIRFT Loan, Series 2018F</a:t>
            </a:r>
          </a:p>
        </p:txBody>
      </p:sp>
      <p:sp>
        <p:nvSpPr>
          <p:cNvPr id="3" name="Content Placeholder 2"/>
          <p:cNvSpPr>
            <a:spLocks noGrp="1"/>
          </p:cNvSpPr>
          <p:nvPr>
            <p:ph idx="1"/>
          </p:nvPr>
        </p:nvSpPr>
        <p:spPr>
          <a:xfrm>
            <a:off x="457200" y="1371600"/>
            <a:ext cx="8382000" cy="4953000"/>
          </a:xfrm>
        </p:spPr>
        <p:txBody>
          <a:bodyPr/>
          <a:lstStyle/>
          <a:p>
            <a:pPr marL="0" indent="0">
              <a:buNone/>
            </a:pPr>
            <a:r>
              <a:rPr lang="en-US" b="1" u="sng" dirty="0">
                <a:latin typeface="Calibri" panose="020F0502020204030204" pitchFamily="34" charset="0"/>
              </a:rPr>
              <a:t>Next Steps</a:t>
            </a:r>
            <a:r>
              <a:rPr lang="en-US" b="1" dirty="0">
                <a:latin typeface="Calibri" panose="020F0502020204030204" pitchFamily="34" charset="0"/>
              </a:rPr>
              <a:t>:</a:t>
            </a:r>
          </a:p>
          <a:p>
            <a:pPr>
              <a:buFont typeface="Arial" panose="020B0604020202020204" pitchFamily="34" charset="0"/>
              <a:buChar char="•"/>
            </a:pPr>
            <a:r>
              <a:rPr lang="en-US" sz="2000" dirty="0">
                <a:latin typeface="Calibri" panose="020F0502020204030204" pitchFamily="34" charset="0"/>
              </a:rPr>
              <a:t>2018 loan installment of approximately $170.265 million will require two Council Actions.</a:t>
            </a:r>
          </a:p>
          <a:p>
            <a:pPr lvl="2"/>
            <a:r>
              <a:rPr lang="en-US" sz="1800" dirty="0">
                <a:latin typeface="Calibri" panose="020F0502020204030204" pitchFamily="34" charset="0"/>
              </a:rPr>
              <a:t>Council Approval of Financing Agreement in August 2018.</a:t>
            </a:r>
          </a:p>
          <a:p>
            <a:pPr lvl="3"/>
            <a:r>
              <a:rPr lang="en-US" sz="1600" dirty="0">
                <a:latin typeface="Calibri" panose="020F0502020204030204" pitchFamily="34" charset="0"/>
              </a:rPr>
              <a:t>TWDB relies on Financing Agreement when selling its TWDB bonds in September, and imposes financial penalties for terminating close to, or after TWDB’s sale of bonds.</a:t>
            </a:r>
          </a:p>
          <a:p>
            <a:pPr lvl="2"/>
            <a:r>
              <a:rPr lang="en-US" sz="1800" dirty="0">
                <a:latin typeface="Calibri" panose="020F0502020204030204" pitchFamily="34" charset="0"/>
              </a:rPr>
              <a:t>Council Approval of Loan documents, expected in October 2018.</a:t>
            </a:r>
          </a:p>
          <a:p>
            <a:pPr lvl="3"/>
            <a:r>
              <a:rPr lang="en-US" sz="1600" dirty="0">
                <a:latin typeface="Calibri" panose="020F0502020204030204" pitchFamily="34" charset="0"/>
              </a:rPr>
              <a:t>Loan scheduled to close in November 2018.</a:t>
            </a:r>
          </a:p>
          <a:p>
            <a:pPr marL="457200" lvl="1" indent="0">
              <a:buNone/>
            </a:pPr>
            <a:endParaRPr lang="en-US" sz="18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EEDA831C-AE7C-42E9-82C5-D3912A40B1C1}" type="slidenum">
              <a:rPr lang="en-US" smtClean="0"/>
              <a:pPr/>
              <a:t>8</a:t>
            </a:fld>
            <a:endParaRPr lang="en-US" dirty="0"/>
          </a:p>
        </p:txBody>
      </p:sp>
      <p:sp>
        <p:nvSpPr>
          <p:cNvPr id="6" name="Footer Placeholder 1"/>
          <p:cNvSpPr>
            <a:spLocks noGrp="1"/>
          </p:cNvSpPr>
          <p:nvPr>
            <p:ph type="ftr" sz="quarter" idx="11"/>
          </p:nvPr>
        </p:nvSpPr>
        <p:spPr>
          <a:xfrm>
            <a:off x="457200" y="60960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a:p>
            <a:pPr algn="l"/>
            <a:r>
              <a:rPr lang="en-US" sz="1050" dirty="0">
                <a:latin typeface="Calibri" panose="020F0502020204030204" pitchFamily="34" charset="0"/>
              </a:rPr>
              <a:t>SWIRFT – State Water Implementation Revenue Fund for Texas</a:t>
            </a:r>
          </a:p>
        </p:txBody>
      </p:sp>
    </p:spTree>
    <p:extLst>
      <p:ext uri="{BB962C8B-B14F-4D97-AF65-F5344CB8AC3E}">
        <p14:creationId xmlns:p14="http://schemas.microsoft.com/office/powerpoint/2010/main" val="2545057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2E257D13-180C-44D9-8790-FFEAC1989D26}" type="slidenum">
              <a:rPr lang="en-US" smtClean="0">
                <a:cs typeface="Arial" charset="0"/>
              </a:rPr>
              <a:pPr/>
              <a:t>9</a:t>
            </a:fld>
            <a:endParaRPr lang="en-US" dirty="0">
              <a:cs typeface="Arial"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886524076"/>
              </p:ext>
            </p:extLst>
          </p:nvPr>
        </p:nvGraphicFramePr>
        <p:xfrm>
          <a:off x="609600" y="1586725"/>
          <a:ext cx="8001000" cy="4931144"/>
        </p:xfrm>
        <a:graphic>
          <a:graphicData uri="http://schemas.openxmlformats.org/drawingml/2006/table">
            <a:tbl>
              <a:tblPr/>
              <a:tblGrid>
                <a:gridCol w="3962400">
                  <a:extLst>
                    <a:ext uri="{9D8B030D-6E8A-4147-A177-3AD203B41FA5}">
                      <a16:colId xmlns:a16="http://schemas.microsoft.com/office/drawing/2014/main" val="20000"/>
                    </a:ext>
                  </a:extLst>
                </a:gridCol>
                <a:gridCol w="228600">
                  <a:extLst>
                    <a:ext uri="{9D8B030D-6E8A-4147-A177-3AD203B41FA5}">
                      <a16:colId xmlns:a16="http://schemas.microsoft.com/office/drawing/2014/main" val="20001"/>
                    </a:ext>
                  </a:extLst>
                </a:gridCol>
                <a:gridCol w="928878">
                  <a:extLst>
                    <a:ext uri="{9D8B030D-6E8A-4147-A177-3AD203B41FA5}">
                      <a16:colId xmlns:a16="http://schemas.microsoft.com/office/drawing/2014/main" val="20002"/>
                    </a:ext>
                  </a:extLst>
                </a:gridCol>
                <a:gridCol w="1300224">
                  <a:extLst>
                    <a:ext uri="{9D8B030D-6E8A-4147-A177-3AD203B41FA5}">
                      <a16:colId xmlns:a16="http://schemas.microsoft.com/office/drawing/2014/main" val="20003"/>
                    </a:ext>
                  </a:extLst>
                </a:gridCol>
                <a:gridCol w="48116">
                  <a:extLst>
                    <a:ext uri="{9D8B030D-6E8A-4147-A177-3AD203B41FA5}">
                      <a16:colId xmlns:a16="http://schemas.microsoft.com/office/drawing/2014/main" val="20004"/>
                    </a:ext>
                  </a:extLst>
                </a:gridCol>
                <a:gridCol w="130544">
                  <a:extLst>
                    <a:ext uri="{9D8B030D-6E8A-4147-A177-3AD203B41FA5}">
                      <a16:colId xmlns:a16="http://schemas.microsoft.com/office/drawing/2014/main" val="20005"/>
                    </a:ext>
                  </a:extLst>
                </a:gridCol>
                <a:gridCol w="766229">
                  <a:extLst>
                    <a:ext uri="{9D8B030D-6E8A-4147-A177-3AD203B41FA5}">
                      <a16:colId xmlns:a16="http://schemas.microsoft.com/office/drawing/2014/main" val="20006"/>
                    </a:ext>
                  </a:extLst>
                </a:gridCol>
                <a:gridCol w="636009">
                  <a:extLst>
                    <a:ext uri="{9D8B030D-6E8A-4147-A177-3AD203B41FA5}">
                      <a16:colId xmlns:a16="http://schemas.microsoft.com/office/drawing/2014/main" val="20007"/>
                    </a:ext>
                  </a:extLst>
                </a:gridCol>
              </a:tblGrid>
              <a:tr h="152400">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gridSpan="2">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gridSpan="2">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0"/>
                  </a:ext>
                </a:extLst>
              </a:tr>
              <a:tr h="301852">
                <a:tc>
                  <a:txBody>
                    <a:bodyPr/>
                    <a:lstStyle/>
                    <a:p>
                      <a:pPr algn="r" fontAlgn="b"/>
                      <a:r>
                        <a:rPr lang="en-US" sz="1600" b="0" i="0" u="none" strike="noStrike" dirty="0">
                          <a:solidFill>
                            <a:srgbClr val="000000"/>
                          </a:solidFill>
                          <a:effectLst/>
                          <a:latin typeface="Calibri" panose="020F0502020204030204" pitchFamily="34" charset="0"/>
                        </a:rPr>
                        <a:t>System</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rgbClr val="000000"/>
                          </a:solidFill>
                          <a:effectLst/>
                          <a:latin typeface="Calibri" panose="020F0502020204030204" pitchFamily="34" charset="0"/>
                        </a:rPr>
                        <a:t>:</a:t>
                      </a:r>
                    </a:p>
                  </a:txBody>
                  <a:tcPr marL="9525" marR="9525" marT="9525" marB="0" anchor="b">
                    <a:lnL>
                      <a:noFill/>
                    </a:lnL>
                    <a:lnR>
                      <a:noFill/>
                    </a:lnR>
                    <a:lnT>
                      <a:noFill/>
                    </a:lnT>
                    <a:lnB>
                      <a:noFill/>
                    </a:lnB>
                    <a:solidFill>
                      <a:schemeClr val="accent2">
                        <a:lumMod val="20000"/>
                        <a:lumOff val="80000"/>
                      </a:schemeClr>
                    </a:solidFill>
                  </a:tcPr>
                </a:tc>
                <a:tc gridSpan="5">
                  <a:txBody>
                    <a:bodyPr/>
                    <a:lstStyle/>
                    <a:p>
                      <a:pPr algn="l" fontAlgn="b"/>
                      <a:r>
                        <a:rPr lang="en-US" sz="1600" b="0" i="0" u="none" strike="noStrike" dirty="0">
                          <a:solidFill>
                            <a:srgbClr val="000000"/>
                          </a:solidFill>
                          <a:effectLst/>
                          <a:latin typeface="Calibri" panose="020F0502020204030204" pitchFamily="34" charset="0"/>
                        </a:rPr>
                        <a:t>Combined Utility System</a:t>
                      </a: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16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a:noFill/>
                    </a:lnB>
                    <a:solidFill>
                      <a:schemeClr val="accent2">
                        <a:lumMod val="20000"/>
                        <a:lumOff val="80000"/>
                      </a:schemeClr>
                    </a:solidFill>
                  </a:tcPr>
                </a:tc>
                <a:extLst>
                  <a:ext uri="{0D108BD9-81ED-4DB2-BD59-A6C34878D82A}">
                    <a16:rowId xmlns:a16="http://schemas.microsoft.com/office/drawing/2014/main" val="10001"/>
                  </a:ext>
                </a:extLst>
              </a:tr>
              <a:tr h="301852">
                <a:tc>
                  <a:txBody>
                    <a:bodyPr/>
                    <a:lstStyle/>
                    <a:p>
                      <a:pPr algn="r" fontAlgn="b"/>
                      <a:r>
                        <a:rPr lang="en-US" sz="1600" b="0" i="0" u="none" strike="noStrike" dirty="0">
                          <a:solidFill>
                            <a:srgbClr val="000000"/>
                          </a:solidFill>
                          <a:effectLst/>
                          <a:latin typeface="Calibri" panose="020F0502020204030204" pitchFamily="34" charset="0"/>
                        </a:rPr>
                        <a:t>New Money or Refunding:</a:t>
                      </a:r>
                    </a:p>
                  </a:txBody>
                  <a:tcPr marL="9525" marR="9525" marT="9525" marB="0" anchor="b">
                    <a:lnL>
                      <a:noFill/>
                    </a:lnL>
                    <a:lnR>
                      <a:noFill/>
                    </a:lnR>
                    <a:lnT>
                      <a:noFill/>
                    </a:lnT>
                    <a:lnB>
                      <a:noFill/>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gridSpan="6">
                  <a:txBody>
                    <a:bodyPr/>
                    <a:lstStyle/>
                    <a:p>
                      <a:pPr algn="l" fontAlgn="b"/>
                      <a:r>
                        <a:rPr lang="en-US" sz="1600" b="0" i="0" u="none" strike="noStrike" dirty="0">
                          <a:solidFill>
                            <a:schemeClr val="tx1"/>
                          </a:solidFill>
                          <a:effectLst/>
                          <a:latin typeface="Calibri" panose="020F0502020204030204" pitchFamily="34" charset="0"/>
                        </a:rPr>
                        <a:t>New Money</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2"/>
                  </a:ext>
                </a:extLst>
              </a:tr>
              <a:tr h="301852">
                <a:tc>
                  <a:txBody>
                    <a:bodyPr/>
                    <a:lstStyle/>
                    <a:p>
                      <a:pPr algn="r" fontAlgn="b"/>
                      <a:r>
                        <a:rPr lang="en-US" sz="1600" b="0" i="0" u="none" strike="noStrike" dirty="0">
                          <a:solidFill>
                            <a:schemeClr val="tx1"/>
                          </a:solidFill>
                          <a:effectLst/>
                          <a:latin typeface="Calibri" panose="020F0502020204030204" pitchFamily="34" charset="0"/>
                        </a:rPr>
                        <a:t>Par Amount</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b">
                    <a:lnL>
                      <a:noFill/>
                    </a:lnL>
                    <a:lnR>
                      <a:noFill/>
                    </a:lnR>
                    <a:lnT>
                      <a:noFill/>
                    </a:lnT>
                    <a:lnB>
                      <a:noFill/>
                    </a:lnB>
                    <a:solidFill>
                      <a:schemeClr val="accent2">
                        <a:lumMod val="20000"/>
                        <a:lumOff val="80000"/>
                      </a:schemeClr>
                    </a:solidFill>
                  </a:tcPr>
                </a:tc>
                <a:tc gridSpan="6">
                  <a:txBody>
                    <a:bodyPr/>
                    <a:lstStyle/>
                    <a:p>
                      <a:pPr algn="l" fontAlgn="b"/>
                      <a:r>
                        <a:rPr lang="en-US" sz="1600" b="0" i="0" u="none" strike="noStrike" dirty="0">
                          <a:solidFill>
                            <a:schemeClr val="tx1"/>
                          </a:solidFill>
                          <a:effectLst/>
                          <a:latin typeface="Calibri" panose="020F0502020204030204" pitchFamily="34" charset="0"/>
                        </a:rPr>
                        <a:t>$170.265 million</a:t>
                      </a: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301852">
                <a:tc>
                  <a:txBody>
                    <a:bodyPr/>
                    <a:lstStyle/>
                    <a:p>
                      <a:pPr algn="r" fontAlgn="b"/>
                      <a:r>
                        <a:rPr lang="en-US" sz="1600" b="0" i="0" u="none" strike="noStrike" dirty="0">
                          <a:solidFill>
                            <a:schemeClr val="tx1"/>
                          </a:solidFill>
                          <a:effectLst/>
                          <a:latin typeface="Calibri" panose="020F0502020204030204" pitchFamily="34" charset="0"/>
                        </a:rPr>
                        <a:t>Use of the Debt Proceeds</a:t>
                      </a:r>
                    </a:p>
                  </a:txBody>
                  <a:tcPr marL="9525" marR="9525" marT="9525" marB="0" anchor="b">
                    <a:lnL>
                      <a:noFill/>
                    </a:lnL>
                    <a:lnR>
                      <a:noFill/>
                    </a:lnR>
                    <a:lnT>
                      <a:noFill/>
                    </a:lnT>
                    <a:lnB>
                      <a:noFill/>
                    </a:lnB>
                    <a:no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b">
                    <a:lnL>
                      <a:noFill/>
                    </a:lnL>
                    <a:lnR>
                      <a:noFill/>
                    </a:lnR>
                    <a:lnT>
                      <a:noFill/>
                    </a:lnT>
                    <a:lnB>
                      <a:noFill/>
                    </a:lnB>
                    <a:noFill/>
                  </a:tcPr>
                </a:tc>
                <a:tc gridSpan="6">
                  <a:txBody>
                    <a:bodyPr/>
                    <a:lstStyle/>
                    <a:p>
                      <a:pPr algn="l" fontAlgn="b"/>
                      <a:r>
                        <a:rPr lang="en-US" sz="1600" b="0" i="0" u="none" strike="noStrike" dirty="0">
                          <a:solidFill>
                            <a:schemeClr val="tx1"/>
                          </a:solidFill>
                          <a:effectLst/>
                          <a:latin typeface="Calibri" panose="020F0502020204030204" pitchFamily="34" charset="0"/>
                        </a:rPr>
                        <a:t>NE Plant Expansion</a:t>
                      </a:r>
                      <a:r>
                        <a:rPr lang="en-US" sz="1600" b="0" i="0" u="none" strike="noStrike" baseline="0" dirty="0">
                          <a:solidFill>
                            <a:schemeClr val="tx1"/>
                          </a:solidFill>
                          <a:effectLst/>
                          <a:latin typeface="Calibri" panose="020F0502020204030204" pitchFamily="34" charset="0"/>
                        </a:rPr>
                        <a:t> &amp; Transmission Lines</a:t>
                      </a:r>
                      <a:endParaRPr lang="en-US" sz="1600" b="0" i="0" u="none" strike="noStrike" dirty="0">
                        <a:solidFill>
                          <a:schemeClr val="tx1"/>
                        </a:solidFill>
                        <a:effectLst/>
                        <a:latin typeface="Calibri" panose="020F0502020204030204" pitchFamily="34" charset="0"/>
                      </a:endParaRPr>
                    </a:p>
                  </a:txBody>
                  <a:tcPr marL="9525" marR="9525" marT="9525" marB="0" anchor="b">
                    <a:lnL>
                      <a:noFill/>
                    </a:lnL>
                    <a:lnR>
                      <a:noFill/>
                    </a:lnR>
                    <a:lnT>
                      <a:noFill/>
                    </a:lnT>
                    <a:lnB>
                      <a:noFill/>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1600" b="0" i="0" u="none" strike="noStrike" dirty="0">
                        <a:solidFill>
                          <a:schemeClr val="tx1"/>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4"/>
                  </a:ext>
                </a:extLst>
              </a:tr>
              <a:tr h="85044">
                <a:tc>
                  <a:txBody>
                    <a:bodyPr/>
                    <a:lstStyle/>
                    <a:p>
                      <a:pPr algn="r"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gridSpan="3">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05999">
                <a:tc>
                  <a:txBody>
                    <a:bodyPr/>
                    <a:lstStyle/>
                    <a:p>
                      <a:pPr algn="r"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gridSpan="3">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FF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6"/>
                  </a:ext>
                </a:extLst>
              </a:tr>
              <a:tr h="301852">
                <a:tc>
                  <a:txBody>
                    <a:bodyPr/>
                    <a:lstStyle/>
                    <a:p>
                      <a:pPr algn="r" fontAlgn="b"/>
                      <a:r>
                        <a:rPr lang="en-US" sz="1600" b="0" i="0" u="none" strike="noStrike" dirty="0">
                          <a:solidFill>
                            <a:schemeClr val="tx1"/>
                          </a:solidFill>
                          <a:effectLst/>
                          <a:latin typeface="Calibri" panose="020F0502020204030204" pitchFamily="34" charset="0"/>
                        </a:rPr>
                        <a:t>Revenue Source Securing Debt</a:t>
                      </a: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solidFill>
                      <a:schemeClr val="accent2">
                        <a:lumMod val="20000"/>
                        <a:lumOff val="80000"/>
                      </a:schemeClr>
                    </a:solidFill>
                  </a:tcPr>
                </a:tc>
                <a:tc gridSpan="4">
                  <a:txBody>
                    <a:bodyPr/>
                    <a:lstStyle/>
                    <a:p>
                      <a:pPr algn="l" fontAlgn="b"/>
                      <a:r>
                        <a:rPr lang="en-US" sz="1600" b="0" i="0" u="none" strike="noStrike" dirty="0">
                          <a:solidFill>
                            <a:schemeClr val="tx1"/>
                          </a:solidFill>
                          <a:effectLst/>
                          <a:latin typeface="Calibri" panose="020F0502020204030204" pitchFamily="34" charset="0"/>
                        </a:rPr>
                        <a:t>Net revenues</a:t>
                      </a:r>
                      <a:r>
                        <a:rPr lang="en-US" sz="1600" b="0" i="0" u="none" strike="noStrike" baseline="0" dirty="0">
                          <a:solidFill>
                            <a:schemeClr val="tx1"/>
                          </a:solidFill>
                          <a:effectLst/>
                          <a:latin typeface="Calibri" panose="020F0502020204030204" pitchFamily="34" charset="0"/>
                        </a:rPr>
                        <a:t> of the Combined Utility System</a:t>
                      </a:r>
                      <a:endParaRPr lang="en-US" sz="1600" b="0" i="0" u="none" strike="noStrike" dirty="0">
                        <a:solidFill>
                          <a:schemeClr val="tx1"/>
                        </a:solidFill>
                        <a:effectLst/>
                        <a:latin typeface="Calibri" panose="020F0502020204030204" pitchFamily="34" charset="0"/>
                      </a:endParaRPr>
                    </a:p>
                  </a:txBody>
                  <a:tcPr marL="9525" marR="9525" marT="9525" marB="0" anchor="ctr">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extLst>
                  <a:ext uri="{0D108BD9-81ED-4DB2-BD59-A6C34878D82A}">
                    <a16:rowId xmlns:a16="http://schemas.microsoft.com/office/drawing/2014/main" val="10007"/>
                  </a:ext>
                </a:extLst>
              </a:tr>
              <a:tr h="301852">
                <a:tc>
                  <a:txBody>
                    <a:bodyPr/>
                    <a:lstStyle/>
                    <a:p>
                      <a:pPr algn="r" fontAlgn="b"/>
                      <a:r>
                        <a:rPr lang="en-US" sz="1600" b="0" i="0" u="none" strike="noStrike" dirty="0">
                          <a:solidFill>
                            <a:schemeClr val="tx1"/>
                          </a:solidFill>
                          <a:effectLst/>
                          <a:latin typeface="Calibri" panose="020F0502020204030204" pitchFamily="34" charset="0"/>
                        </a:rPr>
                        <a:t>Estimated Weighted Average Life of the Debt Being</a:t>
                      </a:r>
                      <a:r>
                        <a:rPr lang="en-US" sz="1600" b="0" i="0" u="none" strike="noStrike" baseline="0" dirty="0">
                          <a:solidFill>
                            <a:schemeClr val="tx1"/>
                          </a:solidFill>
                          <a:effectLst/>
                          <a:latin typeface="Calibri" panose="020F0502020204030204" pitchFamily="34" charset="0"/>
                        </a:rPr>
                        <a:t> Refunded</a:t>
                      </a:r>
                      <a:r>
                        <a:rPr lang="en-US" sz="1600" b="0" i="0" u="none" strike="noStrike" dirty="0">
                          <a:solidFill>
                            <a:schemeClr val="tx1"/>
                          </a:solidFill>
                          <a:effectLst/>
                          <a:latin typeface="Calibri" panose="020F0502020204030204" pitchFamily="34" charset="0"/>
                        </a:rPr>
                        <a:t>(Years)</a:t>
                      </a:r>
                    </a:p>
                  </a:txBody>
                  <a:tcPr marL="9525" marR="9525" marT="9525" marB="0" anchor="ctr">
                    <a:lnL>
                      <a:noFill/>
                    </a:lnL>
                    <a:lnR>
                      <a:noFill/>
                    </a:lnR>
                    <a:lnT>
                      <a:noFill/>
                    </a:lnT>
                    <a:lnB>
                      <a:noFill/>
                    </a:lnB>
                    <a:no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noFill/>
                  </a:tcPr>
                </a:tc>
                <a:tc>
                  <a:txBody>
                    <a:bodyPr/>
                    <a:lstStyle/>
                    <a:p>
                      <a:pPr algn="l" rtl="0" fontAlgn="b"/>
                      <a:r>
                        <a:rPr lang="en-US" sz="1600" b="0" i="0" u="none" strike="noStrike" dirty="0">
                          <a:solidFill>
                            <a:schemeClr val="tx1"/>
                          </a:solidFill>
                          <a:effectLst/>
                          <a:latin typeface="Calibri" panose="020F0502020204030204" pitchFamily="34" charset="0"/>
                        </a:rPr>
                        <a:t>N/A</a:t>
                      </a:r>
                    </a:p>
                  </a:txBody>
                  <a:tcPr marL="9525" marR="9525" marT="9525" marB="0" anchor="ctr">
                    <a:lnL>
                      <a:noFill/>
                    </a:lnL>
                    <a:lnR>
                      <a:noFill/>
                    </a:lnR>
                    <a:lnT>
                      <a:noFill/>
                    </a:lnT>
                    <a:lnB>
                      <a:noFill/>
                    </a:lnB>
                    <a:lnTlToBr w="12700" cmpd="sng">
                      <a:noFill/>
                      <a:prstDash val="solid"/>
                    </a:lnTlToBr>
                    <a:lnBlToTr w="12700" cmpd="sng">
                      <a:noFill/>
                      <a:prstDash val="solid"/>
                    </a:lnBlToTr>
                    <a:noFill/>
                  </a:tcPr>
                </a:tc>
                <a:tc>
                  <a:txBody>
                    <a:bodyPr/>
                    <a:lstStyle/>
                    <a:p>
                      <a:pPr algn="r" fontAlgn="b"/>
                      <a:endParaRPr lang="en-US" sz="1600" b="0" i="0" u="none" strike="noStrike" dirty="0">
                        <a:solidFill>
                          <a:schemeClr val="tx1"/>
                        </a:solidFill>
                        <a:effectLst/>
                        <a:latin typeface="Calibri" panose="020F0502020204030204" pitchFamily="34" charset="0"/>
                      </a:endParaRPr>
                    </a:p>
                  </a:txBody>
                  <a:tcPr marL="9525" marR="9525" marT="9525"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l" fontAlgn="b"/>
                      <a:endParaRPr lang="en-US" sz="1600" b="0" i="0" u="none" strike="noStrike" dirty="0">
                        <a:solidFill>
                          <a:schemeClr val="tx1"/>
                        </a:solidFill>
                        <a:effectLst/>
                        <a:latin typeface="Calibri" panose="020F0502020204030204" pitchFamily="34" charset="0"/>
                      </a:endParaRPr>
                    </a:p>
                  </a:txBody>
                  <a:tcPr marL="9525" marR="9525" marT="9525"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l" rtl="0" fontAlgn="b"/>
                      <a:endParaRPr lang="en-US" sz="1600" b="0" i="0" u="none" strike="noStrike" dirty="0">
                        <a:solidFill>
                          <a:schemeClr val="tx1"/>
                        </a:solidFill>
                        <a:effectLst/>
                        <a:latin typeface="Calibri" panose="020F0502020204030204" pitchFamily="34" charset="0"/>
                      </a:endParaRPr>
                    </a:p>
                  </a:txBody>
                  <a:tcPr marL="9525" marR="9525" marT="9525" marB="0"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b">
                    <a:lnL w="12700" cmpd="sng">
                      <a:noFill/>
                      <a:prstDash val="solid"/>
                    </a:lnL>
                    <a:lnR>
                      <a:noFill/>
                    </a:lnR>
                    <a:lnT>
                      <a:noFill/>
                    </a:lnT>
                    <a:lnB>
                      <a:noFill/>
                    </a:lnB>
                    <a:lnTlToBr w="12700" cmpd="sng">
                      <a:noFill/>
                      <a:prstDash val="solid"/>
                    </a:lnTlToBr>
                    <a:lnBlToTr w="12700" cmpd="sng">
                      <a:noFill/>
                      <a:prstDash val="solid"/>
                    </a:lnBlToTr>
                    <a:no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08"/>
                  </a:ext>
                </a:extLst>
              </a:tr>
              <a:tr h="301852">
                <a:tc>
                  <a:txBody>
                    <a:bodyPr/>
                    <a:lstStyle/>
                    <a:p>
                      <a:pPr algn="r" fontAlgn="b"/>
                      <a:r>
                        <a:rPr lang="en-US" sz="1600" b="0" i="0" u="none" strike="noStrike" dirty="0">
                          <a:solidFill>
                            <a:schemeClr val="tx1"/>
                          </a:solidFill>
                          <a:effectLst/>
                          <a:latin typeface="Calibri" panose="020F0502020204030204" pitchFamily="34" charset="0"/>
                        </a:rPr>
                        <a:t>Estimated Change to the Weighted Average Life of</a:t>
                      </a:r>
                      <a:r>
                        <a:rPr lang="en-US" sz="1600" b="0" i="0" u="none" strike="noStrike" baseline="0" dirty="0">
                          <a:solidFill>
                            <a:schemeClr val="tx1"/>
                          </a:solidFill>
                          <a:effectLst/>
                          <a:latin typeface="Calibri" panose="020F0502020204030204" pitchFamily="34" charset="0"/>
                        </a:rPr>
                        <a:t> </a:t>
                      </a:r>
                      <a:r>
                        <a:rPr lang="en-US" sz="1600" b="0" i="0" u="none" strike="noStrike" dirty="0">
                          <a:solidFill>
                            <a:schemeClr val="tx1"/>
                          </a:solidFill>
                          <a:effectLst/>
                          <a:latin typeface="Calibri" panose="020F0502020204030204" pitchFamily="34" charset="0"/>
                        </a:rPr>
                        <a:t>Debt Being Refunded</a:t>
                      </a: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solidFill>
                      <a:schemeClr val="accent2">
                        <a:lumMod val="20000"/>
                        <a:lumOff val="80000"/>
                      </a:schemeClr>
                    </a:solidFill>
                  </a:tcPr>
                </a:tc>
                <a:tc gridSpan="4">
                  <a:txBody>
                    <a:bodyPr/>
                    <a:lstStyle/>
                    <a:p>
                      <a:pPr algn="l" fontAlgn="b"/>
                      <a:r>
                        <a:rPr lang="en-US" sz="1600" b="0" i="0" u="none" strike="noStrike" dirty="0">
                          <a:solidFill>
                            <a:schemeClr val="tx1"/>
                          </a:solidFill>
                          <a:effectLst/>
                          <a:latin typeface="Calibri" panose="020F0502020204030204" pitchFamily="34" charset="0"/>
                        </a:rPr>
                        <a:t>N/A</a:t>
                      </a:r>
                    </a:p>
                  </a:txBody>
                  <a:tcPr marL="9525" marR="9525" marT="9525" marB="0" anchor="ctr">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extLst>
                  <a:ext uri="{0D108BD9-81ED-4DB2-BD59-A6C34878D82A}">
                    <a16:rowId xmlns:a16="http://schemas.microsoft.com/office/drawing/2014/main" val="10009"/>
                  </a:ext>
                </a:extLst>
              </a:tr>
              <a:tr h="262711">
                <a:tc>
                  <a:txBody>
                    <a:bodyPr/>
                    <a:lstStyle/>
                    <a:p>
                      <a:pPr algn="r" fontAlgn="b"/>
                      <a:r>
                        <a:rPr lang="en-US" sz="1600" b="0" i="0" u="none" strike="noStrike" dirty="0">
                          <a:solidFill>
                            <a:srgbClr val="000000"/>
                          </a:solidFill>
                          <a:effectLst/>
                          <a:latin typeface="Calibri" panose="020F0502020204030204" pitchFamily="34" charset="0"/>
                        </a:rPr>
                        <a:t>Estimated Present Value Savings</a:t>
                      </a:r>
                    </a:p>
                  </a:txBody>
                  <a:tcPr marL="9525" marR="9525" marT="9525" marB="0" anchor="ctr">
                    <a:lnL>
                      <a:noFill/>
                    </a:lnL>
                    <a:lnR>
                      <a:noFill/>
                    </a:lnR>
                    <a:lnT>
                      <a:noFill/>
                    </a:lnT>
                    <a:lnB>
                      <a:noFill/>
                    </a:lnB>
                    <a:no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noFill/>
                  </a:tcPr>
                </a:tc>
                <a:tc gridSpan="4">
                  <a:txBody>
                    <a:bodyPr/>
                    <a:lstStyle/>
                    <a:p>
                      <a:pPr algn="l" rtl="0" fontAlgn="b"/>
                      <a:r>
                        <a:rPr lang="en-US" sz="1600" b="0" i="0" u="none" strike="noStrike" dirty="0">
                          <a:solidFill>
                            <a:srgbClr val="000000"/>
                          </a:solidFill>
                          <a:effectLst/>
                          <a:latin typeface="Calibri" panose="020F0502020204030204" pitchFamily="34" charset="0"/>
                        </a:rPr>
                        <a:t>N/A</a:t>
                      </a:r>
                    </a:p>
                  </a:txBody>
                  <a:tcPr marL="9525" marR="9525" marT="9525" marB="0" anchor="ctr">
                    <a:lnL>
                      <a:noFill/>
                    </a:lnL>
                    <a:lnR>
                      <a:noFill/>
                    </a:lnR>
                    <a:lnT>
                      <a:noFill/>
                    </a:lnT>
                    <a:lnB>
                      <a:noFill/>
                    </a:lnB>
                    <a:noFill/>
                  </a:tcPr>
                </a:tc>
                <a:tc hMerge="1">
                  <a:txBody>
                    <a:bodyPr/>
                    <a:lstStyle/>
                    <a:p>
                      <a:endParaRPr lang="en-US" sz="1600" dirty="0">
                        <a:latin typeface="Calibri" panose="020F0502020204030204" pitchFamily="34" charset="0"/>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b">
                    <a:lnL>
                      <a:noFill/>
                    </a:lnL>
                    <a:lnR>
                      <a:noFill/>
                    </a:lnR>
                    <a:lnT>
                      <a:noFill/>
                    </a:lnT>
                    <a:lnB>
                      <a:noFill/>
                    </a:lnB>
                    <a:noFill/>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noFill/>
                  </a:tcPr>
                </a:tc>
                <a:extLst>
                  <a:ext uri="{0D108BD9-81ED-4DB2-BD59-A6C34878D82A}">
                    <a16:rowId xmlns:a16="http://schemas.microsoft.com/office/drawing/2014/main" val="10010"/>
                  </a:ext>
                </a:extLst>
              </a:tr>
              <a:tr h="301852">
                <a:tc>
                  <a:txBody>
                    <a:bodyPr/>
                    <a:lstStyle/>
                    <a:p>
                      <a:pPr marL="0" algn="r" defTabSz="914400" rtl="0" eaLnBrk="1" fontAlgn="b" latinLnBrk="0" hangingPunct="1"/>
                      <a:r>
                        <a:rPr lang="en-US" sz="1600" b="0" i="0" u="none" strike="noStrike" kern="1200" dirty="0">
                          <a:solidFill>
                            <a:schemeClr val="tx1"/>
                          </a:solidFill>
                          <a:effectLst/>
                          <a:latin typeface="Calibri" panose="020F0502020204030204" pitchFamily="34" charset="0"/>
                          <a:ea typeface="+mn-ea"/>
                          <a:cs typeface="+mn-cs"/>
                        </a:rPr>
                        <a:t>Estimated</a:t>
                      </a:r>
                      <a:r>
                        <a:rPr lang="en-US" sz="1600" b="0" i="0" u="none" strike="noStrike" kern="1200" baseline="0" dirty="0">
                          <a:solidFill>
                            <a:schemeClr val="tx1"/>
                          </a:solidFill>
                          <a:effectLst/>
                          <a:latin typeface="Calibri" panose="020F0502020204030204" pitchFamily="34" charset="0"/>
                          <a:ea typeface="+mn-ea"/>
                          <a:cs typeface="+mn-cs"/>
                        </a:rPr>
                        <a:t> </a:t>
                      </a:r>
                      <a:r>
                        <a:rPr lang="en-US" sz="1600" b="0" i="0" u="none" strike="noStrike" kern="1200" dirty="0">
                          <a:solidFill>
                            <a:schemeClr val="tx1"/>
                          </a:solidFill>
                          <a:effectLst/>
                          <a:latin typeface="Calibri" panose="020F0502020204030204" pitchFamily="34" charset="0"/>
                          <a:ea typeface="+mn-ea"/>
                          <a:cs typeface="+mn-cs"/>
                        </a:rPr>
                        <a:t>Percentage Savings</a:t>
                      </a:r>
                    </a:p>
                  </a:txBody>
                  <a:tcPr marL="9525" marR="9525" marT="9525" marB="0" anchor="ctr">
                    <a:lnL>
                      <a:noFill/>
                    </a:lnL>
                    <a:lnR>
                      <a:noFill/>
                    </a:lnR>
                    <a:lnT>
                      <a:noFill/>
                    </a:lnT>
                    <a:lnB>
                      <a:noFill/>
                    </a:lnB>
                    <a:solidFill>
                      <a:schemeClr val="accent2">
                        <a:lumMod val="20000"/>
                        <a:lumOff val="80000"/>
                      </a:schemeClr>
                    </a:solidFill>
                  </a:tcPr>
                </a:tc>
                <a:tc>
                  <a:txBody>
                    <a:bodyPr/>
                    <a:lstStyle/>
                    <a:p>
                      <a:pPr marL="0" algn="l" defTabSz="914400" rtl="0" eaLnBrk="1" fontAlgn="b" latinLnBrk="0" hangingPunct="1"/>
                      <a:r>
                        <a:rPr lang="en-US" sz="1600" b="0" i="0" u="none" strike="noStrike" kern="1200" dirty="0">
                          <a:solidFill>
                            <a:schemeClr val="tx1"/>
                          </a:solidFill>
                          <a:effectLst/>
                          <a:latin typeface="Calibri" panose="020F0502020204030204" pitchFamily="34" charset="0"/>
                          <a:ea typeface="+mn-ea"/>
                          <a:cs typeface="+mn-cs"/>
                        </a:rPr>
                        <a:t>:</a:t>
                      </a:r>
                    </a:p>
                  </a:txBody>
                  <a:tcPr marL="9525" marR="9525" marT="9525" marB="0" anchor="ctr">
                    <a:lnL>
                      <a:noFill/>
                    </a:lnL>
                    <a:lnR>
                      <a:noFill/>
                    </a:lnR>
                    <a:lnT>
                      <a:noFill/>
                    </a:lnT>
                    <a:lnB>
                      <a:noFill/>
                    </a:lnB>
                    <a:solidFill>
                      <a:schemeClr val="accent2">
                        <a:lumMod val="20000"/>
                        <a:lumOff val="80000"/>
                      </a:schemeClr>
                    </a:solidFill>
                  </a:tcPr>
                </a:tc>
                <a:tc>
                  <a:txBody>
                    <a:bodyPr/>
                    <a:lstStyle/>
                    <a:p>
                      <a:pPr marL="0" algn="l" defTabSz="914400" rtl="0" eaLnBrk="1" fontAlgn="b" latinLnBrk="0" hangingPunct="1"/>
                      <a:r>
                        <a:rPr lang="en-US" sz="1600" b="0" i="0" u="none" strike="noStrike" kern="1200" dirty="0">
                          <a:solidFill>
                            <a:schemeClr val="tx1"/>
                          </a:solidFill>
                          <a:effectLst/>
                          <a:latin typeface="Calibri" panose="020F0502020204030204" pitchFamily="34" charset="0"/>
                          <a:ea typeface="+mn-ea"/>
                          <a:cs typeface="+mn-cs"/>
                        </a:rPr>
                        <a:t>N/A</a:t>
                      </a:r>
                    </a:p>
                  </a:txBody>
                  <a:tcPr marL="9525" marR="9525" marT="9525" marB="0" anchor="ctr">
                    <a:lnL>
                      <a:noFill/>
                    </a:lnL>
                    <a:lnR>
                      <a:noFill/>
                    </a:lnR>
                    <a:lnT>
                      <a:noFill/>
                    </a:lnT>
                    <a:lnB>
                      <a:noFill/>
                    </a:lnB>
                    <a:solidFill>
                      <a:schemeClr val="accent2">
                        <a:lumMod val="20000"/>
                        <a:lumOff val="80000"/>
                      </a:schemeClr>
                    </a:solidFill>
                  </a:tcPr>
                </a:tc>
                <a:tc gridSpan="3">
                  <a:txBody>
                    <a:bodyPr/>
                    <a:lstStyle/>
                    <a:p>
                      <a:pPr algn="l" fontAlgn="b"/>
                      <a:endParaRPr lang="en-US" sz="1600" b="0" i="0" u="none" strike="noStrike" dirty="0">
                        <a:solidFill>
                          <a:srgbClr val="FF0000"/>
                        </a:solidFill>
                        <a:effectLst/>
                        <a:latin typeface="Calibri" panose="020F0502020204030204" pitchFamily="34" charset="0"/>
                      </a:endParaRPr>
                    </a:p>
                  </a:txBody>
                  <a:tcPr marL="9525" marR="9525" marT="9525" marB="0" anchor="ctr">
                    <a:lnL>
                      <a:noFill/>
                    </a:lnL>
                    <a:lnR>
                      <a:noFill/>
                    </a:lnR>
                    <a:lnT>
                      <a:noFill/>
                    </a:lnT>
                    <a:lnB>
                      <a:noFill/>
                    </a:lnB>
                    <a:lnTlToBr w="12700" cmpd="sng">
                      <a:noFill/>
                      <a:prstDash val="solid"/>
                    </a:lnTlToBr>
                    <a:lnBlToTr w="12700" cmpd="sng">
                      <a:noFill/>
                      <a:prstDash val="solid"/>
                    </a:lnBlToTr>
                    <a:solidFill>
                      <a:schemeClr val="accent2">
                        <a:lumMod val="20000"/>
                        <a:lumOff val="80000"/>
                      </a:schemeClr>
                    </a:solidFill>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2">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extLst>
                  <a:ext uri="{0D108BD9-81ED-4DB2-BD59-A6C34878D82A}">
                    <a16:rowId xmlns:a16="http://schemas.microsoft.com/office/drawing/2014/main" val="10011"/>
                  </a:ext>
                </a:extLst>
              </a:tr>
              <a:tr h="259944">
                <a:tc>
                  <a:txBody>
                    <a:bodyPr/>
                    <a:lstStyle/>
                    <a:p>
                      <a:pPr algn="r" fontAlgn="b"/>
                      <a:r>
                        <a:rPr lang="en-US" sz="1600" b="0" i="0" u="none" strike="noStrike" dirty="0">
                          <a:solidFill>
                            <a:schemeClr val="tx1"/>
                          </a:solidFill>
                          <a:effectLst/>
                          <a:latin typeface="Calibri" panose="020F0502020204030204" pitchFamily="34" charset="0"/>
                        </a:rPr>
                        <a:t>Estimated True Interest Cost (%)</a:t>
                      </a:r>
                    </a:p>
                  </a:txBody>
                  <a:tcPr marL="9525" marR="9525" marT="9525" marB="0" anchor="ctr">
                    <a:lnL>
                      <a:noFill/>
                    </a:lnL>
                    <a:lnR>
                      <a:noFill/>
                    </a:lnR>
                    <a:lnT>
                      <a:noFill/>
                    </a:lnT>
                    <a:lnB>
                      <a:noFill/>
                    </a:lnB>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tcPr>
                </a:tc>
                <a:tc gridSpan="6">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600" dirty="0">
                          <a:solidFill>
                            <a:schemeClr val="tx1"/>
                          </a:solidFill>
                          <a:latin typeface="Calibri" panose="020F0502020204030204" pitchFamily="34" charset="0"/>
                        </a:rPr>
                        <a:t>20.2% discount from TWDB actual rate</a:t>
                      </a:r>
                    </a:p>
                  </a:txBody>
                  <a:tcPr marL="9525" marR="9525" marT="9525" marB="0" anchor="ctr">
                    <a:lnL>
                      <a:noFill/>
                    </a:lnL>
                    <a:lnR>
                      <a:noFill/>
                    </a:lnR>
                    <a:lnT>
                      <a:noFill/>
                    </a:lnT>
                    <a:lnB>
                      <a:noFill/>
                    </a:lnB>
                  </a:tcPr>
                </a:tc>
                <a:tc hMerge="1">
                  <a:txBody>
                    <a:bodyPr/>
                    <a:lstStyle/>
                    <a:p>
                      <a:endParaRPr lang="en-US" sz="1600" dirty="0">
                        <a:latin typeface="Calibri" panose="020F0502020204030204" pitchFamily="34" charset="0"/>
                      </a:endParaRPr>
                    </a:p>
                  </a:txBody>
                  <a:tcPr anchor="ctr">
                    <a:lnL w="12700" cmpd="sng">
                      <a:noFill/>
                      <a:prstDash val="solid"/>
                    </a:lnL>
                    <a:lnR w="12700" cmpd="sng">
                      <a:noFill/>
                      <a:prstDash val="solid"/>
                    </a:lnR>
                    <a:lnT w="12700" cmpd="sng">
                      <a:noFill/>
                      <a:prstDash val="solid"/>
                    </a:lnT>
                    <a:lnB w="12700" cmpd="sng">
                      <a:noFill/>
                      <a:prstDash val="solid"/>
                    </a:lnB>
                    <a:lnTlToBr w="12700" cmpd="sng">
                      <a:noFill/>
                      <a:prstDash val="solid"/>
                    </a:lnTlToBr>
                    <a:lnBlToTr w="12700" cmpd="sng">
                      <a:noFill/>
                      <a:prstDash val="solid"/>
                    </a:lnBlToTr>
                  </a:tcPr>
                </a:tc>
                <a:tc hMerge="1">
                  <a:txBody>
                    <a:bodyPr/>
                    <a:lstStyle/>
                    <a:p>
                      <a:endParaRPr lang="en-US"/>
                    </a:p>
                  </a:txBody>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hMerge="1">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12"/>
                  </a:ext>
                </a:extLst>
              </a:tr>
              <a:tr h="301852">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0" i="0" u="none" strike="noStrike" dirty="0">
                          <a:solidFill>
                            <a:schemeClr val="tx1"/>
                          </a:solidFill>
                          <a:effectLst/>
                          <a:latin typeface="Calibri" panose="020F0502020204030204" pitchFamily="34" charset="0"/>
                        </a:rPr>
                        <a:t>Anticipated Council Agenda Dates</a:t>
                      </a: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solidFill>
                      <a:schemeClr val="accent2">
                        <a:lumMod val="20000"/>
                        <a:lumOff val="80000"/>
                      </a:schemeClr>
                    </a:solidFill>
                  </a:tcPr>
                </a:tc>
                <a:tc gridSpan="2">
                  <a:txBody>
                    <a:bodyPr/>
                    <a:lstStyle/>
                    <a:p>
                      <a:pPr algn="l" fontAlgn="b"/>
                      <a:r>
                        <a:rPr lang="en-US" sz="1600" b="0" i="0" u="none" strike="noStrike" dirty="0">
                          <a:solidFill>
                            <a:schemeClr val="tx1"/>
                          </a:solidFill>
                          <a:effectLst/>
                          <a:latin typeface="Calibri" panose="020F0502020204030204" pitchFamily="34" charset="0"/>
                        </a:rPr>
                        <a:t>August/October</a:t>
                      </a:r>
                    </a:p>
                  </a:txBody>
                  <a:tcPr marL="9525" marR="9525" marT="9525" marB="0" anchor="ctr">
                    <a:lnL>
                      <a:noFill/>
                    </a:lnL>
                    <a:lnR>
                      <a:noFill/>
                    </a:lnR>
                    <a:lnT>
                      <a:noFill/>
                    </a:lnT>
                    <a:lnB>
                      <a:noFill/>
                    </a:lnB>
                    <a:solidFill>
                      <a:schemeClr val="accent2">
                        <a:lumMod val="20000"/>
                        <a:lumOff val="80000"/>
                      </a:schemeClr>
                    </a:solidFill>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2">
                  <a:txBody>
                    <a:bodyPr/>
                    <a:lstStyle/>
                    <a:p>
                      <a:endParaRPr lang="en-US" sz="1600" dirty="0">
                        <a:solidFill>
                          <a:schemeClr val="tx1"/>
                        </a:solidFill>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pPr algn="l" fontAlgn="b"/>
                      <a:endParaRPr lang="en-US" sz="2000" b="0" i="0" u="none" strike="noStrike" dirty="0">
                        <a:solidFill>
                          <a:schemeClr val="tx1"/>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gridSpan="2">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solidFill>
                      <a:schemeClr val="accent2">
                        <a:lumMod val="20000"/>
                        <a:lumOff val="80000"/>
                      </a:schemeClr>
                    </a:solidFill>
                  </a:tcPr>
                </a:tc>
                <a:tc hMerge="1">
                  <a:txBody>
                    <a:bodyPr/>
                    <a:lstStyle/>
                    <a:p>
                      <a:endParaRPr lang="en-US"/>
                    </a:p>
                  </a:txBody>
                  <a:tcPr/>
                </a:tc>
                <a:extLst>
                  <a:ext uri="{0D108BD9-81ED-4DB2-BD59-A6C34878D82A}">
                    <a16:rowId xmlns:a16="http://schemas.microsoft.com/office/drawing/2014/main" val="10013"/>
                  </a:ext>
                </a:extLst>
              </a:tr>
              <a:tr h="257175">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0" i="0" u="none" strike="noStrike" dirty="0">
                          <a:solidFill>
                            <a:srgbClr val="000000"/>
                          </a:solidFill>
                          <a:effectLst/>
                          <a:latin typeface="Calibri" panose="020F0502020204030204" pitchFamily="34" charset="0"/>
                        </a:rPr>
                        <a:t>Anticipated Date of Pricing</a:t>
                      </a:r>
                    </a:p>
                  </a:txBody>
                  <a:tcPr marL="9525" marR="9525" marT="9525" marB="0" anchor="ctr">
                    <a:lnL>
                      <a:noFill/>
                    </a:lnL>
                    <a:lnR>
                      <a:noFill/>
                    </a:lnR>
                    <a:lnT>
                      <a:noFill/>
                    </a:lnT>
                    <a:lnB>
                      <a:noFill/>
                    </a:lnB>
                  </a:tcPr>
                </a:tc>
                <a:tc>
                  <a:txBody>
                    <a:bodyPr/>
                    <a:lstStyle/>
                    <a:p>
                      <a:pPr algn="l" fontAlgn="b"/>
                      <a:r>
                        <a:rPr lang="en-US" sz="1600" b="0" i="0" u="none" strike="noStrike" dirty="0">
                          <a:solidFill>
                            <a:srgbClr val="000000"/>
                          </a:solidFill>
                          <a:effectLst/>
                          <a:latin typeface="Calibri" panose="020F0502020204030204" pitchFamily="34" charset="0"/>
                        </a:rPr>
                        <a:t>:</a:t>
                      </a:r>
                    </a:p>
                  </a:txBody>
                  <a:tcPr marL="9525" marR="9525" marT="9525" marB="0" anchor="ctr">
                    <a:lnL>
                      <a:noFill/>
                    </a:lnL>
                    <a:lnR>
                      <a:noFill/>
                    </a:lnR>
                    <a:lnT>
                      <a:noFill/>
                    </a:lnT>
                    <a:lnB>
                      <a:noFill/>
                    </a:lnB>
                  </a:tcPr>
                </a:tc>
                <a:tc gridSpan="2">
                  <a:txBody>
                    <a:bodyPr/>
                    <a:lstStyle/>
                    <a:p>
                      <a:pPr algn="l" fontAlgn="b"/>
                      <a:r>
                        <a:rPr lang="en-US" sz="1600" b="0" i="0" u="none" strike="noStrike" dirty="0">
                          <a:solidFill>
                            <a:schemeClr val="tx1"/>
                          </a:solidFill>
                          <a:effectLst/>
                          <a:latin typeface="Calibri" panose="020F0502020204030204" pitchFamily="34" charset="0"/>
                        </a:rPr>
                        <a:t>September</a:t>
                      </a:r>
                    </a:p>
                  </a:txBody>
                  <a:tcPr marL="9525" marR="9525" marT="9525" marB="0" anchor="ctr">
                    <a:lnL>
                      <a:noFill/>
                    </a:lnL>
                    <a:lnR>
                      <a:noFill/>
                    </a:lnR>
                    <a:lnT>
                      <a:noFill/>
                    </a:lnT>
                    <a:lnB>
                      <a:noFill/>
                    </a:lnB>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gridSpan="2">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tcPr>
                </a:tc>
                <a:tc hMerge="1">
                  <a:txBody>
                    <a:bodyPr/>
                    <a:lstStyle/>
                    <a:p>
                      <a:pPr algn="l" fontAlgn="b"/>
                      <a:endParaRPr lang="en-US" sz="2000" b="0" i="0" u="none" strike="noStrike" dirty="0">
                        <a:solidFill>
                          <a:srgbClr val="FF0000"/>
                        </a:solidFill>
                        <a:effectLst/>
                        <a:latin typeface="Calibri"/>
                      </a:endParaRPr>
                    </a:p>
                  </a:txBody>
                  <a:tcPr marL="9525" marR="9525" marT="9525" marB="0" anchor="b">
                    <a:lnL>
                      <a:noFill/>
                    </a:lnL>
                    <a:lnR>
                      <a:noFill/>
                    </a:lnR>
                    <a:lnT>
                      <a:noFill/>
                    </a:lnT>
                    <a:lnB>
                      <a:noFill/>
                    </a:lnB>
                  </a:tcPr>
                </a:tc>
                <a:tc>
                  <a:txBody>
                    <a:bodyPr/>
                    <a:lstStyle/>
                    <a:p>
                      <a:endParaRPr lang="en-US" sz="1600" dirty="0">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6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014"/>
                  </a:ext>
                </a:extLst>
              </a:tr>
              <a:tr h="301852">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0" i="0" u="none" strike="noStrike" dirty="0">
                          <a:solidFill>
                            <a:schemeClr val="tx1"/>
                          </a:solidFill>
                          <a:effectLst/>
                          <a:latin typeface="Calibri" panose="020F0502020204030204" pitchFamily="34" charset="0"/>
                        </a:rPr>
                        <a:t>Anticipated Date Closing</a:t>
                      </a:r>
                    </a:p>
                  </a:txBody>
                  <a:tcPr marL="9525" marR="9525" marT="9525" marB="0" anchor="ctr">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a:t>
                      </a:r>
                    </a:p>
                  </a:txBody>
                  <a:tcPr marL="9525" marR="9525" marT="9525" marB="0" anchor="ctr">
                    <a:lnL>
                      <a:noFill/>
                    </a:lnL>
                    <a:lnR>
                      <a:noFill/>
                    </a:lnR>
                    <a:lnT>
                      <a:noFill/>
                    </a:lnT>
                    <a:lnB>
                      <a:noFill/>
                    </a:lnB>
                    <a:solidFill>
                      <a:schemeClr val="accent2">
                        <a:lumMod val="20000"/>
                        <a:lumOff val="80000"/>
                      </a:schemeClr>
                    </a:solidFill>
                  </a:tcPr>
                </a:tc>
                <a:tc gridSpan="4">
                  <a:txBody>
                    <a:bodyPr/>
                    <a:lstStyle/>
                    <a:p>
                      <a:pPr algn="l" fontAlgn="b"/>
                      <a:r>
                        <a:rPr lang="en-US" sz="1600" b="0" i="0" u="none" strike="noStrike" dirty="0">
                          <a:solidFill>
                            <a:schemeClr val="tx1"/>
                          </a:solidFill>
                          <a:effectLst/>
                          <a:latin typeface="Calibri" panose="020F0502020204030204" pitchFamily="34" charset="0"/>
                        </a:rPr>
                        <a:t>November</a:t>
                      </a:r>
                    </a:p>
                  </a:txBody>
                  <a:tcPr marL="9525" marR="9525" marT="9525" marB="0" anchor="ctr">
                    <a:lnL>
                      <a:noFill/>
                    </a:lnL>
                    <a:lnR>
                      <a:noFill/>
                    </a:lnR>
                    <a:lnT>
                      <a:noFill/>
                    </a:lnT>
                    <a:lnB>
                      <a:noFill/>
                    </a:lnB>
                    <a:solidFill>
                      <a:schemeClr val="accent2">
                        <a:lumMod val="20000"/>
                        <a:lumOff val="80000"/>
                      </a:schemeClr>
                    </a:solidFill>
                  </a:tcPr>
                </a:tc>
                <a:tc hMerge="1">
                  <a:txBody>
                    <a:bodyPr/>
                    <a:lstStyle/>
                    <a:p>
                      <a:endParaRPr lang="en-US"/>
                    </a:p>
                  </a:txBody>
                  <a:tcPr/>
                </a:tc>
                <a:tc hMerge="1">
                  <a:txBody>
                    <a:bodyPr/>
                    <a:lstStyle/>
                    <a:p>
                      <a:endParaRPr lang="en-US"/>
                    </a:p>
                  </a:txBody>
                  <a:tcPr/>
                </a:tc>
                <a:tc hMerge="1">
                  <a:txBody>
                    <a:bodyPr/>
                    <a:lstStyle/>
                    <a:p>
                      <a:pPr algn="l" fontAlgn="b"/>
                      <a:endParaRPr lang="en-US" sz="2000" b="0" i="0" u="none" strike="noStrike" dirty="0">
                        <a:solidFill>
                          <a:schemeClr val="tx1"/>
                        </a:solidFill>
                        <a:effectLst/>
                        <a:latin typeface="Calibri"/>
                      </a:endParaRP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 </a:t>
                      </a:r>
                    </a:p>
                  </a:txBody>
                  <a:tcPr marL="9525" marR="9525" marT="9525" marB="0" anchor="b">
                    <a:lnL>
                      <a:noFill/>
                    </a:lnL>
                    <a:lnR>
                      <a:noFill/>
                    </a:lnR>
                    <a:lnT>
                      <a:noFill/>
                    </a:lnT>
                    <a:lnB>
                      <a:noFill/>
                    </a:lnB>
                    <a:solidFill>
                      <a:schemeClr val="accent2">
                        <a:lumMod val="20000"/>
                        <a:lumOff val="80000"/>
                      </a:schemeClr>
                    </a:solidFill>
                  </a:tcPr>
                </a:tc>
                <a:tc>
                  <a:txBody>
                    <a:bodyPr/>
                    <a:lstStyle/>
                    <a:p>
                      <a:pPr algn="l" fontAlgn="b"/>
                      <a:r>
                        <a:rPr lang="en-US" sz="1600" b="0" i="0" u="none" strike="noStrike" dirty="0">
                          <a:solidFill>
                            <a:schemeClr val="tx1"/>
                          </a:solidFill>
                          <a:effectLst/>
                          <a:latin typeface="Calibri" panose="020F0502020204030204" pitchFamily="34" charset="0"/>
                        </a:rPr>
                        <a:t> </a:t>
                      </a:r>
                    </a:p>
                  </a:txBody>
                  <a:tcPr marL="9525" marR="9525" marT="9525" marB="0" anchor="b">
                    <a:lnL>
                      <a:noFill/>
                    </a:lnL>
                    <a:lnR>
                      <a:noFill/>
                    </a:lnR>
                    <a:lnT>
                      <a:noFill/>
                    </a:lnT>
                    <a:lnB>
                      <a:noFill/>
                    </a:lnB>
                    <a:solidFill>
                      <a:schemeClr val="accent2">
                        <a:lumMod val="20000"/>
                        <a:lumOff val="80000"/>
                      </a:schemeClr>
                    </a:solidFill>
                  </a:tcPr>
                </a:tc>
                <a:extLst>
                  <a:ext uri="{0D108BD9-81ED-4DB2-BD59-A6C34878D82A}">
                    <a16:rowId xmlns:a16="http://schemas.microsoft.com/office/drawing/2014/main" val="10015"/>
                  </a:ext>
                </a:extLst>
              </a:tr>
              <a:tr h="35876">
                <a:tc>
                  <a:txBody>
                    <a:bodyPr/>
                    <a:lstStyle/>
                    <a:p>
                      <a:pPr algn="r"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gridSpan="3">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pPr algn="l" fontAlgn="b"/>
                      <a:endParaRPr lang="en-US" sz="2000" b="0" i="0" u="none" strike="noStrike">
                        <a:solidFill>
                          <a:srgbClr val="000000"/>
                        </a:solidFill>
                        <a:effectLst/>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
        <p:nvSpPr>
          <p:cNvPr id="10" name="Footer Placeholder 1"/>
          <p:cNvSpPr>
            <a:spLocks noGrp="1"/>
          </p:cNvSpPr>
          <p:nvPr>
            <p:ph type="ftr" sz="quarter" idx="11"/>
          </p:nvPr>
        </p:nvSpPr>
        <p:spPr>
          <a:xfrm>
            <a:off x="533400" y="6553200"/>
            <a:ext cx="8077200" cy="304800"/>
          </a:xfrm>
        </p:spPr>
        <p:txBody>
          <a:bodyPr/>
          <a:lstStyle/>
          <a:p>
            <a:pPr algn="l"/>
            <a:r>
              <a:rPr lang="en-US" sz="1050" dirty="0">
                <a:latin typeface="Calibri" panose="020F0502020204030204" pitchFamily="34" charset="0"/>
              </a:rPr>
              <a:t>Note:   This presentation constitutes the written recommendation of the Finance Working Group (FWG).</a:t>
            </a:r>
          </a:p>
        </p:txBody>
      </p:sp>
      <p:sp>
        <p:nvSpPr>
          <p:cNvPr id="7" name="Title 1">
            <a:extLst>
              <a:ext uri="{FF2B5EF4-FFF2-40B4-BE49-F238E27FC236}">
                <a16:creationId xmlns:a16="http://schemas.microsoft.com/office/drawing/2014/main" id="{E19E3008-9390-4DD4-B81A-A0E4EA3C86B2}"/>
              </a:ext>
            </a:extLst>
          </p:cNvPr>
          <p:cNvSpPr>
            <a:spLocks noGrp="1"/>
          </p:cNvSpPr>
          <p:nvPr>
            <p:ph type="title"/>
          </p:nvPr>
        </p:nvSpPr>
        <p:spPr>
          <a:xfrm>
            <a:off x="1295400" y="243680"/>
            <a:ext cx="7086600" cy="823119"/>
          </a:xfrm>
        </p:spPr>
        <p:txBody>
          <a:bodyPr/>
          <a:lstStyle/>
          <a:p>
            <a:pPr marL="971550" lvl="1" indent="-514350">
              <a:lnSpc>
                <a:spcPct val="80000"/>
              </a:lnSpc>
            </a:pPr>
            <a:r>
              <a:rPr lang="en-US" sz="3200" b="1" dirty="0">
                <a:solidFill>
                  <a:srgbClr val="002060"/>
                </a:solidFill>
                <a:latin typeface="Calibri" panose="020F0502020204030204" pitchFamily="34" charset="0"/>
                <a:ea typeface="+mj-ea"/>
                <a:cs typeface="+mj-cs"/>
              </a:rPr>
              <a:t>Texas Water Development Board (TWDB) SWIRFT Loan, Series 2018F</a:t>
            </a:r>
          </a:p>
        </p:txBody>
      </p:sp>
    </p:spTree>
    <p:extLst>
      <p:ext uri="{BB962C8B-B14F-4D97-AF65-F5344CB8AC3E}">
        <p14:creationId xmlns:p14="http://schemas.microsoft.com/office/powerpoint/2010/main" val="2903197837"/>
      </p:ext>
    </p:extLst>
  </p:cSld>
  <p:clrMapOvr>
    <a:masterClrMapping/>
  </p:clrMapOvr>
</p:sld>
</file>

<file path=ppt/theme/theme1.xml><?xml version="1.0" encoding="utf-8"?>
<a:theme xmlns:a="http://schemas.openxmlformats.org/drawingml/2006/main" name="Generic Format">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24679</TotalTime>
  <Words>1438</Words>
  <Application>Microsoft Office PowerPoint</Application>
  <PresentationFormat>On-screen Show (4:3)</PresentationFormat>
  <Paragraphs>332</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Gill Sans MT</vt:lpstr>
      <vt:lpstr>Tahoma</vt:lpstr>
      <vt:lpstr>Wingdings</vt:lpstr>
      <vt:lpstr>Generic Format</vt:lpstr>
      <vt:lpstr> Presentation to the City of Houston  Budget and Fiscal Affairs Committee</vt:lpstr>
      <vt:lpstr>Agenda</vt:lpstr>
      <vt:lpstr>Houston Airport System  Pricing Update: Series 2018CD</vt:lpstr>
      <vt:lpstr>Convention and Entertainment System  Auction Rate Securities</vt:lpstr>
      <vt:lpstr>Combined Utility System  Series 2012B &amp; 2018C</vt:lpstr>
      <vt:lpstr>Combined Utility System  Series 2012B &amp; 2018C</vt:lpstr>
      <vt:lpstr>Texas Water Development Board (TWDB) SWIRFT Loan, Series 2018F</vt:lpstr>
      <vt:lpstr>Texas Water Development Board (TWDB) SWIRFT Loan, Series 2018F</vt:lpstr>
      <vt:lpstr>Texas Water Development Board (TWDB) SWIRFT Loan, Series 2018F</vt:lpstr>
      <vt:lpstr>CUS Variable Rate Exposure Summary</vt:lpstr>
      <vt:lpstr>Combined Utility System  Series B-5</vt:lpstr>
      <vt:lpstr>Combined Utility System  Swap Index Conversion</vt:lpstr>
      <vt:lpstr>Combined Utility System  Swap Index Conversion</vt:lpstr>
      <vt:lpstr>Combined Utility System  Swap Index Conversion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Alvarez, Jaime - FIN</dc:creator>
  <cp:lastModifiedBy>Jaime Alvarez</cp:lastModifiedBy>
  <cp:revision>1587</cp:revision>
  <cp:lastPrinted>2018-07-30T18:56:57Z</cp:lastPrinted>
  <dcterms:created xsi:type="dcterms:W3CDTF">2011-08-25T20:34:58Z</dcterms:created>
  <dcterms:modified xsi:type="dcterms:W3CDTF">2018-08-03T19:18:43Z</dcterms:modified>
</cp:coreProperties>
</file>