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44" r:id="rId1"/>
  </p:sldMasterIdLst>
  <p:notesMasterIdLst>
    <p:notesMasterId r:id="rId10"/>
  </p:notesMasterIdLst>
  <p:sldIdLst>
    <p:sldId id="256" r:id="rId2"/>
    <p:sldId id="257" r:id="rId3"/>
    <p:sldId id="290" r:id="rId4"/>
    <p:sldId id="291" r:id="rId5"/>
    <p:sldId id="292" r:id="rId6"/>
    <p:sldId id="258" r:id="rId7"/>
    <p:sldId id="259" r:id="rId8"/>
    <p:sldId id="269"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9354" autoAdjust="0"/>
    <p:restoredTop sz="94660"/>
  </p:normalViewPr>
  <p:slideViewPr>
    <p:cSldViewPr>
      <p:cViewPr varScale="1">
        <p:scale>
          <a:sx n="114" d="100"/>
          <a:sy n="114" d="100"/>
        </p:scale>
        <p:origin x="1884" y="108"/>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notesViewPr>
    <p:cSldViewPr>
      <p:cViewPr varScale="1">
        <p:scale>
          <a:sx n="86" d="100"/>
          <a:sy n="86" d="100"/>
        </p:scale>
        <p:origin x="3822"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625ED7-E2EB-4FF6-8574-E79A6D3D14FD}" type="datetimeFigureOut">
              <a:rPr lang="en-US" smtClean="0"/>
              <a:pPr/>
              <a:t>7/5/2018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B1A96B6-722B-43BB-A674-19440665F24D}" type="slidenum">
              <a:rPr lang="en-US" smtClean="0"/>
              <a:pPr/>
              <a:t>‹#›</a:t>
            </a:fld>
            <a:endParaRPr lang="en-US"/>
          </a:p>
        </p:txBody>
      </p:sp>
    </p:spTree>
    <p:extLst>
      <p:ext uri="{BB962C8B-B14F-4D97-AF65-F5344CB8AC3E}">
        <p14:creationId xmlns:p14="http://schemas.microsoft.com/office/powerpoint/2010/main" val="3124562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1</a:t>
            </a:fld>
            <a:endParaRPr lang="en-US"/>
          </a:p>
        </p:txBody>
      </p:sp>
    </p:spTree>
    <p:extLst>
      <p:ext uri="{BB962C8B-B14F-4D97-AF65-F5344CB8AC3E}">
        <p14:creationId xmlns:p14="http://schemas.microsoft.com/office/powerpoint/2010/main" val="2776831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2</a:t>
            </a:fld>
            <a:endParaRPr lang="en-US"/>
          </a:p>
        </p:txBody>
      </p:sp>
    </p:spTree>
    <p:extLst>
      <p:ext uri="{BB962C8B-B14F-4D97-AF65-F5344CB8AC3E}">
        <p14:creationId xmlns:p14="http://schemas.microsoft.com/office/powerpoint/2010/main" val="2464824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1A96B6-722B-43BB-A674-19440665F24D}" type="slidenum">
              <a:rPr lang="en-US" smtClean="0"/>
              <a:pPr/>
              <a:t>3</a:t>
            </a:fld>
            <a:endParaRPr lang="en-US"/>
          </a:p>
        </p:txBody>
      </p:sp>
    </p:spTree>
    <p:extLst>
      <p:ext uri="{BB962C8B-B14F-4D97-AF65-F5344CB8AC3E}">
        <p14:creationId xmlns:p14="http://schemas.microsoft.com/office/powerpoint/2010/main" val="232956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1A96B6-722B-43BB-A674-19440665F24D}" type="slidenum">
              <a:rPr lang="en-US" smtClean="0"/>
              <a:pPr/>
              <a:t>4</a:t>
            </a:fld>
            <a:endParaRPr lang="en-US"/>
          </a:p>
        </p:txBody>
      </p:sp>
    </p:spTree>
    <p:extLst>
      <p:ext uri="{BB962C8B-B14F-4D97-AF65-F5344CB8AC3E}">
        <p14:creationId xmlns:p14="http://schemas.microsoft.com/office/powerpoint/2010/main" val="743662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1A96B6-722B-43BB-A674-19440665F24D}" type="slidenum">
              <a:rPr lang="en-US" smtClean="0"/>
              <a:pPr/>
              <a:t>5</a:t>
            </a:fld>
            <a:endParaRPr lang="en-US"/>
          </a:p>
        </p:txBody>
      </p:sp>
    </p:spTree>
    <p:extLst>
      <p:ext uri="{BB962C8B-B14F-4D97-AF65-F5344CB8AC3E}">
        <p14:creationId xmlns:p14="http://schemas.microsoft.com/office/powerpoint/2010/main" val="1260818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7</a:t>
            </a:fld>
            <a:endParaRPr lang="en-US"/>
          </a:p>
        </p:txBody>
      </p:sp>
    </p:spTree>
    <p:extLst>
      <p:ext uri="{BB962C8B-B14F-4D97-AF65-F5344CB8AC3E}">
        <p14:creationId xmlns:p14="http://schemas.microsoft.com/office/powerpoint/2010/main" val="31000188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8</a:t>
            </a:fld>
            <a:endParaRPr lang="en-US"/>
          </a:p>
        </p:txBody>
      </p:sp>
    </p:spTree>
    <p:extLst>
      <p:ext uri="{BB962C8B-B14F-4D97-AF65-F5344CB8AC3E}">
        <p14:creationId xmlns:p14="http://schemas.microsoft.com/office/powerpoint/2010/main" val="4770094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3A87ECED-F3F0-48E3-9C18-D5DC69C27F54}" type="datetime1">
              <a:rPr lang="en-US" smtClean="0"/>
              <a:t>7/5/2018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n-US"/>
              <a:t>Page 2</a:t>
            </a: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25836C6-3233-489B-AE49-D5601A6EEF14}" type="slidenum">
              <a:rPr lang="en-US" smtClean="0"/>
              <a:pPr/>
              <a:t>‹#›</a:t>
            </a:fld>
            <a:endParaRPr lang="en-US"/>
          </a:p>
        </p:txBody>
      </p:sp>
      <p:pic>
        <p:nvPicPr>
          <p:cNvPr id="12" name="Picture 11">
            <a:extLst>
              <a:ext uri="{FF2B5EF4-FFF2-40B4-BE49-F238E27FC236}">
                <a16:creationId xmlns:a16="http://schemas.microsoft.com/office/drawing/2014/main" id="{F1DF881F-91F7-3340-BFE2-AE42EE4A11B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1216" y="4267200"/>
            <a:ext cx="1600200" cy="160020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2766421-BCBD-435F-8D23-F7A71CA617BA}" type="datetime1">
              <a:rPr lang="en-US" smtClean="0"/>
              <a:t>7/5/2018</a:t>
            </a:fld>
            <a:endParaRPr lang="en-US"/>
          </a:p>
        </p:txBody>
      </p:sp>
      <p:sp>
        <p:nvSpPr>
          <p:cNvPr id="5" name="Footer Placeholder 4"/>
          <p:cNvSpPr>
            <a:spLocks noGrp="1"/>
          </p:cNvSpPr>
          <p:nvPr>
            <p:ph type="ftr" sz="quarter" idx="11"/>
          </p:nvPr>
        </p:nvSpPr>
        <p:spPr/>
        <p:txBody>
          <a:bodyPr/>
          <a:lstStyle/>
          <a:p>
            <a:r>
              <a:rPr lang="en-US"/>
              <a:t>Page 2</a:t>
            </a:r>
          </a:p>
        </p:txBody>
      </p:sp>
      <p:sp>
        <p:nvSpPr>
          <p:cNvPr id="6" name="Slide Number Placeholder 5"/>
          <p:cNvSpPr>
            <a:spLocks noGrp="1"/>
          </p:cNvSpPr>
          <p:nvPr>
            <p:ph type="sldNum" sz="quarter" idx="12"/>
          </p:nvPr>
        </p:nvSpPr>
        <p:spPr/>
        <p:txBody>
          <a:bodyPr/>
          <a:lstStyle/>
          <a:p>
            <a:fld id="{D25836C6-3233-489B-AE49-D5601A6EEF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320096EF-BD8F-45E7-BDD6-F2CEBF816C17}" type="datetime1">
              <a:rPr lang="en-US" smtClean="0"/>
              <a:t>7/5/2018</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en-US"/>
              <a:t>Page 2</a:t>
            </a: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25836C6-3233-489B-AE49-D5601A6EEF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362B9ED1-0168-4F61-8FCF-119A56E228F4}" type="datetime1">
              <a:rPr lang="en-US" smtClean="0"/>
              <a:t>7/5/2018</a:t>
            </a:fld>
            <a:endParaRPr lang="en-US"/>
          </a:p>
        </p:txBody>
      </p:sp>
      <p:sp>
        <p:nvSpPr>
          <p:cNvPr id="5" name="Footer Placeholder 4"/>
          <p:cNvSpPr>
            <a:spLocks noGrp="1"/>
          </p:cNvSpPr>
          <p:nvPr>
            <p:ph type="ftr" sz="quarter" idx="11"/>
          </p:nvPr>
        </p:nvSpPr>
        <p:spPr/>
        <p:txBody>
          <a:bodyPr/>
          <a:lstStyle/>
          <a:p>
            <a:r>
              <a:rPr lang="en-US"/>
              <a:t>Page 2</a:t>
            </a: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25836C6-3233-489B-AE49-D5601A6EEF14}"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70F200CF-9848-4198-8B44-2FD6CAA51C62}" type="datetime1">
              <a:rPr lang="en-US" smtClean="0"/>
              <a:t>7/5/2018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25836C6-3233-489B-AE49-D5601A6EEF14}" type="slidenum">
              <a:rPr lang="en-US" smtClean="0"/>
              <a:pPr/>
              <a:t>‹#›</a:t>
            </a:fld>
            <a:endParaRPr lang="en-US"/>
          </a:p>
        </p:txBody>
      </p:sp>
      <p:sp>
        <p:nvSpPr>
          <p:cNvPr id="14" name="Footer Placeholder 13"/>
          <p:cNvSpPr>
            <a:spLocks noGrp="1"/>
          </p:cNvSpPr>
          <p:nvPr>
            <p:ph type="ftr" sz="quarter" idx="12"/>
          </p:nvPr>
        </p:nvSpPr>
        <p:spPr/>
        <p:txBody>
          <a:bodyPr/>
          <a:lstStyle/>
          <a:p>
            <a:r>
              <a:rPr lang="en-US"/>
              <a:t>Page 2</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46577C85-79DE-492F-B680-0FC9425118CC}" type="datetime1">
              <a:rPr lang="en-US" smtClean="0"/>
              <a:t>7/5/2018</a:t>
            </a:fld>
            <a:endParaRPr lang="en-US"/>
          </a:p>
        </p:txBody>
      </p:sp>
      <p:sp>
        <p:nvSpPr>
          <p:cNvPr id="10" name="Slide Number Placeholder 9"/>
          <p:cNvSpPr>
            <a:spLocks noGrp="1"/>
          </p:cNvSpPr>
          <p:nvPr>
            <p:ph type="sldNum" sz="quarter" idx="16"/>
          </p:nvPr>
        </p:nvSpPr>
        <p:spPr/>
        <p:txBody>
          <a:bodyPr rtlCol="0"/>
          <a:lstStyle/>
          <a:p>
            <a:fld id="{D25836C6-3233-489B-AE49-D5601A6EEF14}" type="slidenum">
              <a:rPr lang="en-US" smtClean="0"/>
              <a:pPr/>
              <a:t>‹#›</a:t>
            </a:fld>
            <a:endParaRPr lang="en-US"/>
          </a:p>
        </p:txBody>
      </p:sp>
      <p:sp>
        <p:nvSpPr>
          <p:cNvPr id="12" name="Footer Placeholder 11"/>
          <p:cNvSpPr>
            <a:spLocks noGrp="1"/>
          </p:cNvSpPr>
          <p:nvPr>
            <p:ph type="ftr" sz="quarter" idx="17"/>
          </p:nvPr>
        </p:nvSpPr>
        <p:spPr/>
        <p:txBody>
          <a:bodyPr rtlCol="0"/>
          <a:lstStyle/>
          <a:p>
            <a:r>
              <a:rPr lang="en-US"/>
              <a:t>Page 2</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FDDEE979-D416-42D3-8978-842EE5D8CB2E}" type="datetime1">
              <a:rPr lang="en-US" smtClean="0"/>
              <a:t>7/5/2018</a:t>
            </a:fld>
            <a:endParaRPr lang="en-US"/>
          </a:p>
        </p:txBody>
      </p:sp>
      <p:sp>
        <p:nvSpPr>
          <p:cNvPr id="12" name="Slide Number Placeholder 11"/>
          <p:cNvSpPr>
            <a:spLocks noGrp="1"/>
          </p:cNvSpPr>
          <p:nvPr>
            <p:ph type="sldNum" sz="quarter" idx="16"/>
          </p:nvPr>
        </p:nvSpPr>
        <p:spPr/>
        <p:txBody>
          <a:bodyPr rtlCol="0"/>
          <a:lstStyle/>
          <a:p>
            <a:fld id="{D25836C6-3233-489B-AE49-D5601A6EEF14}" type="slidenum">
              <a:rPr lang="en-US" smtClean="0"/>
              <a:pPr/>
              <a:t>‹#›</a:t>
            </a:fld>
            <a:endParaRPr lang="en-US"/>
          </a:p>
        </p:txBody>
      </p:sp>
      <p:sp>
        <p:nvSpPr>
          <p:cNvPr id="14" name="Footer Placeholder 13"/>
          <p:cNvSpPr>
            <a:spLocks noGrp="1"/>
          </p:cNvSpPr>
          <p:nvPr>
            <p:ph type="ftr" sz="quarter" idx="17"/>
          </p:nvPr>
        </p:nvSpPr>
        <p:spPr/>
        <p:txBody>
          <a:bodyPr rtlCol="0"/>
          <a:lstStyle/>
          <a:p>
            <a:r>
              <a:rPr lang="en-US"/>
              <a:t>Page 2</a:t>
            </a: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53A551F0-C6C9-4B0C-8248-CE05735E9A46}" type="datetime1">
              <a:rPr lang="en-US" smtClean="0"/>
              <a:t>7/5/2018</a:t>
            </a:fld>
            <a:endParaRPr lang="en-US"/>
          </a:p>
        </p:txBody>
      </p:sp>
      <p:sp>
        <p:nvSpPr>
          <p:cNvPr id="4" name="Footer Placeholder 3"/>
          <p:cNvSpPr>
            <a:spLocks noGrp="1"/>
          </p:cNvSpPr>
          <p:nvPr>
            <p:ph type="ftr" sz="quarter" idx="11"/>
          </p:nvPr>
        </p:nvSpPr>
        <p:spPr/>
        <p:txBody>
          <a:bodyPr/>
          <a:lstStyle/>
          <a:p>
            <a:r>
              <a:rPr lang="en-US"/>
              <a:t>Page 2</a:t>
            </a: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25836C6-3233-489B-AE49-D5601A6EEF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513782-1E3F-494C-BED8-686188280ED8}" type="datetime1">
              <a:rPr lang="en-US" smtClean="0"/>
              <a:t>7/5/2018</a:t>
            </a:fld>
            <a:endParaRPr lang="en-US"/>
          </a:p>
        </p:txBody>
      </p:sp>
      <p:sp>
        <p:nvSpPr>
          <p:cNvPr id="3" name="Footer Placeholder 2"/>
          <p:cNvSpPr>
            <a:spLocks noGrp="1"/>
          </p:cNvSpPr>
          <p:nvPr>
            <p:ph type="ftr" sz="quarter" idx="11"/>
          </p:nvPr>
        </p:nvSpPr>
        <p:spPr/>
        <p:txBody>
          <a:bodyPr/>
          <a:lstStyle/>
          <a:p>
            <a:r>
              <a:rPr lang="en-US"/>
              <a:t>Page 2</a:t>
            </a: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25836C6-3233-489B-AE49-D5601A6EEF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4EE5F847-9CCB-4911-8D26-5DC3897C36B5}" type="datetime1">
              <a:rPr lang="en-US" smtClean="0"/>
              <a:t>7/5/2018</a:t>
            </a:fld>
            <a:endParaRPr lang="en-US"/>
          </a:p>
        </p:txBody>
      </p:sp>
      <p:sp>
        <p:nvSpPr>
          <p:cNvPr id="6" name="Footer Placeholder 5"/>
          <p:cNvSpPr>
            <a:spLocks noGrp="1"/>
          </p:cNvSpPr>
          <p:nvPr>
            <p:ph type="ftr" sz="quarter" idx="11"/>
          </p:nvPr>
        </p:nvSpPr>
        <p:spPr/>
        <p:txBody>
          <a:bodyPr/>
          <a:lstStyle/>
          <a:p>
            <a:r>
              <a:rPr lang="en-US"/>
              <a:t>Page 2</a:t>
            </a: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25836C6-3233-489B-AE49-D5601A6EEF14}"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6F81549E-3770-4BF8-8332-8641B8BEBD0D}" type="datetime1">
              <a:rPr lang="en-US" smtClean="0"/>
              <a:t>7/5/2018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25836C6-3233-489B-AE49-D5601A6EEF14}"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n-US"/>
              <a:t>Page 2</a:t>
            </a: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128110B-C358-4DEC-8254-78AA5F54BF8C}" type="datetime1">
              <a:rPr lang="en-US" smtClean="0"/>
              <a:t>7/5/2018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a:t>Page 2</a:t>
            </a: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25836C6-3233-489B-AE49-D5601A6EEF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hf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267200"/>
            <a:ext cx="8458200" cy="1630363"/>
          </a:xfrm>
        </p:spPr>
        <p:txBody>
          <a:bodyPr>
            <a:normAutofit/>
          </a:bodyPr>
          <a:lstStyle/>
          <a:p>
            <a:pPr algn="r"/>
            <a:r>
              <a:rPr lang="en-US" sz="2000" b="1" dirty="0">
                <a:latin typeface="Georgia" pitchFamily="18" charset="0"/>
              </a:rPr>
              <a:t>City of Houston</a:t>
            </a:r>
            <a:br>
              <a:rPr lang="en-US" sz="2000" b="1" dirty="0">
                <a:latin typeface="Georgia" pitchFamily="18" charset="0"/>
              </a:rPr>
            </a:br>
            <a:r>
              <a:rPr lang="en-US" sz="2000" b="1" dirty="0">
                <a:latin typeface="Georgia" pitchFamily="18" charset="0"/>
              </a:rPr>
              <a:t>budget and FISCAL AFFAIRS COMMITTEE</a:t>
            </a:r>
            <a:br>
              <a:rPr lang="en-US" sz="2000" b="1" dirty="0">
                <a:latin typeface="Georgia" pitchFamily="18" charset="0"/>
              </a:rPr>
            </a:br>
            <a:r>
              <a:rPr lang="en-US" sz="2000" b="1" dirty="0">
                <a:latin typeface="Georgia" pitchFamily="18" charset="0"/>
              </a:rPr>
              <a:t>JULY 10, 2018</a:t>
            </a:r>
            <a:endParaRPr lang="en-US" sz="2400" dirty="0">
              <a:latin typeface="Georgia" pitchFamily="18" charset="0"/>
            </a:endParaRPr>
          </a:p>
        </p:txBody>
      </p:sp>
      <p:sp>
        <p:nvSpPr>
          <p:cNvPr id="3" name="Subtitle 2"/>
          <p:cNvSpPr>
            <a:spLocks noGrp="1"/>
          </p:cNvSpPr>
          <p:nvPr>
            <p:ph type="subTitle" idx="1"/>
          </p:nvPr>
        </p:nvSpPr>
        <p:spPr>
          <a:xfrm>
            <a:off x="304800" y="609600"/>
            <a:ext cx="8458200" cy="3733800"/>
          </a:xfrm>
        </p:spPr>
        <p:txBody>
          <a:bodyPr>
            <a:normAutofit fontScale="62500" lnSpcReduction="20000"/>
          </a:bodyPr>
          <a:lstStyle/>
          <a:p>
            <a:pPr algn="ctr"/>
            <a:endParaRPr lang="en-US" b="1" dirty="0"/>
          </a:p>
          <a:p>
            <a:pPr lvl="1">
              <a:spcBef>
                <a:spcPts val="1200"/>
              </a:spcBef>
            </a:pPr>
            <a:endParaRPr lang="en-US" sz="3800" b="1" dirty="0">
              <a:latin typeface="Georgia" pitchFamily="18" charset="0"/>
            </a:endParaRPr>
          </a:p>
          <a:p>
            <a:pPr lvl="1">
              <a:spcBef>
                <a:spcPts val="1200"/>
              </a:spcBef>
            </a:pPr>
            <a:r>
              <a:rPr lang="en-US" sz="4500" b="1" dirty="0">
                <a:latin typeface="Georgia" pitchFamily="18" charset="0"/>
              </a:rPr>
              <a:t>Basic and Voluntary Life Insurance Plans</a:t>
            </a:r>
          </a:p>
          <a:p>
            <a:pPr lvl="1"/>
            <a:endParaRPr lang="en-US" sz="3800" b="1" dirty="0">
              <a:latin typeface="Georgia" pitchFamily="18" charset="0"/>
            </a:endParaRPr>
          </a:p>
          <a:p>
            <a:pPr lvl="1"/>
            <a:endParaRPr lang="en-US" sz="3800" b="1" dirty="0">
              <a:latin typeface="Georgia" pitchFamily="18" charset="0"/>
            </a:endParaRPr>
          </a:p>
          <a:p>
            <a:pPr lvl="1">
              <a:spcBef>
                <a:spcPts val="1200"/>
              </a:spcBef>
            </a:pPr>
            <a:r>
              <a:rPr lang="en-US" sz="5100" b="1" dirty="0">
                <a:latin typeface="Georgia" pitchFamily="18" charset="0"/>
              </a:rPr>
              <a:t>Briefing</a:t>
            </a:r>
          </a:p>
          <a:p>
            <a:pPr algn="ctr">
              <a:spcAft>
                <a:spcPts val="600"/>
              </a:spcAft>
            </a:pPr>
            <a:r>
              <a:rPr lang="en-US" sz="5100" b="1" dirty="0">
                <a:solidFill>
                  <a:schemeClr val="tx1"/>
                </a:solidFill>
                <a:latin typeface="Georgia" pitchFamily="18" charset="0"/>
              </a:rPr>
              <a:t> by</a:t>
            </a:r>
          </a:p>
          <a:p>
            <a:pPr algn="ctr"/>
            <a:r>
              <a:rPr lang="en-US" sz="5100" b="1" dirty="0">
                <a:latin typeface="Georgia" pitchFamily="18" charset="0"/>
              </a:rPr>
              <a:t>Human Resources Department</a:t>
            </a:r>
          </a:p>
          <a:p>
            <a:pPr algn="ctr"/>
            <a:endParaRPr lang="en-US" sz="3200" b="1" dirty="0">
              <a:solidFill>
                <a:srgbClr val="FF0000"/>
              </a:solidFill>
              <a:latin typeface="Georgia" pitchFamily="18" charset="0"/>
            </a:endParaRPr>
          </a:p>
          <a:p>
            <a:pPr algn="ctr"/>
            <a:endParaRPr lang="en-US" b="1" dirty="0"/>
          </a:p>
          <a:p>
            <a:pPr algn="ctr"/>
            <a:endParaRPr lang="en-US" b="1" dirty="0"/>
          </a:p>
          <a:p>
            <a:endParaRPr lang="en-US" dirty="0"/>
          </a:p>
        </p:txBody>
      </p:sp>
    </p:spTree>
    <p:extLst>
      <p:ext uri="{BB962C8B-B14F-4D97-AF65-F5344CB8AC3E}">
        <p14:creationId xmlns:p14="http://schemas.microsoft.com/office/powerpoint/2010/main" val="4123026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Georgia" pitchFamily="18" charset="0"/>
              </a:rPr>
              <a:t>OVERVIEW</a:t>
            </a:r>
          </a:p>
        </p:txBody>
      </p:sp>
      <p:sp>
        <p:nvSpPr>
          <p:cNvPr id="3" name="Content Placeholder 2"/>
          <p:cNvSpPr>
            <a:spLocks noGrp="1"/>
          </p:cNvSpPr>
          <p:nvPr>
            <p:ph sz="quarter" idx="1"/>
          </p:nvPr>
        </p:nvSpPr>
        <p:spPr>
          <a:xfrm>
            <a:off x="609600" y="1676400"/>
            <a:ext cx="8153400" cy="4191000"/>
          </a:xfrm>
        </p:spPr>
        <p:txBody>
          <a:bodyPr>
            <a:noAutofit/>
          </a:bodyPr>
          <a:lstStyle/>
          <a:p>
            <a:pPr marL="320040" lvl="1" indent="-320040">
              <a:spcBef>
                <a:spcPts val="600"/>
              </a:spcBef>
              <a:spcAft>
                <a:spcPts val="400"/>
              </a:spcAft>
              <a:buClr>
                <a:schemeClr val="accent2"/>
              </a:buClr>
              <a:buSzPct val="100000"/>
              <a:buFont typeface="Wingdings" pitchFamily="2" charset="2"/>
              <a:buChar char="§"/>
            </a:pPr>
            <a:r>
              <a:rPr lang="en-US" sz="2400" dirty="0">
                <a:latin typeface="Georgia" pitchFamily="18" charset="0"/>
              </a:rPr>
              <a:t>The City of Houston offers Basic Life Insurance and Voluntary Life Insurance to Active employees and their eligible dependents.   </a:t>
            </a:r>
          </a:p>
          <a:p>
            <a:pPr marL="320040" lvl="1" indent="-320040">
              <a:spcBef>
                <a:spcPts val="600"/>
              </a:spcBef>
              <a:spcAft>
                <a:spcPts val="400"/>
              </a:spcAft>
              <a:buClr>
                <a:schemeClr val="accent2"/>
              </a:buClr>
              <a:buSzPct val="100000"/>
              <a:buFont typeface="Wingdings" pitchFamily="2" charset="2"/>
              <a:buChar char="§"/>
            </a:pPr>
            <a:r>
              <a:rPr lang="en-US" sz="2400" dirty="0">
                <a:latin typeface="Georgia" pitchFamily="18" charset="0"/>
              </a:rPr>
              <a:t>A minimum Basic Life Insurance benefit is available to Retirees who pay a reduced premium for coverage.  Dependents are not eligible for coverage after the employee retires.</a:t>
            </a:r>
          </a:p>
          <a:p>
            <a:pPr marL="320040" lvl="1" indent="-320040">
              <a:spcBef>
                <a:spcPts val="600"/>
              </a:spcBef>
              <a:spcAft>
                <a:spcPts val="400"/>
              </a:spcAft>
              <a:buClr>
                <a:schemeClr val="accent2"/>
              </a:buClr>
              <a:buSzPct val="100000"/>
              <a:buFont typeface="Wingdings" pitchFamily="2" charset="2"/>
              <a:buChar char="§"/>
            </a:pPr>
            <a:r>
              <a:rPr lang="en-US" sz="2400" dirty="0">
                <a:latin typeface="Georgia" pitchFamily="18" charset="0"/>
              </a:rPr>
              <a:t>The current Group Life Insurance contract expires September 30, 2018.</a:t>
            </a:r>
          </a:p>
          <a:p>
            <a:pPr marL="320040" lvl="1" indent="-320040">
              <a:spcBef>
                <a:spcPts val="600"/>
              </a:spcBef>
              <a:spcAft>
                <a:spcPts val="400"/>
              </a:spcAft>
              <a:buClr>
                <a:schemeClr val="accent2"/>
              </a:buClr>
              <a:buSzPct val="100000"/>
              <a:buFont typeface="Wingdings" pitchFamily="2" charset="2"/>
              <a:buChar char="§"/>
            </a:pPr>
            <a:r>
              <a:rPr lang="en-US" sz="2400" dirty="0">
                <a:latin typeface="Georgia" pitchFamily="18" charset="0"/>
              </a:rPr>
              <a:t>A new contract will be effective October 1, 2018.</a:t>
            </a:r>
          </a:p>
          <a:p>
            <a:pPr marL="320040" lvl="1" indent="-320040">
              <a:spcBef>
                <a:spcPts val="300"/>
              </a:spcBef>
              <a:spcAft>
                <a:spcPts val="400"/>
              </a:spcAft>
              <a:buClr>
                <a:schemeClr val="accent2"/>
              </a:buClr>
              <a:buSzPct val="100000"/>
              <a:buFont typeface="Wingdings" pitchFamily="2" charset="2"/>
              <a:buChar char="§"/>
            </a:pPr>
            <a:endParaRPr lang="en-US" sz="2000" dirty="0">
              <a:latin typeface="Georgia" pitchFamily="18" charset="0"/>
            </a:endParaRPr>
          </a:p>
          <a:p>
            <a:pPr>
              <a:spcBef>
                <a:spcPts val="300"/>
              </a:spcBef>
              <a:spcAft>
                <a:spcPts val="400"/>
              </a:spcAft>
              <a:buSzPct val="80000"/>
              <a:buNone/>
            </a:pPr>
            <a:endParaRPr lang="en-US" sz="1500" b="1" dirty="0">
              <a:latin typeface="Georgia" pitchFamily="18" charset="0"/>
            </a:endParaRPr>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2</a:t>
            </a:fld>
            <a:endParaRPr lang="en-US"/>
          </a:p>
        </p:txBody>
      </p:sp>
      <p:sp>
        <p:nvSpPr>
          <p:cNvPr id="7" name="Footer Placeholder 6">
            <a:extLst>
              <a:ext uri="{FF2B5EF4-FFF2-40B4-BE49-F238E27FC236}">
                <a16:creationId xmlns:a16="http://schemas.microsoft.com/office/drawing/2014/main" id="{F149014A-DA19-4C3A-A6FF-C9E8078167A0}"/>
              </a:ext>
            </a:extLst>
          </p:cNvPr>
          <p:cNvSpPr>
            <a:spLocks noGrp="1"/>
          </p:cNvSpPr>
          <p:nvPr>
            <p:ph type="ftr" sz="quarter" idx="11"/>
          </p:nvPr>
        </p:nvSpPr>
        <p:spPr/>
        <p:txBody>
          <a:bodyPr/>
          <a:lstStyle/>
          <a:p>
            <a:r>
              <a:rPr lang="en-US" dirty="0"/>
              <a:t>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155D7-B643-402B-BA62-6135BCBEE43D}"/>
              </a:ext>
            </a:extLst>
          </p:cNvPr>
          <p:cNvSpPr>
            <a:spLocks noGrp="1"/>
          </p:cNvSpPr>
          <p:nvPr>
            <p:ph type="title"/>
          </p:nvPr>
        </p:nvSpPr>
        <p:spPr>
          <a:xfrm>
            <a:off x="612648" y="256222"/>
            <a:ext cx="8153400" cy="990600"/>
          </a:xfrm>
        </p:spPr>
        <p:txBody>
          <a:bodyPr>
            <a:normAutofit/>
          </a:bodyPr>
          <a:lstStyle/>
          <a:p>
            <a:r>
              <a:rPr lang="en-US" sz="3600" dirty="0">
                <a:latin typeface="Georgia" pitchFamily="18" charset="0"/>
              </a:rPr>
              <a:t>BASIC LIFE INSURANCE COVERAGE</a:t>
            </a:r>
          </a:p>
        </p:txBody>
      </p:sp>
      <p:sp>
        <p:nvSpPr>
          <p:cNvPr id="3" name="Slide Number Placeholder 2">
            <a:extLst>
              <a:ext uri="{FF2B5EF4-FFF2-40B4-BE49-F238E27FC236}">
                <a16:creationId xmlns:a16="http://schemas.microsoft.com/office/drawing/2014/main" id="{9D287413-E1D5-4016-9793-E76232E423AC}"/>
              </a:ext>
            </a:extLst>
          </p:cNvPr>
          <p:cNvSpPr>
            <a:spLocks noGrp="1"/>
          </p:cNvSpPr>
          <p:nvPr>
            <p:ph type="sldNum" sz="quarter" idx="12"/>
          </p:nvPr>
        </p:nvSpPr>
        <p:spPr/>
        <p:txBody>
          <a:bodyPr>
            <a:normAutofit fontScale="85000" lnSpcReduction="20000"/>
          </a:bodyPr>
          <a:lstStyle/>
          <a:p>
            <a:fld id="{D25836C6-3233-489B-AE49-D5601A6EEF14}" type="slidenum">
              <a:rPr lang="en-US" smtClean="0"/>
              <a:pPr/>
              <a:t>3</a:t>
            </a:fld>
            <a:endParaRPr lang="en-US"/>
          </a:p>
        </p:txBody>
      </p:sp>
      <p:sp>
        <p:nvSpPr>
          <p:cNvPr id="4" name="Content Placeholder 3">
            <a:extLst>
              <a:ext uri="{FF2B5EF4-FFF2-40B4-BE49-F238E27FC236}">
                <a16:creationId xmlns:a16="http://schemas.microsoft.com/office/drawing/2014/main" id="{22D05B97-1672-470F-BD87-1F75E86EBC2C}"/>
              </a:ext>
            </a:extLst>
          </p:cNvPr>
          <p:cNvSpPr>
            <a:spLocks noGrp="1"/>
          </p:cNvSpPr>
          <p:nvPr>
            <p:ph sz="quarter" idx="1"/>
          </p:nvPr>
        </p:nvSpPr>
        <p:spPr>
          <a:xfrm>
            <a:off x="612648" y="1752600"/>
            <a:ext cx="8153400" cy="4648200"/>
          </a:xfrm>
        </p:spPr>
        <p:txBody>
          <a:bodyPr>
            <a:normAutofit fontScale="70000" lnSpcReduction="20000"/>
          </a:bodyPr>
          <a:lstStyle/>
          <a:p>
            <a:pPr marL="320040" lvl="1" indent="-320040">
              <a:spcBef>
                <a:spcPts val="1200"/>
              </a:spcBef>
              <a:buClr>
                <a:schemeClr val="accent2"/>
              </a:buClr>
              <a:buSzPct val="100000"/>
              <a:buFont typeface="Wingdings" pitchFamily="2" charset="2"/>
              <a:buChar char="§"/>
            </a:pPr>
            <a:r>
              <a:rPr lang="en-US" sz="3100" dirty="0">
                <a:latin typeface="Georgia" pitchFamily="18" charset="0"/>
              </a:rPr>
              <a:t>Basic Life Insurance is available on a non-contributory basis for eligible full-time employees.  This benefit is 100% paid by the City.</a:t>
            </a:r>
          </a:p>
          <a:p>
            <a:pPr marL="0" lvl="1" indent="0">
              <a:lnSpc>
                <a:spcPct val="90000"/>
              </a:lnSpc>
              <a:spcBef>
                <a:spcPts val="300"/>
              </a:spcBef>
              <a:buClr>
                <a:srgbClr val="ED7D31"/>
              </a:buClr>
              <a:buSzPct val="100000"/>
              <a:buNone/>
            </a:pPr>
            <a:endParaRPr lang="en-US" sz="3100" dirty="0">
              <a:solidFill>
                <a:prstClr val="black"/>
              </a:solidFill>
              <a:latin typeface="Georgia" pitchFamily="18" charset="0"/>
              <a:cs typeface="Arial" charset="0"/>
            </a:endParaRPr>
          </a:p>
          <a:p>
            <a:pPr marL="320040" lvl="1" indent="-320040">
              <a:lnSpc>
                <a:spcPct val="90000"/>
              </a:lnSpc>
              <a:spcBef>
                <a:spcPts val="400"/>
              </a:spcBef>
              <a:buClr>
                <a:schemeClr val="accent2"/>
              </a:buClr>
              <a:buSzPct val="100000"/>
              <a:buFont typeface="Wingdings" pitchFamily="2" charset="2"/>
              <a:buChar char="§"/>
            </a:pPr>
            <a:r>
              <a:rPr lang="en-US" sz="3100" dirty="0">
                <a:latin typeface="Georgia" pitchFamily="18" charset="0"/>
              </a:rPr>
              <a:t>The Basic Life benefit is one times (1x) annual base salary.</a:t>
            </a:r>
          </a:p>
          <a:p>
            <a:pPr marL="0" lvl="1" indent="0">
              <a:lnSpc>
                <a:spcPct val="90000"/>
              </a:lnSpc>
              <a:spcBef>
                <a:spcPts val="300"/>
              </a:spcBef>
              <a:buClr>
                <a:srgbClr val="ED7D31"/>
              </a:buClr>
              <a:buSzPct val="100000"/>
              <a:buNone/>
            </a:pPr>
            <a:endParaRPr lang="en-US" sz="3100" dirty="0">
              <a:solidFill>
                <a:prstClr val="black"/>
              </a:solidFill>
              <a:latin typeface="Georgia" pitchFamily="18" charset="0"/>
              <a:cs typeface="Arial" charset="0"/>
            </a:endParaRPr>
          </a:p>
          <a:p>
            <a:pPr marL="320040" lvl="1" indent="-320040">
              <a:lnSpc>
                <a:spcPct val="90000"/>
              </a:lnSpc>
              <a:spcBef>
                <a:spcPts val="400"/>
              </a:spcBef>
              <a:spcAft>
                <a:spcPts val="400"/>
              </a:spcAft>
              <a:buClr>
                <a:schemeClr val="accent2"/>
              </a:buClr>
              <a:buSzPct val="100000"/>
              <a:buFont typeface="Wingdings" pitchFamily="2" charset="2"/>
              <a:buChar char="§"/>
            </a:pPr>
            <a:r>
              <a:rPr lang="en-US" sz="3100" dirty="0">
                <a:latin typeface="Georgia" pitchFamily="18" charset="0"/>
              </a:rPr>
              <a:t>A small Basic Life benefit is included for eligible dependents:</a:t>
            </a:r>
          </a:p>
          <a:p>
            <a:pPr marL="0" lvl="1" indent="0">
              <a:lnSpc>
                <a:spcPct val="90000"/>
              </a:lnSpc>
              <a:spcBef>
                <a:spcPts val="600"/>
              </a:spcBef>
              <a:spcAft>
                <a:spcPts val="400"/>
              </a:spcAft>
              <a:buClr>
                <a:schemeClr val="accent2"/>
              </a:buClr>
              <a:buSzPct val="100000"/>
              <a:buNone/>
            </a:pPr>
            <a:r>
              <a:rPr lang="en-US" sz="3100" dirty="0">
                <a:latin typeface="Georgia" pitchFamily="18" charset="0"/>
              </a:rPr>
              <a:t>	Spouse - $2,000 Benefit</a:t>
            </a:r>
          </a:p>
          <a:p>
            <a:pPr marL="0" lvl="1" indent="0">
              <a:lnSpc>
                <a:spcPct val="90000"/>
              </a:lnSpc>
              <a:spcBef>
                <a:spcPts val="600"/>
              </a:spcBef>
              <a:buClr>
                <a:schemeClr val="accent2"/>
              </a:buClr>
              <a:buSzPct val="100000"/>
              <a:buNone/>
            </a:pPr>
            <a:r>
              <a:rPr lang="en-US" sz="3100" dirty="0">
                <a:latin typeface="Georgia" pitchFamily="18" charset="0"/>
              </a:rPr>
              <a:t>	Child(</a:t>
            </a:r>
            <a:r>
              <a:rPr lang="en-US" sz="3100" dirty="0" err="1">
                <a:latin typeface="Georgia" pitchFamily="18" charset="0"/>
              </a:rPr>
              <a:t>ren</a:t>
            </a:r>
            <a:r>
              <a:rPr lang="en-US" sz="3100" dirty="0">
                <a:latin typeface="Georgia" pitchFamily="18" charset="0"/>
              </a:rPr>
              <a:t>) - $1,000 Benefit </a:t>
            </a:r>
          </a:p>
          <a:p>
            <a:pPr marL="0" lvl="1" indent="0">
              <a:lnSpc>
                <a:spcPct val="90000"/>
              </a:lnSpc>
              <a:spcBef>
                <a:spcPts val="300"/>
              </a:spcBef>
              <a:buClr>
                <a:srgbClr val="ED7D31"/>
              </a:buClr>
              <a:buSzPct val="100000"/>
              <a:buNone/>
            </a:pPr>
            <a:endParaRPr lang="en-US" sz="3100" dirty="0">
              <a:solidFill>
                <a:prstClr val="black"/>
              </a:solidFill>
              <a:latin typeface="Georgia" pitchFamily="18" charset="0"/>
              <a:cs typeface="Arial" charset="0"/>
            </a:endParaRPr>
          </a:p>
          <a:p>
            <a:pPr marL="320040" lvl="1" indent="-320040">
              <a:spcBef>
                <a:spcPts val="400"/>
              </a:spcBef>
              <a:buClr>
                <a:schemeClr val="accent2"/>
              </a:buClr>
              <a:buSzPct val="100000"/>
              <a:buFont typeface="Wingdings" pitchFamily="2" charset="2"/>
              <a:buChar char="§"/>
            </a:pPr>
            <a:r>
              <a:rPr lang="en-US" sz="3100" dirty="0">
                <a:latin typeface="Georgia" pitchFamily="18" charset="0"/>
              </a:rPr>
              <a:t>An Occupational Death Benefit is included and provides a double indemnity payment for the Basic Life Insurance coverage.</a:t>
            </a:r>
          </a:p>
          <a:p>
            <a:endParaRPr lang="en-US" dirty="0"/>
          </a:p>
        </p:txBody>
      </p:sp>
      <p:sp>
        <p:nvSpPr>
          <p:cNvPr id="5" name="Footer Placeholder 4">
            <a:extLst>
              <a:ext uri="{FF2B5EF4-FFF2-40B4-BE49-F238E27FC236}">
                <a16:creationId xmlns:a16="http://schemas.microsoft.com/office/drawing/2014/main" id="{79095DAA-4C7B-4087-ABE8-0AE26C5F2683}"/>
              </a:ext>
            </a:extLst>
          </p:cNvPr>
          <p:cNvSpPr>
            <a:spLocks noGrp="1"/>
          </p:cNvSpPr>
          <p:nvPr>
            <p:ph type="ftr" sz="quarter" idx="11"/>
          </p:nvPr>
        </p:nvSpPr>
        <p:spPr/>
        <p:txBody>
          <a:bodyPr/>
          <a:lstStyle/>
          <a:p>
            <a:r>
              <a:rPr lang="en-US" dirty="0"/>
              <a:t> 3</a:t>
            </a:r>
          </a:p>
        </p:txBody>
      </p:sp>
    </p:spTree>
    <p:extLst>
      <p:ext uri="{BB962C8B-B14F-4D97-AF65-F5344CB8AC3E}">
        <p14:creationId xmlns:p14="http://schemas.microsoft.com/office/powerpoint/2010/main" val="1109384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C5FC6-C753-4E08-947F-0288681AA560}"/>
              </a:ext>
            </a:extLst>
          </p:cNvPr>
          <p:cNvSpPr>
            <a:spLocks noGrp="1"/>
          </p:cNvSpPr>
          <p:nvPr>
            <p:ph type="title"/>
          </p:nvPr>
        </p:nvSpPr>
        <p:spPr/>
        <p:txBody>
          <a:bodyPr>
            <a:noAutofit/>
          </a:bodyPr>
          <a:lstStyle/>
          <a:p>
            <a:r>
              <a:rPr lang="en-US" sz="3600" dirty="0">
                <a:latin typeface="Georgia" pitchFamily="18" charset="0"/>
              </a:rPr>
              <a:t>VOLUNTARY LIFE INSURANCE COVERAGE</a:t>
            </a:r>
          </a:p>
        </p:txBody>
      </p:sp>
      <p:sp>
        <p:nvSpPr>
          <p:cNvPr id="3" name="Slide Number Placeholder 2">
            <a:extLst>
              <a:ext uri="{FF2B5EF4-FFF2-40B4-BE49-F238E27FC236}">
                <a16:creationId xmlns:a16="http://schemas.microsoft.com/office/drawing/2014/main" id="{AF92B3C1-9735-4DA0-8484-81779F50B57F}"/>
              </a:ext>
            </a:extLst>
          </p:cNvPr>
          <p:cNvSpPr>
            <a:spLocks noGrp="1"/>
          </p:cNvSpPr>
          <p:nvPr>
            <p:ph type="sldNum" sz="quarter" idx="12"/>
          </p:nvPr>
        </p:nvSpPr>
        <p:spPr/>
        <p:txBody>
          <a:bodyPr>
            <a:normAutofit fontScale="85000" lnSpcReduction="20000"/>
          </a:bodyPr>
          <a:lstStyle/>
          <a:p>
            <a:fld id="{D25836C6-3233-489B-AE49-D5601A6EEF14}" type="slidenum">
              <a:rPr lang="en-US" smtClean="0"/>
              <a:pPr/>
              <a:t>4</a:t>
            </a:fld>
            <a:endParaRPr lang="en-US"/>
          </a:p>
        </p:txBody>
      </p:sp>
      <p:sp>
        <p:nvSpPr>
          <p:cNvPr id="4" name="Content Placeholder 3">
            <a:extLst>
              <a:ext uri="{FF2B5EF4-FFF2-40B4-BE49-F238E27FC236}">
                <a16:creationId xmlns:a16="http://schemas.microsoft.com/office/drawing/2014/main" id="{B6BE8AD6-99C4-459B-B02F-494DF8D53FAB}"/>
              </a:ext>
            </a:extLst>
          </p:cNvPr>
          <p:cNvSpPr>
            <a:spLocks noGrp="1"/>
          </p:cNvSpPr>
          <p:nvPr>
            <p:ph sz="quarter" idx="1"/>
          </p:nvPr>
        </p:nvSpPr>
        <p:spPr>
          <a:xfrm>
            <a:off x="612648" y="1600200"/>
            <a:ext cx="8153400" cy="4648006"/>
          </a:xfrm>
        </p:spPr>
        <p:txBody>
          <a:bodyPr>
            <a:normAutofit fontScale="70000" lnSpcReduction="20000"/>
          </a:bodyPr>
          <a:lstStyle/>
          <a:p>
            <a:pPr marL="320040" lvl="1" indent="-320040">
              <a:lnSpc>
                <a:spcPct val="90000"/>
              </a:lnSpc>
              <a:spcBef>
                <a:spcPts val="600"/>
              </a:spcBef>
              <a:spcAft>
                <a:spcPts val="600"/>
              </a:spcAft>
              <a:buClr>
                <a:schemeClr val="accent2"/>
              </a:buClr>
              <a:buSzPct val="100000"/>
              <a:buFont typeface="Wingdings" pitchFamily="2" charset="2"/>
              <a:buChar char="§"/>
            </a:pPr>
            <a:r>
              <a:rPr lang="en-US" sz="3000" dirty="0">
                <a:latin typeface="Georgia" pitchFamily="18" charset="0"/>
              </a:rPr>
              <a:t>Voluntary Life Insurance premiums are 100% paid by employees who elect coverage.  The coverage is offered in increments of 1x, 2x, 3x or 4x annual base salary. </a:t>
            </a:r>
          </a:p>
          <a:p>
            <a:pPr marL="320040" lvl="1" indent="-320040">
              <a:lnSpc>
                <a:spcPct val="90000"/>
              </a:lnSpc>
              <a:spcBef>
                <a:spcPts val="600"/>
              </a:spcBef>
              <a:spcAft>
                <a:spcPts val="600"/>
              </a:spcAft>
              <a:buClr>
                <a:schemeClr val="accent2"/>
              </a:buClr>
              <a:buSzPct val="100000"/>
              <a:buFont typeface="Wingdings" pitchFamily="2" charset="2"/>
              <a:buChar char="§"/>
            </a:pPr>
            <a:r>
              <a:rPr lang="en-US" sz="3000" dirty="0">
                <a:latin typeface="Georgia" pitchFamily="18" charset="0"/>
              </a:rPr>
              <a:t>New employees can elect coverage up to three times (3x) annual base salary, which can be obtained without Evidence of Insurability (EOI). If coverage for four times (4x) annual base salary is elected, an application for EOI must be submitted and approved to obtain the four times (4x) election amount.  </a:t>
            </a:r>
          </a:p>
          <a:p>
            <a:pPr marL="320040" lvl="1" indent="-320040">
              <a:lnSpc>
                <a:spcPct val="90000"/>
              </a:lnSpc>
              <a:spcBef>
                <a:spcPts val="600"/>
              </a:spcBef>
              <a:spcAft>
                <a:spcPts val="600"/>
              </a:spcAft>
              <a:buClr>
                <a:schemeClr val="accent2"/>
              </a:buClr>
              <a:buSzPct val="100000"/>
              <a:buFont typeface="Wingdings" pitchFamily="2" charset="2"/>
              <a:buChar char="§"/>
            </a:pPr>
            <a:r>
              <a:rPr lang="en-US" sz="3000" dirty="0">
                <a:latin typeface="Georgia" pitchFamily="18" charset="0"/>
              </a:rPr>
              <a:t>Employees may elect Voluntary Life Coverage at anytime in any increment, but must submit an application for Evidence of Insurability to obtain any level of coverage that was not elected as a new hire.  </a:t>
            </a:r>
          </a:p>
          <a:p>
            <a:pPr marL="320040" lvl="1" indent="-320040">
              <a:lnSpc>
                <a:spcPct val="90000"/>
              </a:lnSpc>
              <a:spcBef>
                <a:spcPts val="600"/>
              </a:spcBef>
              <a:spcAft>
                <a:spcPts val="400"/>
              </a:spcAft>
              <a:buClr>
                <a:schemeClr val="accent2"/>
              </a:buClr>
              <a:buSzPct val="100000"/>
              <a:buFont typeface="Wingdings" pitchFamily="2" charset="2"/>
              <a:buChar char="§"/>
            </a:pPr>
            <a:r>
              <a:rPr lang="en-US" sz="3000" dirty="0">
                <a:latin typeface="Georgia" pitchFamily="18" charset="0"/>
              </a:rPr>
              <a:t>If an employee elects coverage for Voluntary Life, a benefit is available to the employee’s eligible dependents:</a:t>
            </a:r>
          </a:p>
          <a:p>
            <a:pPr marL="0" lvl="1" indent="0">
              <a:lnSpc>
                <a:spcPct val="90000"/>
              </a:lnSpc>
              <a:spcBef>
                <a:spcPts val="600"/>
              </a:spcBef>
              <a:spcAft>
                <a:spcPts val="400"/>
              </a:spcAft>
              <a:buClr>
                <a:schemeClr val="accent2"/>
              </a:buClr>
              <a:buSzPct val="100000"/>
              <a:buNone/>
            </a:pPr>
            <a:r>
              <a:rPr lang="en-US" sz="3000" dirty="0">
                <a:latin typeface="Georgia" pitchFamily="18" charset="0"/>
              </a:rPr>
              <a:t>	Spouse – 50% of Employee’s election up to $50,000 Benefit</a:t>
            </a:r>
          </a:p>
          <a:p>
            <a:pPr marL="0" lvl="1" indent="0">
              <a:lnSpc>
                <a:spcPct val="90000"/>
              </a:lnSpc>
              <a:spcBef>
                <a:spcPts val="600"/>
              </a:spcBef>
              <a:spcAft>
                <a:spcPts val="400"/>
              </a:spcAft>
              <a:buClr>
                <a:schemeClr val="accent2"/>
              </a:buClr>
              <a:buSzPct val="100000"/>
              <a:buNone/>
            </a:pPr>
            <a:r>
              <a:rPr lang="en-US" sz="3000" dirty="0">
                <a:latin typeface="Georgia" pitchFamily="18" charset="0"/>
              </a:rPr>
              <a:t>	Child(</a:t>
            </a:r>
            <a:r>
              <a:rPr lang="en-US" sz="3000" dirty="0" err="1">
                <a:latin typeface="Georgia" pitchFamily="18" charset="0"/>
              </a:rPr>
              <a:t>ren</a:t>
            </a:r>
            <a:r>
              <a:rPr lang="en-US" sz="3000" dirty="0">
                <a:latin typeface="Georgia" pitchFamily="18" charset="0"/>
              </a:rPr>
              <a:t>) - $10,000 Benefit </a:t>
            </a:r>
          </a:p>
          <a:p>
            <a:pPr marL="320040" lvl="1" indent="-320040">
              <a:lnSpc>
                <a:spcPct val="90000"/>
              </a:lnSpc>
              <a:spcBef>
                <a:spcPts val="600"/>
              </a:spcBef>
              <a:spcAft>
                <a:spcPts val="400"/>
              </a:spcAft>
              <a:buClr>
                <a:schemeClr val="accent2"/>
              </a:buClr>
              <a:buSzPct val="100000"/>
              <a:buFont typeface="Wingdings" pitchFamily="2" charset="2"/>
              <a:buChar char="§"/>
            </a:pPr>
            <a:endParaRPr lang="en-US" sz="2200" dirty="0">
              <a:latin typeface="Georgia" pitchFamily="18" charset="0"/>
            </a:endParaRPr>
          </a:p>
          <a:p>
            <a:endParaRPr lang="en-US" dirty="0"/>
          </a:p>
        </p:txBody>
      </p:sp>
      <p:sp>
        <p:nvSpPr>
          <p:cNvPr id="5" name="Footer Placeholder 4">
            <a:extLst>
              <a:ext uri="{FF2B5EF4-FFF2-40B4-BE49-F238E27FC236}">
                <a16:creationId xmlns:a16="http://schemas.microsoft.com/office/drawing/2014/main" id="{F5107EA4-F3A3-47F7-94FF-188B13D44F29}"/>
              </a:ext>
            </a:extLst>
          </p:cNvPr>
          <p:cNvSpPr>
            <a:spLocks noGrp="1"/>
          </p:cNvSpPr>
          <p:nvPr>
            <p:ph type="ftr" sz="quarter" idx="11"/>
          </p:nvPr>
        </p:nvSpPr>
        <p:spPr/>
        <p:txBody>
          <a:bodyPr/>
          <a:lstStyle/>
          <a:p>
            <a:r>
              <a:rPr lang="en-US" dirty="0"/>
              <a:t> 4</a:t>
            </a:r>
          </a:p>
        </p:txBody>
      </p:sp>
    </p:spTree>
    <p:extLst>
      <p:ext uri="{BB962C8B-B14F-4D97-AF65-F5344CB8AC3E}">
        <p14:creationId xmlns:p14="http://schemas.microsoft.com/office/powerpoint/2010/main" val="3278089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00325-291D-4D00-9A24-0F6C03585869}"/>
              </a:ext>
            </a:extLst>
          </p:cNvPr>
          <p:cNvSpPr>
            <a:spLocks noGrp="1"/>
          </p:cNvSpPr>
          <p:nvPr>
            <p:ph type="title"/>
          </p:nvPr>
        </p:nvSpPr>
        <p:spPr/>
        <p:txBody>
          <a:bodyPr>
            <a:noAutofit/>
          </a:bodyPr>
          <a:lstStyle/>
          <a:p>
            <a:r>
              <a:rPr lang="en-US" sz="3600" dirty="0">
                <a:latin typeface="Georgia" panose="02040502050405020303" pitchFamily="18" charset="0"/>
              </a:rPr>
              <a:t>RETIREE LIFE INSURANCE COVERAGE</a:t>
            </a:r>
            <a:endParaRPr lang="en-US" sz="3600" dirty="0"/>
          </a:p>
        </p:txBody>
      </p:sp>
      <p:sp>
        <p:nvSpPr>
          <p:cNvPr id="3" name="Slide Number Placeholder 2">
            <a:extLst>
              <a:ext uri="{FF2B5EF4-FFF2-40B4-BE49-F238E27FC236}">
                <a16:creationId xmlns:a16="http://schemas.microsoft.com/office/drawing/2014/main" id="{699E38D0-EA3D-4A3B-873A-C29483DFE066}"/>
              </a:ext>
            </a:extLst>
          </p:cNvPr>
          <p:cNvSpPr>
            <a:spLocks noGrp="1"/>
          </p:cNvSpPr>
          <p:nvPr>
            <p:ph type="sldNum" sz="quarter" idx="12"/>
          </p:nvPr>
        </p:nvSpPr>
        <p:spPr/>
        <p:txBody>
          <a:bodyPr>
            <a:normAutofit fontScale="85000" lnSpcReduction="20000"/>
          </a:bodyPr>
          <a:lstStyle/>
          <a:p>
            <a:fld id="{D25836C6-3233-489B-AE49-D5601A6EEF14}" type="slidenum">
              <a:rPr lang="en-US" smtClean="0"/>
              <a:pPr/>
              <a:t>5</a:t>
            </a:fld>
            <a:endParaRPr lang="en-US"/>
          </a:p>
        </p:txBody>
      </p:sp>
      <p:sp>
        <p:nvSpPr>
          <p:cNvPr id="4" name="Content Placeholder 3">
            <a:extLst>
              <a:ext uri="{FF2B5EF4-FFF2-40B4-BE49-F238E27FC236}">
                <a16:creationId xmlns:a16="http://schemas.microsoft.com/office/drawing/2014/main" id="{BDDD33E5-B1E6-4398-9D62-F63AC917B856}"/>
              </a:ext>
            </a:extLst>
          </p:cNvPr>
          <p:cNvSpPr>
            <a:spLocks noGrp="1"/>
          </p:cNvSpPr>
          <p:nvPr>
            <p:ph sz="quarter" idx="1"/>
          </p:nvPr>
        </p:nvSpPr>
        <p:spPr>
          <a:xfrm>
            <a:off x="612648" y="1758698"/>
            <a:ext cx="8153400" cy="4495800"/>
          </a:xfrm>
        </p:spPr>
        <p:txBody>
          <a:bodyPr/>
          <a:lstStyle/>
          <a:p>
            <a:pPr marL="320040" lvl="1" indent="-320040">
              <a:lnSpc>
                <a:spcPct val="80000"/>
              </a:lnSpc>
              <a:spcBef>
                <a:spcPts val="600"/>
              </a:spcBef>
              <a:spcAft>
                <a:spcPts val="1200"/>
              </a:spcAft>
              <a:buClr>
                <a:schemeClr val="accent2"/>
              </a:buClr>
              <a:buSzPct val="100000"/>
              <a:buFont typeface="Wingdings" pitchFamily="2" charset="2"/>
              <a:buChar char="§"/>
            </a:pPr>
            <a:r>
              <a:rPr lang="en-US" sz="2400" dirty="0">
                <a:latin typeface="Georgia" pitchFamily="18" charset="0"/>
              </a:rPr>
              <a:t>Retirees who retired prior to October 1, 2013, were able to elect and maintain a Basic Life Insurance benefit of $5,000. </a:t>
            </a:r>
            <a:endParaRPr lang="en-US" sz="2400" b="1" dirty="0">
              <a:solidFill>
                <a:srgbClr val="0070C0"/>
              </a:solidFill>
              <a:latin typeface="Georgia" pitchFamily="18" charset="0"/>
              <a:cs typeface="Arial" charset="0"/>
            </a:endParaRPr>
          </a:p>
          <a:p>
            <a:pPr marL="320040" lvl="1" indent="-320040">
              <a:lnSpc>
                <a:spcPct val="80000"/>
              </a:lnSpc>
              <a:spcBef>
                <a:spcPts val="600"/>
              </a:spcBef>
              <a:spcAft>
                <a:spcPts val="1200"/>
              </a:spcAft>
              <a:buClr>
                <a:schemeClr val="accent2"/>
              </a:buClr>
              <a:buSzPct val="100000"/>
              <a:buFont typeface="Wingdings" pitchFamily="2" charset="2"/>
              <a:buChar char="§"/>
            </a:pPr>
            <a:r>
              <a:rPr lang="en-US" sz="2400" dirty="0">
                <a:latin typeface="Georgia" pitchFamily="18" charset="0"/>
              </a:rPr>
              <a:t>Retirees and Eligible Deferred Retirees  who retired on or after October 1, 2013, may elect to retain a Basic Life Insurance benefit of $10,000</a:t>
            </a:r>
            <a:r>
              <a:rPr lang="en-US" sz="2200" dirty="0">
                <a:latin typeface="Georgia" pitchFamily="18" charset="0"/>
              </a:rPr>
              <a:t>.</a:t>
            </a:r>
          </a:p>
          <a:p>
            <a:pPr marL="320040" lvl="1" indent="-320040">
              <a:lnSpc>
                <a:spcPct val="80000"/>
              </a:lnSpc>
              <a:spcBef>
                <a:spcPts val="600"/>
              </a:spcBef>
              <a:spcAft>
                <a:spcPts val="400"/>
              </a:spcAft>
              <a:buClr>
                <a:schemeClr val="accent2"/>
              </a:buClr>
              <a:buSzPct val="100000"/>
              <a:buFont typeface="Wingdings" pitchFamily="2" charset="2"/>
              <a:buChar char="§"/>
            </a:pPr>
            <a:r>
              <a:rPr lang="en-US" sz="2400" dirty="0">
                <a:latin typeface="Georgia" pitchFamily="18" charset="0"/>
              </a:rPr>
              <a:t>Retirees and eligible Deferred Retirees who carried the $5,000 Basic Life Insurance Benefit, were offered the opportunity to upgrade to a $10,000 Basic Life Insurance Benefit which was effective January 1, 2017.  This was a one-time offer.</a:t>
            </a:r>
          </a:p>
          <a:p>
            <a:endParaRPr lang="en-US" dirty="0"/>
          </a:p>
        </p:txBody>
      </p:sp>
      <p:sp>
        <p:nvSpPr>
          <p:cNvPr id="5" name="Footer Placeholder 4">
            <a:extLst>
              <a:ext uri="{FF2B5EF4-FFF2-40B4-BE49-F238E27FC236}">
                <a16:creationId xmlns:a16="http://schemas.microsoft.com/office/drawing/2014/main" id="{01BA6B58-E50D-4B13-ADCB-8539037937F4}"/>
              </a:ext>
            </a:extLst>
          </p:cNvPr>
          <p:cNvSpPr>
            <a:spLocks noGrp="1"/>
          </p:cNvSpPr>
          <p:nvPr>
            <p:ph type="ftr" sz="quarter" idx="11"/>
          </p:nvPr>
        </p:nvSpPr>
        <p:spPr/>
        <p:txBody>
          <a:bodyPr/>
          <a:lstStyle/>
          <a:p>
            <a:r>
              <a:rPr lang="en-US" dirty="0"/>
              <a:t> 5</a:t>
            </a:r>
          </a:p>
        </p:txBody>
      </p:sp>
    </p:spTree>
    <p:extLst>
      <p:ext uri="{BB962C8B-B14F-4D97-AF65-F5344CB8AC3E}">
        <p14:creationId xmlns:p14="http://schemas.microsoft.com/office/powerpoint/2010/main" val="2040357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Georgia" pitchFamily="18" charset="0"/>
              </a:rPr>
              <a:t>PROCUREMENT PROCESS</a:t>
            </a:r>
          </a:p>
        </p:txBody>
      </p:sp>
      <p:sp>
        <p:nvSpPr>
          <p:cNvPr id="3" name="Content Placeholder 2"/>
          <p:cNvSpPr>
            <a:spLocks noGrp="1"/>
          </p:cNvSpPr>
          <p:nvPr>
            <p:ph sz="quarter" idx="1"/>
          </p:nvPr>
        </p:nvSpPr>
        <p:spPr>
          <a:xfrm>
            <a:off x="612648" y="1752600"/>
            <a:ext cx="8153400" cy="4953000"/>
          </a:xfrm>
        </p:spPr>
        <p:txBody>
          <a:bodyPr>
            <a:noAutofit/>
          </a:bodyPr>
          <a:lstStyle/>
          <a:p>
            <a:pPr>
              <a:spcBef>
                <a:spcPts val="1800"/>
              </a:spcBef>
              <a:buSzPct val="100000"/>
              <a:buFont typeface="Wingdings" pitchFamily="2" charset="2"/>
              <a:buChar char="§"/>
            </a:pPr>
            <a:r>
              <a:rPr lang="en-US" sz="2200" dirty="0">
                <a:latin typeface="Georgia" pitchFamily="18" charset="0"/>
              </a:rPr>
              <a:t>RFP was released March 23, 2018.  Responses were due April 26, 2018.</a:t>
            </a:r>
          </a:p>
          <a:p>
            <a:pPr>
              <a:spcBef>
                <a:spcPts val="1800"/>
              </a:spcBef>
              <a:buSzPct val="100000"/>
              <a:buFont typeface="Wingdings" pitchFamily="2" charset="2"/>
              <a:buChar char="§"/>
            </a:pPr>
            <a:r>
              <a:rPr lang="en-US" sz="2200" dirty="0">
                <a:latin typeface="Georgia" pitchFamily="18" charset="0"/>
              </a:rPr>
              <a:t>Six (6) vendors submitted proposals to provide and administer the life insurance plans.</a:t>
            </a:r>
          </a:p>
          <a:p>
            <a:pPr>
              <a:spcBef>
                <a:spcPts val="1800"/>
              </a:spcBef>
              <a:buSzPct val="100000"/>
              <a:buFont typeface="Wingdings" pitchFamily="2" charset="2"/>
              <a:buChar char="§"/>
            </a:pPr>
            <a:r>
              <a:rPr lang="en-US" sz="2200" dirty="0">
                <a:latin typeface="Georgia" pitchFamily="18" charset="0"/>
              </a:rPr>
              <a:t>The six vendors who proposed were:</a:t>
            </a:r>
          </a:p>
          <a:p>
            <a:pPr lvl="1">
              <a:spcBef>
                <a:spcPts val="600"/>
              </a:spcBef>
              <a:buFont typeface="Wingdings" panose="05000000000000000000" pitchFamily="2" charset="2"/>
              <a:buChar char="q"/>
            </a:pPr>
            <a:r>
              <a:rPr lang="en-US" sz="2200" dirty="0">
                <a:latin typeface="Georgia" pitchFamily="18" charset="0"/>
              </a:rPr>
              <a:t>Cigna</a:t>
            </a:r>
          </a:p>
          <a:p>
            <a:pPr lvl="1">
              <a:spcBef>
                <a:spcPts val="600"/>
              </a:spcBef>
              <a:buFont typeface="Wingdings" panose="05000000000000000000" pitchFamily="2" charset="2"/>
              <a:buChar char="q"/>
            </a:pPr>
            <a:r>
              <a:rPr lang="en-US" sz="2200" dirty="0">
                <a:latin typeface="Georgia" pitchFamily="18" charset="0"/>
              </a:rPr>
              <a:t>Dearborn National (Incumbent)</a:t>
            </a:r>
          </a:p>
          <a:p>
            <a:pPr lvl="1">
              <a:spcBef>
                <a:spcPts val="600"/>
              </a:spcBef>
              <a:buFont typeface="Wingdings" panose="05000000000000000000" pitchFamily="2" charset="2"/>
              <a:buChar char="q"/>
            </a:pPr>
            <a:r>
              <a:rPr lang="en-US" sz="2200" dirty="0">
                <a:latin typeface="Georgia" pitchFamily="18" charset="0"/>
              </a:rPr>
              <a:t>MetLife Insurance Company</a:t>
            </a:r>
          </a:p>
          <a:p>
            <a:pPr lvl="1">
              <a:spcBef>
                <a:spcPts val="600"/>
              </a:spcBef>
              <a:buFont typeface="Wingdings" panose="05000000000000000000" pitchFamily="2" charset="2"/>
              <a:buChar char="q"/>
            </a:pPr>
            <a:r>
              <a:rPr lang="en-US" sz="2200" dirty="0">
                <a:latin typeface="Georgia" pitchFamily="18" charset="0"/>
              </a:rPr>
              <a:t>Securian/Minnesota Life</a:t>
            </a:r>
          </a:p>
          <a:p>
            <a:pPr lvl="1">
              <a:spcBef>
                <a:spcPts val="600"/>
              </a:spcBef>
              <a:buFont typeface="Wingdings" panose="05000000000000000000" pitchFamily="2" charset="2"/>
              <a:buChar char="q"/>
            </a:pPr>
            <a:r>
              <a:rPr lang="en-US" sz="2200" dirty="0">
                <a:latin typeface="Georgia" pitchFamily="18" charset="0"/>
              </a:rPr>
              <a:t>The Standard Life Insurance Company</a:t>
            </a:r>
          </a:p>
          <a:p>
            <a:pPr lvl="1">
              <a:spcBef>
                <a:spcPts val="600"/>
              </a:spcBef>
              <a:buFont typeface="Wingdings" panose="05000000000000000000" pitchFamily="2" charset="2"/>
              <a:buChar char="q"/>
            </a:pPr>
            <a:r>
              <a:rPr lang="en-US" sz="2200" dirty="0">
                <a:latin typeface="Georgia" pitchFamily="18" charset="0"/>
              </a:rPr>
              <a:t>Sun Life Insurance Company</a:t>
            </a:r>
          </a:p>
          <a:p>
            <a:pPr lvl="1">
              <a:spcBef>
                <a:spcPts val="600"/>
              </a:spcBef>
            </a:pPr>
            <a:endParaRPr lang="en-US" sz="1700" dirty="0"/>
          </a:p>
          <a:p>
            <a:pPr lvl="1">
              <a:spcBef>
                <a:spcPts val="600"/>
              </a:spcBef>
            </a:pPr>
            <a:endParaRPr lang="en-US" sz="1700" dirty="0"/>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6</a:t>
            </a:fld>
            <a:endParaRPr lang="en-US"/>
          </a:p>
        </p:txBody>
      </p:sp>
      <p:sp>
        <p:nvSpPr>
          <p:cNvPr id="5" name="Footer Placeholder 4">
            <a:extLst>
              <a:ext uri="{FF2B5EF4-FFF2-40B4-BE49-F238E27FC236}">
                <a16:creationId xmlns:a16="http://schemas.microsoft.com/office/drawing/2014/main" id="{C772946A-C895-4AE2-BB72-3F365E7F2205}"/>
              </a:ext>
            </a:extLst>
          </p:cNvPr>
          <p:cNvSpPr>
            <a:spLocks noGrp="1"/>
          </p:cNvSpPr>
          <p:nvPr>
            <p:ph type="ftr" sz="quarter" idx="11"/>
          </p:nvPr>
        </p:nvSpPr>
        <p:spPr/>
        <p:txBody>
          <a:bodyPr/>
          <a:lstStyle/>
          <a:p>
            <a:r>
              <a:rPr lang="en-US" dirty="0"/>
              <a:t>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Georgia" pitchFamily="18" charset="0"/>
              </a:rPr>
              <a:t>PROCUREMENT PROCESS </a:t>
            </a:r>
            <a:r>
              <a:rPr lang="en-US" sz="2000" dirty="0">
                <a:latin typeface="Georgia" pitchFamily="18" charset="0"/>
              </a:rPr>
              <a:t>CONT’D</a:t>
            </a:r>
          </a:p>
        </p:txBody>
      </p:sp>
      <p:sp>
        <p:nvSpPr>
          <p:cNvPr id="3" name="Content Placeholder 2"/>
          <p:cNvSpPr>
            <a:spLocks noGrp="1"/>
          </p:cNvSpPr>
          <p:nvPr>
            <p:ph sz="quarter" idx="1"/>
          </p:nvPr>
        </p:nvSpPr>
        <p:spPr>
          <a:xfrm>
            <a:off x="612648" y="1717141"/>
            <a:ext cx="8153400" cy="4495800"/>
          </a:xfrm>
        </p:spPr>
        <p:txBody>
          <a:bodyPr>
            <a:normAutofit fontScale="92500" lnSpcReduction="20000"/>
          </a:bodyPr>
          <a:lstStyle/>
          <a:p>
            <a:pPr>
              <a:spcBef>
                <a:spcPct val="0"/>
              </a:spcBef>
              <a:buSzTx/>
              <a:buNone/>
            </a:pPr>
            <a:r>
              <a:rPr lang="en-US" sz="2400" b="1" dirty="0">
                <a:solidFill>
                  <a:srgbClr val="FF0000"/>
                </a:solidFill>
                <a:latin typeface="Georgia" pitchFamily="18" charset="0"/>
              </a:rPr>
              <a:t>Criteria for evaluation of proposals:</a:t>
            </a:r>
            <a:br>
              <a:rPr lang="en-US" sz="2400" b="1" dirty="0">
                <a:latin typeface="Georgia" pitchFamily="18" charset="0"/>
              </a:rPr>
            </a:br>
            <a:endParaRPr lang="en-US" sz="2400" b="1" dirty="0">
              <a:latin typeface="Georgia" pitchFamily="18" charset="0"/>
            </a:endParaRPr>
          </a:p>
          <a:p>
            <a:pPr lvl="1">
              <a:spcBef>
                <a:spcPct val="0"/>
              </a:spcBef>
              <a:spcAft>
                <a:spcPct val="50000"/>
              </a:spcAft>
              <a:buClr>
                <a:schemeClr val="accent2"/>
              </a:buClr>
              <a:buSzTx/>
              <a:buFont typeface="Wingdings" pitchFamily="2" charset="2"/>
              <a:buChar char="§"/>
            </a:pPr>
            <a:r>
              <a:rPr lang="en-US" sz="2400" dirty="0">
                <a:latin typeface="Georgia" pitchFamily="18" charset="0"/>
              </a:rPr>
              <a:t>The ability of the vendor to perform the Scope of Services requested in the RFP.</a:t>
            </a:r>
          </a:p>
          <a:p>
            <a:pPr lvl="1">
              <a:spcBef>
                <a:spcPct val="0"/>
              </a:spcBef>
              <a:spcAft>
                <a:spcPct val="50000"/>
              </a:spcAft>
              <a:buClr>
                <a:schemeClr val="accent2"/>
              </a:buClr>
              <a:buSzTx/>
              <a:buFont typeface="Wingdings" pitchFamily="2" charset="2"/>
              <a:buChar char="§"/>
            </a:pPr>
            <a:r>
              <a:rPr lang="en-US" sz="2400" dirty="0">
                <a:latin typeface="Georgia" pitchFamily="18" charset="0"/>
              </a:rPr>
              <a:t>Financial competitiveness and guarantees against rate escalation over a multi-year contract.</a:t>
            </a:r>
          </a:p>
          <a:p>
            <a:pPr lvl="1">
              <a:spcBef>
                <a:spcPct val="0"/>
              </a:spcBef>
              <a:spcAft>
                <a:spcPct val="50000"/>
              </a:spcAft>
              <a:buClr>
                <a:schemeClr val="accent2"/>
              </a:buClr>
              <a:buSzTx/>
              <a:buFont typeface="Wingdings" pitchFamily="2" charset="2"/>
              <a:buChar char="§"/>
            </a:pPr>
            <a:r>
              <a:rPr lang="en-US" sz="2400" dirty="0">
                <a:latin typeface="Georgia" pitchFamily="18" charset="0"/>
              </a:rPr>
              <a:t>The ability of the vendor to provide the best value for the dollars that the City of Houston and the employees will expend.</a:t>
            </a:r>
          </a:p>
          <a:p>
            <a:pPr lvl="1">
              <a:spcBef>
                <a:spcPct val="0"/>
              </a:spcBef>
              <a:spcAft>
                <a:spcPct val="50000"/>
              </a:spcAft>
              <a:buClr>
                <a:schemeClr val="accent2"/>
              </a:buClr>
              <a:buSzTx/>
              <a:buFont typeface="Wingdings" pitchFamily="2" charset="2"/>
              <a:buChar char="§"/>
            </a:pPr>
            <a:r>
              <a:rPr lang="en-US" sz="2400" dirty="0">
                <a:latin typeface="Georgia" pitchFamily="18" charset="0"/>
              </a:rPr>
              <a:t>Ability to meet the required 1.25% proposed M/WBE Participation aligned with the project scope.</a:t>
            </a:r>
          </a:p>
          <a:p>
            <a:pPr lvl="1">
              <a:spcBef>
                <a:spcPct val="0"/>
              </a:spcBef>
              <a:spcAft>
                <a:spcPct val="50000"/>
              </a:spcAft>
              <a:buClr>
                <a:schemeClr val="accent2"/>
              </a:buClr>
              <a:buSzTx/>
              <a:buFont typeface="Wingdings" pitchFamily="2" charset="2"/>
              <a:buChar char="§"/>
            </a:pPr>
            <a:r>
              <a:rPr lang="en-US" sz="2400" dirty="0">
                <a:latin typeface="Georgia" pitchFamily="18" charset="0"/>
              </a:rPr>
              <a:t>References.</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7</a:t>
            </a:fld>
            <a:endParaRPr lang="en-US"/>
          </a:p>
        </p:txBody>
      </p:sp>
      <p:sp>
        <p:nvSpPr>
          <p:cNvPr id="5" name="Footer Placeholder 4">
            <a:extLst>
              <a:ext uri="{FF2B5EF4-FFF2-40B4-BE49-F238E27FC236}">
                <a16:creationId xmlns:a16="http://schemas.microsoft.com/office/drawing/2014/main" id="{AEC6A929-2304-47B6-9099-95FF631D96DE}"/>
              </a:ext>
            </a:extLst>
          </p:cNvPr>
          <p:cNvSpPr>
            <a:spLocks noGrp="1"/>
          </p:cNvSpPr>
          <p:nvPr>
            <p:ph type="ftr" sz="quarter" idx="11"/>
          </p:nvPr>
        </p:nvSpPr>
        <p:spPr/>
        <p:txBody>
          <a:bodyPr/>
          <a:lstStyle/>
          <a:p>
            <a:r>
              <a:rPr lang="en-US" dirty="0"/>
              <a:t>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Georgia" pitchFamily="18" charset="0"/>
              </a:rPr>
              <a:t>RECOMMENDATION</a:t>
            </a:r>
          </a:p>
        </p:txBody>
      </p:sp>
      <p:sp>
        <p:nvSpPr>
          <p:cNvPr id="3" name="Content Placeholder 2"/>
          <p:cNvSpPr>
            <a:spLocks noGrp="1"/>
          </p:cNvSpPr>
          <p:nvPr>
            <p:ph sz="quarter" idx="1"/>
          </p:nvPr>
        </p:nvSpPr>
        <p:spPr>
          <a:xfrm>
            <a:off x="533400" y="1600200"/>
            <a:ext cx="8153400" cy="4495800"/>
          </a:xfrm>
        </p:spPr>
        <p:txBody>
          <a:bodyPr>
            <a:normAutofit/>
          </a:bodyPr>
          <a:lstStyle/>
          <a:p>
            <a:pPr>
              <a:buNone/>
            </a:pPr>
            <a:r>
              <a:rPr lang="en-US" b="1" dirty="0">
                <a:solidFill>
                  <a:srgbClr val="FF0000"/>
                </a:solidFill>
                <a:latin typeface="Georgia" pitchFamily="18" charset="0"/>
              </a:rPr>
              <a:t>Approve:</a:t>
            </a:r>
          </a:p>
          <a:p>
            <a:pPr marL="0" indent="0">
              <a:spcBef>
                <a:spcPts val="1200"/>
              </a:spcBef>
              <a:buSzPct val="100000"/>
              <a:buNone/>
            </a:pPr>
            <a:r>
              <a:rPr lang="en-US" sz="2400" dirty="0">
                <a:latin typeface="Georgia" pitchFamily="18" charset="0"/>
              </a:rPr>
              <a:t>The recommended:</a:t>
            </a:r>
          </a:p>
          <a:p>
            <a:pPr marL="0" indent="0">
              <a:spcBef>
                <a:spcPts val="600"/>
              </a:spcBef>
              <a:buSzPct val="100000"/>
              <a:buNone/>
            </a:pPr>
            <a:endParaRPr lang="en-US" sz="2400" dirty="0">
              <a:latin typeface="Georgia" pitchFamily="18" charset="0"/>
            </a:endParaRPr>
          </a:p>
          <a:p>
            <a:pPr lvl="1">
              <a:lnSpc>
                <a:spcPct val="80000"/>
              </a:lnSpc>
              <a:spcBef>
                <a:spcPct val="0"/>
              </a:spcBef>
              <a:spcAft>
                <a:spcPts val="1800"/>
              </a:spcAft>
              <a:buClr>
                <a:schemeClr val="accent2"/>
              </a:buClr>
              <a:buSzTx/>
              <a:buFont typeface="Wingdings" pitchFamily="2" charset="2"/>
              <a:buChar char="§"/>
            </a:pPr>
            <a:r>
              <a:rPr lang="en-US" sz="2400" dirty="0">
                <a:latin typeface="Georgia" pitchFamily="18" charset="0"/>
              </a:rPr>
              <a:t>Basic Life Insurance Plan for active employees which is fully-funded by the City of Houston.  </a:t>
            </a:r>
          </a:p>
          <a:p>
            <a:pPr lvl="1">
              <a:lnSpc>
                <a:spcPct val="80000"/>
              </a:lnSpc>
              <a:spcBef>
                <a:spcPct val="0"/>
              </a:spcBef>
              <a:spcAft>
                <a:spcPts val="1800"/>
              </a:spcAft>
              <a:buClr>
                <a:schemeClr val="accent2"/>
              </a:buClr>
              <a:buSzTx/>
              <a:buFont typeface="Wingdings" pitchFamily="2" charset="2"/>
              <a:buChar char="§"/>
            </a:pPr>
            <a:r>
              <a:rPr lang="en-US" sz="2400" dirty="0">
                <a:latin typeface="Georgia" pitchFamily="18" charset="0"/>
              </a:rPr>
              <a:t>Voluntary Life Insurance Plans which are 100% paid by participating employees.  </a:t>
            </a:r>
          </a:p>
          <a:p>
            <a:pPr lvl="1">
              <a:lnSpc>
                <a:spcPct val="80000"/>
              </a:lnSpc>
              <a:spcBef>
                <a:spcPct val="0"/>
              </a:spcBef>
              <a:spcAft>
                <a:spcPct val="50000"/>
              </a:spcAft>
              <a:buClr>
                <a:schemeClr val="accent2"/>
              </a:buClr>
              <a:buSzTx/>
              <a:buFont typeface="Wingdings" pitchFamily="2" charset="2"/>
              <a:buChar char="§"/>
            </a:pPr>
            <a:r>
              <a:rPr lang="en-US" sz="2400" dirty="0">
                <a:latin typeface="Georgia" pitchFamily="18" charset="0"/>
              </a:rPr>
              <a:t>Retiree Life Insurance Plans which are 100% paid by participating retirees.</a:t>
            </a:r>
          </a:p>
          <a:p>
            <a:pPr marL="0" indent="0">
              <a:spcBef>
                <a:spcPts val="1200"/>
              </a:spcBef>
              <a:buSzPct val="100000"/>
              <a:buNone/>
            </a:pPr>
            <a:endParaRPr lang="en-US" sz="2400" dirty="0">
              <a:latin typeface="Georgia" pitchFamily="18" charset="0"/>
            </a:endParaRPr>
          </a:p>
          <a:p>
            <a:pPr marL="0" indent="0">
              <a:spcBef>
                <a:spcPts val="1200"/>
              </a:spcBef>
              <a:buSzPct val="100000"/>
              <a:buNone/>
            </a:pPr>
            <a:endParaRPr lang="en-US" dirty="0">
              <a:latin typeface="Georgia" pitchFamily="18"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8</a:t>
            </a:fld>
            <a:endParaRPr lang="en-US"/>
          </a:p>
        </p:txBody>
      </p:sp>
      <p:sp>
        <p:nvSpPr>
          <p:cNvPr id="5" name="Footer Placeholder 4">
            <a:extLst>
              <a:ext uri="{FF2B5EF4-FFF2-40B4-BE49-F238E27FC236}">
                <a16:creationId xmlns:a16="http://schemas.microsoft.com/office/drawing/2014/main" id="{AEC6CB8F-F3FF-49A5-8CAE-E86159AD0DD3}"/>
              </a:ext>
            </a:extLst>
          </p:cNvPr>
          <p:cNvSpPr>
            <a:spLocks noGrp="1"/>
          </p:cNvSpPr>
          <p:nvPr>
            <p:ph type="ftr" sz="quarter" idx="11"/>
          </p:nvPr>
        </p:nvSpPr>
        <p:spPr/>
        <p:txBody>
          <a:bodyPr/>
          <a:lstStyle/>
          <a:p>
            <a:r>
              <a:rPr lang="en-US" dirty="0"/>
              <a:t> 8</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2326</TotalTime>
  <Words>541</Words>
  <Application>Microsoft Office PowerPoint</Application>
  <PresentationFormat>On-screen Show (4:3)</PresentationFormat>
  <Paragraphs>84</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Georgia</vt:lpstr>
      <vt:lpstr>Tw Cen MT</vt:lpstr>
      <vt:lpstr>Wingdings</vt:lpstr>
      <vt:lpstr>Wingdings 2</vt:lpstr>
      <vt:lpstr>Median</vt:lpstr>
      <vt:lpstr>City of Houston budget and FISCAL AFFAIRS COMMITTEE JULY 10, 2018</vt:lpstr>
      <vt:lpstr>OVERVIEW</vt:lpstr>
      <vt:lpstr>BASIC LIFE INSURANCE COVERAGE</vt:lpstr>
      <vt:lpstr>VOLUNTARY LIFE INSURANCE COVERAGE</vt:lpstr>
      <vt:lpstr>RETIREE LIFE INSURANCE COVERAGE</vt:lpstr>
      <vt:lpstr>PROCUREMENT PROCESS</vt:lpstr>
      <vt:lpstr>PROCUREMENT PROCESS CONT’D</vt:lpstr>
      <vt:lpstr>RECOMMENDATION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c09175</dc:creator>
  <cp:lastModifiedBy>Wright, Jocelyn - HR</cp:lastModifiedBy>
  <cp:revision>174</cp:revision>
  <cp:lastPrinted>2018-07-05T16:41:06Z</cp:lastPrinted>
  <dcterms:created xsi:type="dcterms:W3CDTF">2013-01-03T19:36:47Z</dcterms:created>
  <dcterms:modified xsi:type="dcterms:W3CDTF">2018-07-05T16:42:44Z</dcterms:modified>
</cp:coreProperties>
</file>