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28"/>
  </p:notesMasterIdLst>
  <p:handoutMasterIdLst>
    <p:handoutMasterId r:id="rId29"/>
  </p:handoutMasterIdLst>
  <p:sldIdLst>
    <p:sldId id="256" r:id="rId2"/>
    <p:sldId id="259" r:id="rId3"/>
    <p:sldId id="292" r:id="rId4"/>
    <p:sldId id="291" r:id="rId5"/>
    <p:sldId id="263" r:id="rId6"/>
    <p:sldId id="265" r:id="rId7"/>
    <p:sldId id="266" r:id="rId8"/>
    <p:sldId id="267" r:id="rId9"/>
    <p:sldId id="268" r:id="rId10"/>
    <p:sldId id="269" r:id="rId11"/>
    <p:sldId id="270" r:id="rId12"/>
    <p:sldId id="272" r:id="rId13"/>
    <p:sldId id="275" r:id="rId14"/>
    <p:sldId id="276" r:id="rId15"/>
    <p:sldId id="278" r:id="rId16"/>
    <p:sldId id="277" r:id="rId17"/>
    <p:sldId id="279" r:id="rId18"/>
    <p:sldId id="280" r:id="rId19"/>
    <p:sldId id="271" r:id="rId20"/>
    <p:sldId id="283" r:id="rId21"/>
    <p:sldId id="288" r:id="rId22"/>
    <p:sldId id="284" r:id="rId23"/>
    <p:sldId id="285" r:id="rId24"/>
    <p:sldId id="286" r:id="rId25"/>
    <p:sldId id="287" r:id="rId26"/>
    <p:sldId id="290" r:id="rId27"/>
  </p:sldIdLst>
  <p:sldSz cx="9144000" cy="6858000" type="screen4x3"/>
  <p:notesSz cx="9236075" cy="6950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792" userDrawn="1">
          <p15:clr>
            <a:srgbClr val="A4A3A4"/>
          </p15:clr>
        </p15:guide>
        <p15:guide id="2" pos="264"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8B9A3"/>
    <a:srgbClr val="FFD051"/>
    <a:srgbClr val="3E6BB3"/>
    <a:srgbClr val="C7B8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9DCAF9ED-07DC-4A11-8D7F-57B35C25682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5501" autoAdjust="0"/>
  </p:normalViewPr>
  <p:slideViewPr>
    <p:cSldViewPr snapToGrid="0">
      <p:cViewPr varScale="1">
        <p:scale>
          <a:sx n="92" d="100"/>
          <a:sy n="92" d="100"/>
        </p:scale>
        <p:origin x="-1326" y="-102"/>
      </p:cViewPr>
      <p:guideLst>
        <p:guide orient="horz" pos="792"/>
        <p:guide pos="264"/>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85" d="100"/>
          <a:sy n="85" d="100"/>
        </p:scale>
        <p:origin x="2011" y="5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NULL"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9392903334989879E-2"/>
          <c:y val="0.15385576141574495"/>
          <c:w val="0.8927860795814262"/>
          <c:h val="0.66101157863585158"/>
        </c:manualLayout>
      </c:layout>
      <c:barChart>
        <c:barDir val="col"/>
        <c:grouping val="clustered"/>
        <c:varyColors val="0"/>
        <c:ser>
          <c:idx val="1"/>
          <c:order val="0"/>
          <c:tx>
            <c:strRef>
              <c:f>'Surplus Deficit Charts'!$B$17</c:f>
              <c:strCache>
                <c:ptCount val="1"/>
                <c:pt idx="0">
                  <c:v>Cumulative Structural Gap</c:v>
                </c:pt>
              </c:strCache>
            </c:strRef>
          </c:tx>
          <c:spPr>
            <a:solidFill>
              <a:srgbClr val="2E75B6"/>
            </a:solidFill>
            <a:ln>
              <a:noFill/>
            </a:ln>
            <a:effectLst>
              <a:outerShdw blurRad="57150" dist="19050" dir="5400000" algn="ctr" rotWithShape="0">
                <a:srgbClr val="000000">
                  <a:alpha val="63000"/>
                </a:srgbClr>
              </a:outerShdw>
            </a:effectLst>
          </c:spPr>
          <c:invertIfNegative val="1"/>
          <c:dLbls>
            <c:dLbl>
              <c:idx val="0"/>
              <c:layout/>
              <c:tx>
                <c:rich>
                  <a:bodyPr/>
                  <a:lstStyle/>
                  <a:p>
                    <a:r>
                      <a:rPr lang="en-US" sz="1000" dirty="0">
                        <a:solidFill>
                          <a:schemeClr val="tx1">
                            <a:lumMod val="75000"/>
                            <a:lumOff val="25000"/>
                          </a:schemeClr>
                        </a:solidFill>
                      </a:rPr>
                      <a:t>(38.9)</a:t>
                    </a:r>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tx>
                <c:rich>
                  <a:bodyPr/>
                  <a:lstStyle/>
                  <a:p>
                    <a:r>
                      <a:rPr lang="en-US" sz="1000" dirty="0">
                        <a:solidFill>
                          <a:schemeClr val="tx1">
                            <a:lumMod val="75000"/>
                            <a:lumOff val="25000"/>
                          </a:schemeClr>
                        </a:solidFill>
                      </a:rPr>
                      <a:t>(154.6)</a:t>
                    </a:r>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tx>
                <c:rich>
                  <a:bodyPr/>
                  <a:lstStyle/>
                  <a:p>
                    <a:r>
                      <a:rPr lang="en-US" sz="1000">
                        <a:solidFill>
                          <a:schemeClr val="tx1">
                            <a:lumMod val="75000"/>
                            <a:lumOff val="25000"/>
                          </a:schemeClr>
                        </a:solidFill>
                      </a:rPr>
                      <a:t>(264.7</a:t>
                    </a:r>
                    <a:r>
                      <a:rPr lang="en-US" sz="1000"/>
                      <a:t>)</a:t>
                    </a:r>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tx>
                <c:rich>
                  <a:bodyPr/>
                  <a:lstStyle/>
                  <a:p>
                    <a:r>
                      <a:rPr lang="en-US" sz="1000">
                        <a:solidFill>
                          <a:schemeClr val="tx1">
                            <a:lumMod val="75000"/>
                            <a:lumOff val="25000"/>
                          </a:schemeClr>
                        </a:solidFill>
                      </a:rPr>
                      <a:t>(384.1)</a:t>
                    </a:r>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3.0479645926612116E-3"/>
                  <c:y val="1.5523927815824758E-2"/>
                </c:manualLayout>
              </c:layout>
              <c:tx>
                <c:rich>
                  <a:bodyPr/>
                  <a:lstStyle/>
                  <a:p>
                    <a:r>
                      <a:rPr lang="en-US" sz="1000">
                        <a:solidFill>
                          <a:schemeClr val="tx1">
                            <a:lumMod val="75000"/>
                            <a:lumOff val="25000"/>
                          </a:schemeClr>
                        </a:solidFill>
                      </a:rPr>
                      <a:t>(510.3)</a:t>
                    </a:r>
                  </a:p>
                </c:rich>
              </c:tx>
              <c:showLegendKey val="0"/>
              <c:showVal val="1"/>
              <c:showCatName val="0"/>
              <c:showSerName val="0"/>
              <c:showPercent val="0"/>
              <c:showBubbleSize val="0"/>
              <c:extLst>
                <c:ext xmlns:c15="http://schemas.microsoft.com/office/drawing/2012/chart" uri="{CE6537A1-D6FC-4f65-9D91-7224C49458BB}">
                  <c15:layout/>
                </c:ext>
              </c:extLst>
            </c:dLbl>
            <c:dLbl>
              <c:idx val="5"/>
              <c:layout/>
              <c:tx>
                <c:rich>
                  <a:bodyPr/>
                  <a:lstStyle/>
                  <a:p>
                    <a:r>
                      <a:rPr lang="en-US" sz="1000">
                        <a:solidFill>
                          <a:schemeClr val="tx1">
                            <a:lumMod val="75000"/>
                            <a:lumOff val="25000"/>
                          </a:schemeClr>
                        </a:solidFill>
                      </a:rPr>
                      <a:t>(627.8)</a:t>
                    </a:r>
                  </a:p>
                </c:rich>
              </c:tx>
              <c:showLegendKey val="0"/>
              <c:showVal val="1"/>
              <c:showCatName val="0"/>
              <c:showSerName val="0"/>
              <c:showPercent val="0"/>
              <c:showBubbleSize val="0"/>
              <c:extLst>
                <c:ext xmlns:c15="http://schemas.microsoft.com/office/drawing/2012/chart" uri="{CE6537A1-D6FC-4f65-9D91-7224C49458BB}">
                  <c15:layout/>
                </c:ext>
              </c:extLst>
            </c:dLbl>
            <c:dLbl>
              <c:idx val="6"/>
              <c:layout/>
              <c:tx>
                <c:rich>
                  <a:bodyPr/>
                  <a:lstStyle/>
                  <a:p>
                    <a:r>
                      <a:rPr lang="en-US" sz="1000">
                        <a:solidFill>
                          <a:schemeClr val="tx1">
                            <a:lumMod val="75000"/>
                            <a:lumOff val="25000"/>
                          </a:schemeClr>
                        </a:solidFill>
                      </a:rPr>
                      <a:t>(718.1)</a:t>
                    </a:r>
                  </a:p>
                </c:rich>
              </c:tx>
              <c:showLegendKey val="0"/>
              <c:showVal val="1"/>
              <c:showCatName val="0"/>
              <c:showSerName val="0"/>
              <c:showPercent val="0"/>
              <c:showBubbleSize val="0"/>
              <c:extLst>
                <c:ext xmlns:c15="http://schemas.microsoft.com/office/drawing/2012/chart" uri="{CE6537A1-D6FC-4f65-9D91-7224C49458BB}">
                  <c15:layout/>
                </c:ext>
              </c:extLst>
            </c:dLbl>
            <c:dLbl>
              <c:idx val="7"/>
              <c:layout/>
              <c:tx>
                <c:rich>
                  <a:bodyPr/>
                  <a:lstStyle/>
                  <a:p>
                    <a:r>
                      <a:rPr lang="en-US" sz="1000">
                        <a:solidFill>
                          <a:schemeClr val="tx1">
                            <a:lumMod val="75000"/>
                            <a:lumOff val="25000"/>
                          </a:schemeClr>
                        </a:solidFill>
                      </a:rPr>
                      <a:t>(810.8)</a:t>
                    </a:r>
                  </a:p>
                </c:rich>
              </c:tx>
              <c:showLegendKey val="0"/>
              <c:showVal val="1"/>
              <c:showCatName val="0"/>
              <c:showSerName val="0"/>
              <c:showPercent val="0"/>
              <c:showBubbleSize val="0"/>
              <c:extLst>
                <c:ext xmlns:c15="http://schemas.microsoft.com/office/drawing/2012/chart" uri="{CE6537A1-D6FC-4f65-9D91-7224C49458BB}">
                  <c15:layout/>
                </c:ext>
              </c:extLst>
            </c:dLbl>
            <c:dLbl>
              <c:idx val="8"/>
              <c:layout/>
              <c:tx>
                <c:rich>
                  <a:bodyPr/>
                  <a:lstStyle/>
                  <a:p>
                    <a:r>
                      <a:rPr lang="en-US" sz="1000">
                        <a:solidFill>
                          <a:schemeClr val="tx1">
                            <a:lumMod val="75000"/>
                            <a:lumOff val="25000"/>
                          </a:schemeClr>
                        </a:solidFill>
                      </a:rPr>
                      <a:t>(916.7</a:t>
                    </a:r>
                    <a:r>
                      <a:rPr lang="en-US" sz="1000"/>
                      <a:t>)</a:t>
                    </a:r>
                  </a:p>
                </c:rich>
              </c:tx>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4.0849673202614381E-3"/>
                  <c:y val="2.8943560057887209E-2"/>
                </c:manualLayout>
              </c:layout>
              <c:tx>
                <c:rich>
                  <a:bodyPr/>
                  <a:lstStyle/>
                  <a:p>
                    <a:r>
                      <a:rPr lang="en-US" sz="1000">
                        <a:solidFill>
                          <a:schemeClr val="tx1">
                            <a:lumMod val="75000"/>
                            <a:lumOff val="25000"/>
                          </a:schemeClr>
                        </a:solidFill>
                      </a:rPr>
                      <a:t>(1,018.4)</a:t>
                    </a:r>
                  </a:p>
                </c:rich>
              </c:tx>
              <c:showLegendKey val="0"/>
              <c:showVal val="1"/>
              <c:showCatName val="0"/>
              <c:showSerName val="0"/>
              <c:showPercent val="0"/>
              <c:showBubbleSize val="0"/>
              <c:extLst>
                <c:ext xmlns:c15="http://schemas.microsoft.com/office/drawing/2012/chart" uri="{CE6537A1-D6FC-4f65-9D91-7224C49458BB}">
                  <c15:layout/>
                </c:ext>
              </c:extLst>
            </c:dLbl>
            <c:numFmt formatCode="#,##0.0_);[Red]\(#,##0.0\)" sourceLinked="0"/>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numRef>
              <c:f>'Surplus Deficit Charts'!$D$14:$M$14</c:f>
              <c:numCache>
                <c:formatCode>General</c:formatCode>
                <c:ptCount val="10"/>
                <c:pt idx="0">
                  <c:v>2018</c:v>
                </c:pt>
                <c:pt idx="1">
                  <c:v>2019</c:v>
                </c:pt>
                <c:pt idx="2">
                  <c:v>2020</c:v>
                </c:pt>
                <c:pt idx="3">
                  <c:v>2021</c:v>
                </c:pt>
                <c:pt idx="4">
                  <c:v>2022</c:v>
                </c:pt>
                <c:pt idx="5">
                  <c:v>2023</c:v>
                </c:pt>
                <c:pt idx="6">
                  <c:v>2024</c:v>
                </c:pt>
                <c:pt idx="7">
                  <c:v>2025</c:v>
                </c:pt>
                <c:pt idx="8">
                  <c:v>2026</c:v>
                </c:pt>
                <c:pt idx="9">
                  <c:v>2027</c:v>
                </c:pt>
              </c:numCache>
            </c:numRef>
          </c:cat>
          <c:val>
            <c:numRef>
              <c:f>'Surplus Deficit Charts'!$D$17:$M$17</c:f>
              <c:numCache>
                <c:formatCode>#,##0_);[Red]\(#,##0\)</c:formatCode>
                <c:ptCount val="10"/>
                <c:pt idx="0">
                  <c:v>-38878398</c:v>
                </c:pt>
                <c:pt idx="1">
                  <c:v>-154598524.26524544</c:v>
                </c:pt>
                <c:pt idx="2">
                  <c:v>-264669806.88912821</c:v>
                </c:pt>
                <c:pt idx="3">
                  <c:v>-384082025.43332529</c:v>
                </c:pt>
                <c:pt idx="4">
                  <c:v>-510312909.14489555</c:v>
                </c:pt>
                <c:pt idx="5">
                  <c:v>-627780686.72720385</c:v>
                </c:pt>
                <c:pt idx="6">
                  <c:v>-718095882.36196899</c:v>
                </c:pt>
                <c:pt idx="7">
                  <c:v>-810789046.64984131</c:v>
                </c:pt>
                <c:pt idx="8">
                  <c:v>-916745799.36174679</c:v>
                </c:pt>
                <c:pt idx="9">
                  <c:v>-1018391416.5085039</c:v>
                </c:pt>
              </c:numCache>
            </c:numRef>
          </c:val>
          <c:extLst xmlns:c16r2="http://schemas.microsoft.com/office/drawing/2015/06/chart">
            <c:ext xmlns:c16="http://schemas.microsoft.com/office/drawing/2014/chart" uri="{C3380CC4-5D6E-409C-BE32-E72D297353CC}">
              <c16:uniqueId val="{00000001-3B30-40AA-B2AA-6B0D370EF585}"/>
            </c:ext>
            <c:ext xmlns:c14="http://schemas.microsoft.com/office/drawing/2007/8/2/chart" uri="{6F2FDCE9-48DA-4B69-8628-5D25D57E5C99}">
              <c14:invertSolidFillFmt>
                <c14:spPr xmlns:c14="http://schemas.microsoft.com/office/drawing/2007/8/2/chart">
                  <a:solidFill>
                    <a:srgbClr val="2E75B6"/>
                  </a:solidFill>
                  <a:ln>
                    <a:noFill/>
                  </a:ln>
                  <a:effectLst>
                    <a:outerShdw blurRad="57150" dist="19050" dir="5400000" algn="ctr" rotWithShape="0">
                      <a:srgbClr val="000000">
                        <a:alpha val="63000"/>
                      </a:srgbClr>
                    </a:outerShdw>
                  </a:effectLst>
                </c14:spPr>
              </c14:invertSolidFillFmt>
            </c:ext>
          </c:extLst>
        </c:ser>
        <c:dLbls>
          <c:showLegendKey val="0"/>
          <c:showVal val="0"/>
          <c:showCatName val="0"/>
          <c:showSerName val="0"/>
          <c:showPercent val="0"/>
          <c:showBubbleSize val="0"/>
        </c:dLbls>
        <c:gapWidth val="100"/>
        <c:overlap val="-24"/>
        <c:axId val="90897024"/>
        <c:axId val="93278592"/>
      </c:barChart>
      <c:catAx>
        <c:axId val="90897024"/>
        <c:scaling>
          <c:orientation val="minMax"/>
        </c:scaling>
        <c:delete val="0"/>
        <c:axPos val="b"/>
        <c:numFmt formatCode="General" sourceLinked="1"/>
        <c:majorTickMark val="none"/>
        <c:minorTickMark val="none"/>
        <c:tickLblPos val="low"/>
        <c:spPr>
          <a:noFill/>
          <a:ln w="12700" cap="flat" cmpd="sng" algn="ctr">
            <a:solidFill>
              <a:schemeClr val="tx1">
                <a:lumMod val="15000"/>
                <a:lumOff val="85000"/>
              </a:schemeClr>
            </a:solidFill>
            <a:round/>
          </a:ln>
          <a:effectLst/>
        </c:spPr>
        <c:txPr>
          <a:bodyPr rot="0" spcFirstLastPara="1" vertOverflow="ellipsis"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3278592"/>
        <c:crosses val="autoZero"/>
        <c:auto val="1"/>
        <c:lblAlgn val="ctr"/>
        <c:lblOffset val="0"/>
        <c:tickLblSkip val="1"/>
        <c:tickMarkSkip val="1"/>
        <c:noMultiLvlLbl val="0"/>
      </c:catAx>
      <c:valAx>
        <c:axId val="9327859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r>
                  <a:rPr lang="en-US" sz="600"/>
                  <a:t>$ (in millions)</a:t>
                </a:r>
              </a:p>
            </c:rich>
          </c:tx>
          <c:layout>
            <c:manualLayout>
              <c:xMode val="edge"/>
              <c:yMode val="edge"/>
              <c:x val="7.1934984030610539E-4"/>
              <c:y val="0.18443579148318845"/>
            </c:manualLayout>
          </c:layout>
          <c:overlay val="0"/>
          <c:spPr>
            <a:noFill/>
            <a:ln>
              <a:noFill/>
            </a:ln>
            <a:effectLst/>
          </c:spPr>
        </c:title>
        <c:numFmt formatCode="#,##0_);[Red]\(#,##0\)" sourceLinked="1"/>
        <c:majorTickMark val="none"/>
        <c:minorTickMark val="none"/>
        <c:tickLblPos val="nextTo"/>
        <c:spPr>
          <a:noFill/>
          <a:ln>
            <a:noFill/>
          </a:ln>
          <a:effectLst/>
        </c:spPr>
        <c:txPr>
          <a:bodyPr rot="0" spcFirstLastPara="1" vertOverflow="ellipsis" wrap="square" anchor="ctr" anchorCtr="1"/>
          <a:lstStyle/>
          <a:p>
            <a:pPr>
              <a:defRPr sz="600" b="0" i="0" u="none" strike="noStrike" kern="1200" baseline="0">
                <a:solidFill>
                  <a:schemeClr val="tx1">
                    <a:lumMod val="75000"/>
                    <a:lumOff val="25000"/>
                  </a:schemeClr>
                </a:solidFill>
                <a:latin typeface="+mn-lt"/>
                <a:ea typeface="+mn-ea"/>
                <a:cs typeface="+mn-cs"/>
              </a:defRPr>
            </a:pPr>
            <a:endParaRPr lang="en-US"/>
          </a:p>
        </c:txPr>
        <c:crossAx val="90897024"/>
        <c:crosses val="autoZero"/>
        <c:crossBetween val="between"/>
        <c:dispUnits>
          <c:builtInUnit val="millions"/>
        </c:dispUnits>
      </c:valAx>
      <c:spPr>
        <a:noFill/>
        <a:ln>
          <a:noFill/>
        </a:ln>
        <a:effectLst/>
      </c:spPr>
    </c:plotArea>
    <c:plotVisOnly val="1"/>
    <c:dispBlanksAs val="gap"/>
    <c:showDLblsOverMax val="0"/>
  </c:chart>
  <c:spPr>
    <a:ln>
      <a:noFill/>
    </a:ln>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1952080845940337E-2"/>
          <c:y val="0.1848989937877116"/>
          <c:w val="0.8927860795814262"/>
          <c:h val="0.66101157863585158"/>
        </c:manualLayout>
      </c:layout>
      <c:barChart>
        <c:barDir val="col"/>
        <c:grouping val="clustered"/>
        <c:varyColors val="0"/>
        <c:ser>
          <c:idx val="1"/>
          <c:order val="0"/>
          <c:tx>
            <c:strRef>
              <c:f>'Surplus Deficit Charts'!$B$33</c:f>
              <c:strCache>
                <c:ptCount val="1"/>
                <c:pt idx="0">
                  <c:v>Cumulative Structural Gap</c:v>
                </c:pt>
              </c:strCache>
            </c:strRef>
          </c:tx>
          <c:spPr>
            <a:solidFill>
              <a:srgbClr val="2E75B6"/>
            </a:solidFill>
            <a:ln>
              <a:noFill/>
            </a:ln>
            <a:effectLst>
              <a:outerShdw blurRad="57150" dist="19050" dir="5400000" algn="ctr" rotWithShape="0">
                <a:srgbClr val="000000">
                  <a:alpha val="63000"/>
                </a:srgbClr>
              </a:outerShdw>
            </a:effectLst>
          </c:spPr>
          <c:invertIfNegative val="1"/>
          <c:dPt>
            <c:idx val="8"/>
            <c:invertIfNegative val="1"/>
            <c:bubble3D val="0"/>
          </c:dPt>
          <c:dLbls>
            <c:dLbl>
              <c:idx val="0"/>
              <c:layout/>
              <c:tx>
                <c:rich>
                  <a:bodyPr/>
                  <a:lstStyle/>
                  <a:p>
                    <a:fld id="{67A68A83-C9FC-40F3-B5BB-F8D63E0860CF}" type="VALUE">
                      <a:rPr lang="en-US">
                        <a:solidFill>
                          <a:schemeClr val="tx1"/>
                        </a:solidFill>
                      </a:rPr>
                      <a:pPr/>
                      <a:t>[VALUE]</a:t>
                    </a:fld>
                    <a:endParaRPr lang="en-US"/>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1"/>
              <c:layout/>
              <c:tx>
                <c:rich>
                  <a:bodyPr/>
                  <a:lstStyle/>
                  <a:p>
                    <a:fld id="{1FD8D615-71BD-4D65-936D-3896E32C1A61}" type="VALUE">
                      <a:rPr lang="en-US">
                        <a:solidFill>
                          <a:schemeClr val="tx1"/>
                        </a:solidFill>
                      </a:rPr>
                      <a:pPr/>
                      <a:t>[VALUE]</a:t>
                    </a:fld>
                    <a:endParaRPr lang="en-US"/>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2"/>
              <c:layout/>
              <c:tx>
                <c:rich>
                  <a:bodyPr/>
                  <a:lstStyle/>
                  <a:p>
                    <a:fld id="{DEAFC404-B655-4A77-BC6D-3E677502BD3F}" type="VALUE">
                      <a:rPr lang="en-US">
                        <a:solidFill>
                          <a:schemeClr val="tx1"/>
                        </a:solidFill>
                      </a:rPr>
                      <a:pPr/>
                      <a:t>[VALUE]</a:t>
                    </a:fld>
                    <a:endParaRPr lang="en-US"/>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3"/>
              <c:layout/>
              <c:tx>
                <c:rich>
                  <a:bodyPr/>
                  <a:lstStyle/>
                  <a:p>
                    <a:fld id="{AEC20859-BD8B-4E45-92A4-BF0D234C591C}" type="VALUE">
                      <a:rPr lang="en-US">
                        <a:solidFill>
                          <a:schemeClr val="tx1"/>
                        </a:solidFill>
                      </a:rPr>
                      <a:pPr/>
                      <a:t>[VALUE]</a:t>
                    </a:fld>
                    <a:endParaRPr lang="en-US"/>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4"/>
              <c:layout>
                <c:manualLayout>
                  <c:x val="-5.0904482527920052E-3"/>
                  <c:y val="-8.2550006974342303E-3"/>
                </c:manualLayout>
              </c:layout>
              <c:tx>
                <c:rich>
                  <a:bodyPr/>
                  <a:lstStyle/>
                  <a:p>
                    <a:fld id="{D8AA8FA9-0A26-4CD6-AB1D-7D0B18A015E4}" type="VALUE">
                      <a:rPr lang="en-US">
                        <a:solidFill>
                          <a:schemeClr val="tx1"/>
                        </a:solidFill>
                      </a:rPr>
                      <a:pPr/>
                      <a:t>[VALUE]</a:t>
                    </a:fld>
                    <a:endParaRPr lang="en-US"/>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48F4-41AB-A6A5-2B9321569E6B}"/>
                </c:ext>
                <c:ext xmlns:c15="http://schemas.microsoft.com/office/drawing/2012/chart" uri="{CE6537A1-D6FC-4f65-9D91-7224C49458BB}">
                  <c15:layout/>
                  <c15:dlblFieldTable/>
                  <c15:showDataLabelsRange val="0"/>
                </c:ext>
              </c:extLst>
            </c:dLbl>
            <c:dLbl>
              <c:idx val="5"/>
              <c:layout/>
              <c:tx>
                <c:rich>
                  <a:bodyPr/>
                  <a:lstStyle/>
                  <a:p>
                    <a:fld id="{9DD01AF2-D415-4770-BAED-6DAFDE472F98}" type="VALUE">
                      <a:rPr lang="en-US">
                        <a:solidFill>
                          <a:schemeClr val="tx1"/>
                        </a:solidFill>
                      </a:rPr>
                      <a:pPr/>
                      <a:t>[VALUE]</a:t>
                    </a:fld>
                    <a:endParaRPr lang="en-US"/>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6"/>
              <c:layout/>
              <c:tx>
                <c:rich>
                  <a:bodyPr/>
                  <a:lstStyle/>
                  <a:p>
                    <a:fld id="{919309BC-2256-49FB-8720-2EA558E84D78}" type="VALUE">
                      <a:rPr lang="en-US">
                        <a:solidFill>
                          <a:schemeClr val="tx1"/>
                        </a:solidFill>
                      </a:rPr>
                      <a:pPr/>
                      <a:t>[VALUE]</a:t>
                    </a:fld>
                    <a:endParaRPr lang="en-US"/>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7"/>
              <c:layout/>
              <c:tx>
                <c:rich>
                  <a:bodyPr/>
                  <a:lstStyle/>
                  <a:p>
                    <a:fld id="{1D940D11-6899-443C-BE4D-048904890D67}" type="VALUE">
                      <a:rPr lang="en-US">
                        <a:solidFill>
                          <a:schemeClr val="tx1"/>
                        </a:solidFill>
                      </a:rPr>
                      <a:pPr/>
                      <a:t>[VALUE]</a:t>
                    </a:fld>
                    <a:endParaRPr lang="en-US"/>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8"/>
              <c:layout/>
              <c:tx>
                <c:rich>
                  <a:bodyPr/>
                  <a:lstStyle/>
                  <a:p>
                    <a:fld id="{584B9066-7638-412E-933D-6182D61BF7E4}" type="VALUE">
                      <a:rPr lang="en-US">
                        <a:solidFill>
                          <a:schemeClr val="tx1"/>
                        </a:solidFill>
                      </a:rPr>
                      <a:pPr/>
                      <a:t>[VALUE]</a:t>
                    </a:fld>
                    <a:endParaRPr lang="en-US"/>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9"/>
              <c:layout>
                <c:manualLayout>
                  <c:x val="1.6669630875180985E-4"/>
                  <c:y val="5.1849092421451207E-2"/>
                </c:manualLayout>
              </c:layout>
              <c:tx>
                <c:rich>
                  <a:bodyPr/>
                  <a:lstStyle/>
                  <a:p>
                    <a:fld id="{976FD8B1-966D-4DD4-B351-BEBF89FAE004}" type="VALUE">
                      <a:rPr lang="en-US">
                        <a:solidFill>
                          <a:schemeClr val="tx1"/>
                        </a:solidFill>
                      </a:rPr>
                      <a:pPr/>
                      <a:t>[VALUE]</a:t>
                    </a:fld>
                    <a:endParaRPr lang="en-US"/>
                  </a:p>
                </c:rich>
              </c:tx>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48F4-41AB-A6A5-2B9321569E6B}"/>
                </c:ext>
                <c:ext xmlns:c15="http://schemas.microsoft.com/office/drawing/2012/chart" uri="{CE6537A1-D6FC-4f65-9D91-7224C49458BB}">
                  <c15:layout/>
                  <c15:dlblFieldTable/>
                  <c15:showDataLabelsRange val="0"/>
                </c:ext>
              </c:extLst>
            </c:dLbl>
            <c:numFmt formatCode="#,##0.0_);[Red]\(#,##0.0\)" sourceLinked="0"/>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numRef>
              <c:f>'Surplus Deficit Charts'!$D$14:$M$14</c:f>
              <c:numCache>
                <c:formatCode>General</c:formatCode>
                <c:ptCount val="10"/>
                <c:pt idx="0">
                  <c:v>2018</c:v>
                </c:pt>
                <c:pt idx="1">
                  <c:v>2019</c:v>
                </c:pt>
                <c:pt idx="2">
                  <c:v>2020</c:v>
                </c:pt>
                <c:pt idx="3">
                  <c:v>2021</c:v>
                </c:pt>
                <c:pt idx="4">
                  <c:v>2022</c:v>
                </c:pt>
                <c:pt idx="5">
                  <c:v>2023</c:v>
                </c:pt>
                <c:pt idx="6">
                  <c:v>2024</c:v>
                </c:pt>
                <c:pt idx="7">
                  <c:v>2025</c:v>
                </c:pt>
                <c:pt idx="8">
                  <c:v>2026</c:v>
                </c:pt>
                <c:pt idx="9">
                  <c:v>2027</c:v>
                </c:pt>
              </c:numCache>
            </c:numRef>
          </c:cat>
          <c:val>
            <c:numRef>
              <c:f>'Surplus Deficit Charts'!$D$33:$M$33</c:f>
              <c:numCache>
                <c:formatCode>#,##0_);[Red]\(#,##0\)</c:formatCode>
                <c:ptCount val="10"/>
                <c:pt idx="0">
                  <c:v>-38878398</c:v>
                </c:pt>
                <c:pt idx="1">
                  <c:v>-171959478.84308386</c:v>
                </c:pt>
                <c:pt idx="2">
                  <c:v>-317576353.17499113</c:v>
                </c:pt>
                <c:pt idx="3">
                  <c:v>-491991749.04650497</c:v>
                </c:pt>
                <c:pt idx="4">
                  <c:v>-693638950.30545282</c:v>
                </c:pt>
                <c:pt idx="5">
                  <c:v>-906885133.0403986</c:v>
                </c:pt>
                <c:pt idx="6">
                  <c:v>-1113778606.3165741</c:v>
                </c:pt>
                <c:pt idx="7">
                  <c:v>-1344297117.9931383</c:v>
                </c:pt>
                <c:pt idx="8">
                  <c:v>-1609783099.8405843</c:v>
                </c:pt>
                <c:pt idx="9">
                  <c:v>-1893128461.3272886</c:v>
                </c:pt>
              </c:numCache>
            </c:numRef>
          </c:val>
          <c:extLst xmlns:c16r2="http://schemas.microsoft.com/office/drawing/2015/06/chart">
            <c:ext xmlns:c16="http://schemas.microsoft.com/office/drawing/2014/chart" uri="{C3380CC4-5D6E-409C-BE32-E72D297353CC}">
              <c16:uniqueId val="{00000001-48F4-41AB-A6A5-2B9321569E6B}"/>
            </c:ext>
            <c:ext xmlns:c14="http://schemas.microsoft.com/office/drawing/2007/8/2/chart" uri="{6F2FDCE9-48DA-4B69-8628-5D25D57E5C99}">
              <c14:invertSolidFillFmt>
                <c14:spPr xmlns:c14="http://schemas.microsoft.com/office/drawing/2007/8/2/chart">
                  <a:solidFill>
                    <a:srgbClr val="2E75B6"/>
                  </a:solidFill>
                  <a:ln>
                    <a:noFill/>
                  </a:ln>
                  <a:effectLst>
                    <a:outerShdw blurRad="57150" dist="19050" dir="5400000" algn="ctr" rotWithShape="0">
                      <a:srgbClr val="000000">
                        <a:alpha val="63000"/>
                      </a:srgbClr>
                    </a:outerShdw>
                  </a:effectLst>
                </c14:spPr>
              </c14:invertSolidFillFmt>
            </c:ext>
          </c:extLst>
        </c:ser>
        <c:dLbls>
          <c:showLegendKey val="0"/>
          <c:showVal val="0"/>
          <c:showCatName val="0"/>
          <c:showSerName val="0"/>
          <c:showPercent val="0"/>
          <c:showBubbleSize val="0"/>
        </c:dLbls>
        <c:gapWidth val="100"/>
        <c:overlap val="-24"/>
        <c:axId val="93309568"/>
        <c:axId val="93081984"/>
      </c:barChart>
      <c:catAx>
        <c:axId val="93309568"/>
        <c:scaling>
          <c:orientation val="minMax"/>
        </c:scaling>
        <c:delete val="0"/>
        <c:axPos val="b"/>
        <c:numFmt formatCode="General" sourceLinked="1"/>
        <c:majorTickMark val="none"/>
        <c:minorTickMark val="none"/>
        <c:tickLblPos val="low"/>
        <c:spPr>
          <a:noFill/>
          <a:ln w="12700" cap="flat" cmpd="sng" algn="ctr">
            <a:solidFill>
              <a:schemeClr val="tx1">
                <a:lumMod val="15000"/>
                <a:lumOff val="85000"/>
              </a:schemeClr>
            </a:solidFill>
            <a:round/>
          </a:ln>
          <a:effectLst/>
        </c:spPr>
        <c:txPr>
          <a:bodyPr rot="0" spcFirstLastPara="1" vertOverflow="ellipsis"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3081984"/>
        <c:crosses val="autoZero"/>
        <c:auto val="1"/>
        <c:lblAlgn val="ctr"/>
        <c:lblOffset val="0"/>
        <c:tickLblSkip val="1"/>
        <c:tickMarkSkip val="1"/>
        <c:noMultiLvlLbl val="0"/>
      </c:catAx>
      <c:valAx>
        <c:axId val="9308198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r>
                  <a:rPr lang="en-US" sz="600"/>
                  <a:t>$ (in millions)</a:t>
                </a:r>
              </a:p>
            </c:rich>
          </c:tx>
          <c:layout>
            <c:manualLayout>
              <c:xMode val="edge"/>
              <c:yMode val="edge"/>
              <c:x val="7.1934984030610539E-4"/>
              <c:y val="0.18443579148318845"/>
            </c:manualLayout>
          </c:layout>
          <c:overlay val="0"/>
          <c:spPr>
            <a:noFill/>
            <a:ln>
              <a:noFill/>
            </a:ln>
            <a:effectLst/>
          </c:spPr>
        </c:title>
        <c:numFmt formatCode="#,##0_);[Red]\(#,##0\)" sourceLinked="1"/>
        <c:majorTickMark val="none"/>
        <c:minorTickMark val="none"/>
        <c:tickLblPos val="nextTo"/>
        <c:spPr>
          <a:noFill/>
          <a:ln>
            <a:noFill/>
          </a:ln>
          <a:effectLst/>
        </c:spPr>
        <c:txPr>
          <a:bodyPr rot="0" spcFirstLastPara="1" vertOverflow="ellipsis"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93309568"/>
        <c:crosses val="autoZero"/>
        <c:crossBetween val="between"/>
        <c:dispUnits>
          <c:builtInUnit val="millions"/>
        </c:dispUnits>
      </c:valAx>
      <c:spPr>
        <a:noFill/>
        <a:ln>
          <a:noFill/>
        </a:ln>
        <a:effectLst/>
      </c:spPr>
    </c:plotArea>
    <c:plotVisOnly val="1"/>
    <c:dispBlanksAs val="gap"/>
    <c:showDLblsOverMax val="0"/>
  </c:chart>
  <c:spPr>
    <a:ln>
      <a:noFill/>
    </a:ln>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225519886937214E-2"/>
          <c:y val="4.3421905379131563E-2"/>
          <c:w val="0.8927860795814262"/>
          <c:h val="0.66101157863585158"/>
        </c:manualLayout>
      </c:layout>
      <c:barChart>
        <c:barDir val="col"/>
        <c:grouping val="clustered"/>
        <c:varyColors val="0"/>
        <c:ser>
          <c:idx val="1"/>
          <c:order val="0"/>
          <c:tx>
            <c:strRef>
              <c:f>'Surplus Deficit Charts'!$B$49</c:f>
              <c:strCache>
                <c:ptCount val="1"/>
                <c:pt idx="0">
                  <c:v>Cumulative Structural Gap</c:v>
                </c:pt>
              </c:strCache>
            </c:strRef>
          </c:tx>
          <c:spPr>
            <a:solidFill>
              <a:srgbClr val="2E5086"/>
            </a:solidFill>
            <a:ln>
              <a:noFill/>
            </a:ln>
            <a:effectLst>
              <a:outerShdw blurRad="57150" dist="19050" dir="5400000" algn="ctr" rotWithShape="0">
                <a:srgbClr val="000000">
                  <a:alpha val="63000"/>
                </a:srgbClr>
              </a:outerShdw>
            </a:effectLst>
          </c:spPr>
          <c:invertIfNegative val="1"/>
          <c:dPt>
            <c:idx val="6"/>
            <c:invertIfNegative val="1"/>
            <c:bubble3D val="0"/>
            <c:spPr>
              <a:solidFill>
                <a:schemeClr val="accent2">
                  <a:lumMod val="75000"/>
                </a:schemeClr>
              </a:solidFill>
              <a:ln>
                <a:noFill/>
              </a:ln>
              <a:effectLst>
                <a:outerShdw blurRad="57150" dist="19050" dir="5400000" algn="ctr" rotWithShape="0">
                  <a:srgbClr val="000000">
                    <a:alpha val="63000"/>
                  </a:srgbClr>
                </a:outerShdw>
              </a:effectLst>
            </c:spPr>
          </c:dPt>
          <c:dPt>
            <c:idx val="7"/>
            <c:invertIfNegative val="1"/>
            <c:bubble3D val="0"/>
            <c:spPr>
              <a:solidFill>
                <a:schemeClr val="accent2">
                  <a:lumMod val="75000"/>
                </a:schemeClr>
              </a:solidFill>
              <a:ln>
                <a:noFill/>
              </a:ln>
              <a:effectLst>
                <a:outerShdw blurRad="57150" dist="19050" dir="5400000" algn="ctr" rotWithShape="0">
                  <a:srgbClr val="000000">
                    <a:alpha val="63000"/>
                  </a:srgbClr>
                </a:outerShdw>
              </a:effectLst>
            </c:spPr>
          </c:dPt>
          <c:dPt>
            <c:idx val="8"/>
            <c:invertIfNegative val="1"/>
            <c:bubble3D val="0"/>
            <c:spPr>
              <a:solidFill>
                <a:schemeClr val="accent2">
                  <a:lumMod val="75000"/>
                </a:schemeClr>
              </a:solidFill>
              <a:ln>
                <a:solidFill>
                  <a:schemeClr val="accent1">
                    <a:lumMod val="75000"/>
                  </a:schemeClr>
                </a:solidFill>
              </a:ln>
              <a:effectLst>
                <a:outerShdw blurRad="57150" dist="19050" dir="5400000" algn="ctr" rotWithShape="0">
                  <a:srgbClr val="000000">
                    <a:alpha val="63000"/>
                  </a:srgbClr>
                </a:outerShdw>
              </a:effectLst>
            </c:spPr>
          </c:dPt>
          <c:dPt>
            <c:idx val="9"/>
            <c:invertIfNegative val="1"/>
            <c:bubble3D val="0"/>
            <c:spPr>
              <a:solidFill>
                <a:schemeClr val="accent2">
                  <a:lumMod val="75000"/>
                </a:schemeClr>
              </a:solidFill>
              <a:ln>
                <a:solidFill>
                  <a:schemeClr val="accent5">
                    <a:lumMod val="75000"/>
                  </a:schemeClr>
                </a:solidFill>
              </a:ln>
              <a:effectLst>
                <a:outerShdw blurRad="57150" dist="19050" dir="5400000" algn="ctr" rotWithShape="0">
                  <a:srgbClr val="000000">
                    <a:alpha val="63000"/>
                  </a:srgbClr>
                </a:outerShdw>
              </a:effectLst>
            </c:spPr>
          </c:dPt>
          <c:dLbls>
            <c:dLbl>
              <c:idx val="4"/>
              <c:layout>
                <c:manualLayout>
                  <c:x val="-1.1217948717948777E-2"/>
                  <c:y val="1.5522165880200485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FF8C-49A7-8ED5-73EC4EA72147}"/>
                </c:ext>
                <c:ext xmlns:c15="http://schemas.microsoft.com/office/drawing/2012/chart" uri="{CE6537A1-D6FC-4f65-9D91-7224C49458BB}">
                  <c15:layout/>
                </c:ext>
              </c:extLst>
            </c:dLbl>
            <c:numFmt formatCode="#,##0.0_);[Red]\(#,##0.0\)" sourceLinked="0"/>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numRef>
              <c:f>'Surplus Deficit Charts'!$D$14:$M$14</c:f>
              <c:numCache>
                <c:formatCode>General</c:formatCode>
                <c:ptCount val="10"/>
                <c:pt idx="0">
                  <c:v>2018</c:v>
                </c:pt>
                <c:pt idx="1">
                  <c:v>2019</c:v>
                </c:pt>
                <c:pt idx="2">
                  <c:v>2020</c:v>
                </c:pt>
                <c:pt idx="3">
                  <c:v>2021</c:v>
                </c:pt>
                <c:pt idx="4">
                  <c:v>2022</c:v>
                </c:pt>
                <c:pt idx="5">
                  <c:v>2023</c:v>
                </c:pt>
                <c:pt idx="6">
                  <c:v>2024</c:v>
                </c:pt>
                <c:pt idx="7">
                  <c:v>2025</c:v>
                </c:pt>
                <c:pt idx="8">
                  <c:v>2026</c:v>
                </c:pt>
                <c:pt idx="9">
                  <c:v>2027</c:v>
                </c:pt>
              </c:numCache>
            </c:numRef>
          </c:cat>
          <c:val>
            <c:numRef>
              <c:f>'Surplus Deficit Charts'!$D$49:$M$49</c:f>
              <c:numCache>
                <c:formatCode>#,##0_);[Red]\(#,##0\)</c:formatCode>
                <c:ptCount val="10"/>
                <c:pt idx="0">
                  <c:v>-38878398</c:v>
                </c:pt>
                <c:pt idx="1">
                  <c:v>-124654946.42771339</c:v>
                </c:pt>
                <c:pt idx="2">
                  <c:v>-178395911.11239386</c:v>
                </c:pt>
                <c:pt idx="3">
                  <c:v>-192706192.66932249</c:v>
                </c:pt>
                <c:pt idx="4">
                  <c:v>-160346947.21875954</c:v>
                </c:pt>
                <c:pt idx="5">
                  <c:v>-74877915.285656452</c:v>
                </c:pt>
                <c:pt idx="6">
                  <c:v>84073711.752265453</c:v>
                </c:pt>
                <c:pt idx="7">
                  <c:v>300994524.32632256</c:v>
                </c:pt>
                <c:pt idx="8">
                  <c:v>566475918.80865955</c:v>
                </c:pt>
                <c:pt idx="9">
                  <c:v>898632677.54725742</c:v>
                </c:pt>
              </c:numCache>
            </c:numRef>
          </c:val>
          <c:extLst xmlns:c16r2="http://schemas.microsoft.com/office/drawing/2015/06/chart">
            <c:ext xmlns:c16="http://schemas.microsoft.com/office/drawing/2014/chart" uri="{C3380CC4-5D6E-409C-BE32-E72D297353CC}">
              <c16:uniqueId val="{00000001-FF8C-49A7-8ED5-73EC4EA72147}"/>
            </c:ext>
            <c:ext xmlns:c14="http://schemas.microsoft.com/office/drawing/2007/8/2/chart" uri="{6F2FDCE9-48DA-4B69-8628-5D25D57E5C99}">
              <c14:invertSolidFillFmt>
                <c14:spPr xmlns:c14="http://schemas.microsoft.com/office/drawing/2007/8/2/chart">
                  <a:solidFill>
                    <a:srgbClr val="C00000"/>
                  </a:solidFill>
                  <a:ln>
                    <a:noFill/>
                  </a:ln>
                  <a:effectLst>
                    <a:outerShdw blurRad="57150" dist="19050" dir="5400000" algn="ctr" rotWithShape="0">
                      <a:srgbClr val="000000">
                        <a:alpha val="63000"/>
                      </a:srgbClr>
                    </a:outerShdw>
                  </a:effectLst>
                </c14:spPr>
              </c14:invertSolidFillFmt>
            </c:ext>
          </c:extLst>
        </c:ser>
        <c:dLbls>
          <c:showLegendKey val="0"/>
          <c:showVal val="0"/>
          <c:showCatName val="0"/>
          <c:showSerName val="0"/>
          <c:showPercent val="0"/>
          <c:showBubbleSize val="0"/>
        </c:dLbls>
        <c:gapWidth val="100"/>
        <c:overlap val="-24"/>
        <c:axId val="93340416"/>
        <c:axId val="93341952"/>
      </c:barChart>
      <c:catAx>
        <c:axId val="93340416"/>
        <c:scaling>
          <c:orientation val="minMax"/>
        </c:scaling>
        <c:delete val="0"/>
        <c:axPos val="b"/>
        <c:numFmt formatCode="General" sourceLinked="1"/>
        <c:majorTickMark val="none"/>
        <c:minorTickMark val="none"/>
        <c:tickLblPos val="low"/>
        <c:spPr>
          <a:noFill/>
          <a:ln w="12700" cap="flat" cmpd="sng" algn="ctr">
            <a:solidFill>
              <a:schemeClr val="tx1">
                <a:lumMod val="15000"/>
                <a:lumOff val="85000"/>
              </a:schemeClr>
            </a:solidFill>
            <a:round/>
          </a:ln>
          <a:effectLst/>
        </c:spPr>
        <c:txPr>
          <a:bodyPr rot="0" spcFirstLastPara="1" vertOverflow="ellipsis"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93341952"/>
        <c:crosses val="autoZero"/>
        <c:auto val="1"/>
        <c:lblAlgn val="ctr"/>
        <c:lblOffset val="0"/>
        <c:tickLblSkip val="1"/>
        <c:tickMarkSkip val="1"/>
        <c:noMultiLvlLbl val="0"/>
      </c:catAx>
      <c:valAx>
        <c:axId val="9334195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r>
                  <a:rPr lang="en-US" sz="600"/>
                  <a:t>$ (in millions)</a:t>
                </a:r>
              </a:p>
            </c:rich>
          </c:tx>
          <c:layout>
            <c:manualLayout>
              <c:xMode val="edge"/>
              <c:yMode val="edge"/>
              <c:x val="7.1934984030610539E-4"/>
              <c:y val="0.18443579148318845"/>
            </c:manualLayout>
          </c:layout>
          <c:overlay val="0"/>
          <c:spPr>
            <a:noFill/>
            <a:ln>
              <a:noFill/>
            </a:ln>
            <a:effectLst/>
          </c:spPr>
        </c:title>
        <c:numFmt formatCode="#,##0_);[Red]\(#,##0\)" sourceLinked="1"/>
        <c:majorTickMark val="none"/>
        <c:minorTickMark val="none"/>
        <c:tickLblPos val="nextTo"/>
        <c:spPr>
          <a:noFill/>
          <a:ln>
            <a:noFill/>
          </a:ln>
          <a:effectLst/>
        </c:spPr>
        <c:txPr>
          <a:bodyPr rot="0" spcFirstLastPara="1" vertOverflow="ellipsis"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93340416"/>
        <c:crosses val="autoZero"/>
        <c:crossBetween val="between"/>
        <c:dispUnits>
          <c:builtInUnit val="millions"/>
        </c:dispUnits>
      </c:valAx>
      <c:spPr>
        <a:noFill/>
        <a:ln>
          <a:noFill/>
        </a:ln>
        <a:effectLst/>
      </c:spPr>
    </c:plotArea>
    <c:plotVisOnly val="1"/>
    <c:dispBlanksAs val="gap"/>
    <c:showDLblsOverMax val="0"/>
  </c:chart>
  <c:spPr>
    <a:ln>
      <a:noFill/>
    </a:ln>
  </c:spPr>
  <c:txPr>
    <a:bodyPr/>
    <a:lstStyle/>
    <a:p>
      <a:pPr>
        <a:defRPr/>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10.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019" cy="34881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231947" y="0"/>
            <a:ext cx="4002019" cy="348818"/>
          </a:xfrm>
          <a:prstGeom prst="rect">
            <a:avLst/>
          </a:prstGeom>
        </p:spPr>
        <p:txBody>
          <a:bodyPr vert="horz" lIns="91440" tIns="45720" rIns="91440" bIns="45720" rtlCol="0"/>
          <a:lstStyle>
            <a:lvl1pPr algn="r">
              <a:defRPr sz="1200"/>
            </a:lvl1pPr>
          </a:lstStyle>
          <a:p>
            <a:fld id="{87466746-A5E6-4F31-9607-FD03C1BC6AC9}" type="datetimeFigureOut">
              <a:rPr lang="en-US" smtClean="0"/>
              <a:t>4/17/2018</a:t>
            </a:fld>
            <a:endParaRPr lang="en-US"/>
          </a:p>
        </p:txBody>
      </p:sp>
      <p:sp>
        <p:nvSpPr>
          <p:cNvPr id="4" name="Footer Placeholder 3"/>
          <p:cNvSpPr>
            <a:spLocks noGrp="1"/>
          </p:cNvSpPr>
          <p:nvPr>
            <p:ph type="ftr" sz="quarter" idx="2"/>
          </p:nvPr>
        </p:nvSpPr>
        <p:spPr>
          <a:xfrm>
            <a:off x="0" y="6601257"/>
            <a:ext cx="4002019" cy="34881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231947" y="6601257"/>
            <a:ext cx="4002019" cy="348818"/>
          </a:xfrm>
          <a:prstGeom prst="rect">
            <a:avLst/>
          </a:prstGeom>
        </p:spPr>
        <p:txBody>
          <a:bodyPr vert="horz" lIns="91440" tIns="45720" rIns="91440" bIns="45720" rtlCol="0" anchor="b"/>
          <a:lstStyle>
            <a:lvl1pPr algn="r">
              <a:defRPr sz="1200"/>
            </a:lvl1pPr>
          </a:lstStyle>
          <a:p>
            <a:fld id="{ED59386E-72E5-4691-8B0C-C98FC973E2CD}" type="slidenum">
              <a:rPr lang="en-US" smtClean="0"/>
              <a:t>‹#›</a:t>
            </a:fld>
            <a:endParaRPr lang="en-US"/>
          </a:p>
        </p:txBody>
      </p:sp>
    </p:spTree>
    <p:extLst>
      <p:ext uri="{BB962C8B-B14F-4D97-AF65-F5344CB8AC3E}">
        <p14:creationId xmlns:p14="http://schemas.microsoft.com/office/powerpoint/2010/main" val="6421108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02299" cy="348711"/>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5231640" y="0"/>
            <a:ext cx="4002299" cy="348711"/>
          </a:xfrm>
          <a:prstGeom prst="rect">
            <a:avLst/>
          </a:prstGeom>
        </p:spPr>
        <p:txBody>
          <a:bodyPr vert="horz" lIns="92492" tIns="46246" rIns="92492" bIns="46246" rtlCol="0"/>
          <a:lstStyle>
            <a:lvl1pPr algn="r">
              <a:defRPr sz="1200"/>
            </a:lvl1pPr>
          </a:lstStyle>
          <a:p>
            <a:fld id="{D0172859-63A3-40DD-9EB2-5ED2B13BAB88}" type="datetimeFigureOut">
              <a:rPr lang="en-US" smtClean="0"/>
              <a:t>4/17/2018</a:t>
            </a:fld>
            <a:endParaRPr lang="en-US"/>
          </a:p>
        </p:txBody>
      </p:sp>
      <p:sp>
        <p:nvSpPr>
          <p:cNvPr id="4" name="Slide Image Placeholder 3"/>
          <p:cNvSpPr>
            <a:spLocks noGrp="1" noRot="1" noChangeAspect="1"/>
          </p:cNvSpPr>
          <p:nvPr>
            <p:ph type="sldImg" idx="2"/>
          </p:nvPr>
        </p:nvSpPr>
        <p:spPr>
          <a:xfrm>
            <a:off x="3054350" y="868363"/>
            <a:ext cx="3127375" cy="2346325"/>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923608" y="3344724"/>
            <a:ext cx="7388860" cy="2736592"/>
          </a:xfrm>
          <a:prstGeom prst="rect">
            <a:avLst/>
          </a:prstGeom>
        </p:spPr>
        <p:txBody>
          <a:bodyPr vert="horz" lIns="92492" tIns="46246" rIns="92492" bIns="4624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6601366"/>
            <a:ext cx="4002299" cy="348710"/>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5231640" y="6601366"/>
            <a:ext cx="4002299" cy="348710"/>
          </a:xfrm>
          <a:prstGeom prst="rect">
            <a:avLst/>
          </a:prstGeom>
        </p:spPr>
        <p:txBody>
          <a:bodyPr vert="horz" lIns="92492" tIns="46246" rIns="92492" bIns="46246" rtlCol="0" anchor="b"/>
          <a:lstStyle>
            <a:lvl1pPr algn="r">
              <a:defRPr sz="1200"/>
            </a:lvl1pPr>
          </a:lstStyle>
          <a:p>
            <a:fld id="{436C7FC6-A4DC-4F7E-A199-B30E132195A4}" type="slidenum">
              <a:rPr lang="en-US" smtClean="0"/>
              <a:t>‹#›</a:t>
            </a:fld>
            <a:endParaRPr lang="en-US"/>
          </a:p>
        </p:txBody>
      </p:sp>
    </p:spTree>
    <p:extLst>
      <p:ext uri="{BB962C8B-B14F-4D97-AF65-F5344CB8AC3E}">
        <p14:creationId xmlns:p14="http://schemas.microsoft.com/office/powerpoint/2010/main" val="29230460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hasCustomPrompt="1"/>
          </p:nvPr>
        </p:nvSpPr>
        <p:spPr>
          <a:xfrm>
            <a:off x="581228" y="2001838"/>
            <a:ext cx="7691403" cy="997196"/>
          </a:xfrm>
        </p:spPr>
        <p:txBody>
          <a:bodyPr wrap="square" anchor="t" anchorCtr="0">
            <a:spAutoFit/>
          </a:bodyPr>
          <a:lstStyle>
            <a:lvl1pPr algn="l">
              <a:defRPr sz="3600" baseline="0">
                <a:latin typeface="Arial" charset="0"/>
                <a:ea typeface="Arial" charset="0"/>
                <a:cs typeface="Arial" charset="0"/>
              </a:defRPr>
            </a:lvl1pPr>
          </a:lstStyle>
          <a:p>
            <a:r>
              <a:rPr lang="en-US" dirty="0" smtClean="0"/>
              <a:t>Click to edit Title. Adjust from 36 – 40 pt. font. Two lines maximum.</a:t>
            </a:r>
            <a:endParaRPr lang="en-US" dirty="0"/>
          </a:p>
        </p:txBody>
      </p:sp>
      <p:sp>
        <p:nvSpPr>
          <p:cNvPr id="3" name="Subtitle 2"/>
          <p:cNvSpPr>
            <a:spLocks noGrp="1"/>
          </p:cNvSpPr>
          <p:nvPr>
            <p:ph type="subTitle" idx="1" hasCustomPrompt="1"/>
          </p:nvPr>
        </p:nvSpPr>
        <p:spPr>
          <a:xfrm>
            <a:off x="578707" y="3244334"/>
            <a:ext cx="7693923" cy="406265"/>
          </a:xfrm>
        </p:spPr>
        <p:txBody>
          <a:bodyPr wrap="square">
            <a:spAutoFit/>
          </a:bodyPr>
          <a:lstStyle>
            <a:lvl1pPr marL="0" indent="0" algn="l">
              <a:buNone/>
              <a:defRPr sz="2400" b="1">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subtitle</a:t>
            </a:r>
            <a:endParaRPr lang="en-US" dirty="0"/>
          </a:p>
        </p:txBody>
      </p:sp>
      <p:sp>
        <p:nvSpPr>
          <p:cNvPr id="20" name="Text Placeholder 19"/>
          <p:cNvSpPr>
            <a:spLocks noGrp="1"/>
          </p:cNvSpPr>
          <p:nvPr>
            <p:ph type="body" sz="quarter" idx="10"/>
          </p:nvPr>
        </p:nvSpPr>
        <p:spPr>
          <a:xfrm>
            <a:off x="578708" y="5961880"/>
            <a:ext cx="1562064" cy="974626"/>
          </a:xfrm>
        </p:spPr>
        <p:txBody>
          <a:bodyPr>
            <a:noAutofit/>
          </a:bodyPr>
          <a:lstStyle>
            <a:lvl1pPr marL="0" indent="0">
              <a:lnSpc>
                <a:spcPct val="120000"/>
              </a:lnSpc>
              <a:spcBef>
                <a:spcPts val="0"/>
              </a:spcBef>
              <a:buFontTx/>
              <a:buNone/>
              <a:defRPr sz="900" b="0" i="0">
                <a:latin typeface="Arial" charset="0"/>
                <a:ea typeface="Arial" charset="0"/>
                <a:cs typeface="Arial" charset="0"/>
              </a:defRPr>
            </a:lvl1pPr>
            <a:lvl2pPr marL="0" indent="0">
              <a:lnSpc>
                <a:spcPct val="120000"/>
              </a:lnSpc>
              <a:spcBef>
                <a:spcPts val="0"/>
              </a:spcBef>
              <a:buFontTx/>
              <a:buNone/>
              <a:defRPr sz="900" b="0" i="0">
                <a:latin typeface="Arial" charset="0"/>
                <a:ea typeface="Arial" charset="0"/>
                <a:cs typeface="Arial" charset="0"/>
              </a:defRPr>
            </a:lvl2pPr>
            <a:lvl3pPr marL="0" indent="0">
              <a:lnSpc>
                <a:spcPct val="120000"/>
              </a:lnSpc>
              <a:spcBef>
                <a:spcPts val="0"/>
              </a:spcBef>
              <a:buFontTx/>
              <a:buNone/>
              <a:defRPr sz="900" b="0" i="0">
                <a:latin typeface="Arial" charset="0"/>
                <a:ea typeface="Arial" charset="0"/>
                <a:cs typeface="Arial" charset="0"/>
              </a:defRPr>
            </a:lvl3pPr>
            <a:lvl4pPr marL="0" indent="0">
              <a:lnSpc>
                <a:spcPct val="120000"/>
              </a:lnSpc>
              <a:spcBef>
                <a:spcPts val="0"/>
              </a:spcBef>
              <a:buFontTx/>
              <a:buNone/>
              <a:defRPr sz="900" b="0" i="0">
                <a:latin typeface="Arial" charset="0"/>
                <a:ea typeface="Arial" charset="0"/>
                <a:cs typeface="Arial" charset="0"/>
              </a:defRPr>
            </a:lvl4pPr>
            <a:lvl5pPr marL="0" indent="0">
              <a:lnSpc>
                <a:spcPct val="100000"/>
              </a:lnSpc>
              <a:buFontTx/>
              <a:buNone/>
              <a:defRPr sz="1100" b="0" i="0">
                <a:latin typeface="Arial" charset="0"/>
                <a:ea typeface="Arial" charset="0"/>
                <a:cs typeface="Arial"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21" name="Text Placeholder 19"/>
          <p:cNvSpPr>
            <a:spLocks noGrp="1"/>
          </p:cNvSpPr>
          <p:nvPr>
            <p:ph type="body" sz="quarter" idx="11"/>
          </p:nvPr>
        </p:nvSpPr>
        <p:spPr>
          <a:xfrm>
            <a:off x="2300416" y="5972638"/>
            <a:ext cx="1562064" cy="974626"/>
          </a:xfrm>
        </p:spPr>
        <p:txBody>
          <a:bodyPr>
            <a:noAutofit/>
          </a:bodyPr>
          <a:lstStyle>
            <a:lvl1pPr marL="0" indent="0" algn="l" defTabSz="914400" rtl="0" eaLnBrk="1" latinLnBrk="0" hangingPunct="1">
              <a:lnSpc>
                <a:spcPct val="120000"/>
              </a:lnSpc>
              <a:spcBef>
                <a:spcPts val="0"/>
              </a:spcBef>
              <a:buClr>
                <a:schemeClr val="accent2"/>
              </a:buClr>
              <a:buFontTx/>
              <a:buNone/>
              <a:defRPr lang="en-US" sz="900" b="0" i="0" kern="1200" dirty="0" smtClean="0">
                <a:solidFill>
                  <a:schemeClr val="tx2"/>
                </a:solidFill>
                <a:latin typeface="Arial" charset="0"/>
                <a:ea typeface="Arial" charset="0"/>
                <a:cs typeface="Arial" charset="0"/>
              </a:defRPr>
            </a:lvl1pPr>
            <a:lvl2pPr marL="0" indent="0" algn="l" defTabSz="914400" rtl="0" eaLnBrk="1" latinLnBrk="0" hangingPunct="1">
              <a:lnSpc>
                <a:spcPct val="120000"/>
              </a:lnSpc>
              <a:spcBef>
                <a:spcPts val="0"/>
              </a:spcBef>
              <a:buClr>
                <a:schemeClr val="accent2"/>
              </a:buClr>
              <a:buFontTx/>
              <a:buNone/>
              <a:defRPr lang="en-US" sz="900" b="0" i="0" kern="1200" dirty="0" smtClean="0">
                <a:solidFill>
                  <a:schemeClr val="tx2"/>
                </a:solidFill>
                <a:latin typeface="Arial" charset="0"/>
                <a:ea typeface="Arial" charset="0"/>
                <a:cs typeface="Arial" charset="0"/>
              </a:defRPr>
            </a:lvl2pPr>
            <a:lvl3pPr marL="0" indent="0" algn="l" defTabSz="914400" rtl="0" eaLnBrk="1" latinLnBrk="0" hangingPunct="1">
              <a:lnSpc>
                <a:spcPct val="120000"/>
              </a:lnSpc>
              <a:spcBef>
                <a:spcPts val="0"/>
              </a:spcBef>
              <a:buClr>
                <a:schemeClr val="accent2"/>
              </a:buClr>
              <a:buFontTx/>
              <a:buNone/>
              <a:defRPr lang="en-US" sz="900" b="0" i="0" kern="1200" dirty="0" smtClean="0">
                <a:solidFill>
                  <a:schemeClr val="tx2"/>
                </a:solidFill>
                <a:latin typeface="Arial" charset="0"/>
                <a:ea typeface="Arial" charset="0"/>
                <a:cs typeface="Arial" charset="0"/>
              </a:defRPr>
            </a:lvl3pPr>
            <a:lvl4pPr marL="0" indent="0" algn="l" defTabSz="914400" rtl="0" eaLnBrk="1" latinLnBrk="0" hangingPunct="1">
              <a:lnSpc>
                <a:spcPct val="120000"/>
              </a:lnSpc>
              <a:spcBef>
                <a:spcPts val="0"/>
              </a:spcBef>
              <a:buClr>
                <a:schemeClr val="accent2"/>
              </a:buClr>
              <a:buFontTx/>
              <a:buNone/>
              <a:defRPr lang="en-US" sz="900" b="0" i="0" kern="1200" dirty="0" smtClean="0">
                <a:solidFill>
                  <a:schemeClr val="tx2"/>
                </a:solidFill>
                <a:latin typeface="Arial" charset="0"/>
                <a:ea typeface="Arial" charset="0"/>
                <a:cs typeface="Arial" charset="0"/>
              </a:defRPr>
            </a:lvl4pPr>
            <a:lvl5pPr marL="0" indent="0">
              <a:lnSpc>
                <a:spcPct val="100000"/>
              </a:lnSpc>
              <a:buFontTx/>
              <a:buNone/>
              <a:defRPr sz="1100" b="0" i="0">
                <a:latin typeface="Arial" charset="0"/>
                <a:ea typeface="Arial" charset="0"/>
                <a:cs typeface="Arial"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22" name="Text Placeholder 19"/>
          <p:cNvSpPr>
            <a:spLocks noGrp="1"/>
          </p:cNvSpPr>
          <p:nvPr>
            <p:ph type="body" sz="quarter" idx="12"/>
          </p:nvPr>
        </p:nvSpPr>
        <p:spPr>
          <a:xfrm>
            <a:off x="4013886" y="5972638"/>
            <a:ext cx="1562064" cy="936154"/>
          </a:xfrm>
        </p:spPr>
        <p:txBody>
          <a:bodyPr>
            <a:noAutofit/>
          </a:bodyPr>
          <a:lstStyle>
            <a:lvl1pPr marL="0" indent="0" algn="l" defTabSz="914400" rtl="0" eaLnBrk="1" latinLnBrk="0" hangingPunct="1">
              <a:lnSpc>
                <a:spcPct val="120000"/>
              </a:lnSpc>
              <a:spcBef>
                <a:spcPts val="0"/>
              </a:spcBef>
              <a:buClr>
                <a:schemeClr val="accent2"/>
              </a:buClr>
              <a:buFontTx/>
              <a:buNone/>
              <a:defRPr lang="en-US" sz="900" b="0" i="0" kern="1200" dirty="0" smtClean="0">
                <a:solidFill>
                  <a:schemeClr val="tx2"/>
                </a:solidFill>
                <a:latin typeface="Arial" charset="0"/>
                <a:ea typeface="Arial" charset="0"/>
                <a:cs typeface="Arial" charset="0"/>
              </a:defRPr>
            </a:lvl1pPr>
            <a:lvl2pPr marL="0" indent="0" algn="l" defTabSz="914400" rtl="0" eaLnBrk="1" latinLnBrk="0" hangingPunct="1">
              <a:lnSpc>
                <a:spcPct val="120000"/>
              </a:lnSpc>
              <a:spcBef>
                <a:spcPts val="0"/>
              </a:spcBef>
              <a:buClr>
                <a:schemeClr val="accent2"/>
              </a:buClr>
              <a:buFontTx/>
              <a:buNone/>
              <a:defRPr lang="en-US" sz="900" b="0" i="0" kern="1200" dirty="0" smtClean="0">
                <a:solidFill>
                  <a:schemeClr val="tx2"/>
                </a:solidFill>
                <a:latin typeface="Arial" charset="0"/>
                <a:ea typeface="Arial" charset="0"/>
                <a:cs typeface="Arial" charset="0"/>
              </a:defRPr>
            </a:lvl2pPr>
            <a:lvl3pPr marL="0" indent="0" algn="l" defTabSz="914400" rtl="0" eaLnBrk="1" latinLnBrk="0" hangingPunct="1">
              <a:lnSpc>
                <a:spcPct val="120000"/>
              </a:lnSpc>
              <a:spcBef>
                <a:spcPts val="0"/>
              </a:spcBef>
              <a:buClr>
                <a:schemeClr val="accent2"/>
              </a:buClr>
              <a:buFontTx/>
              <a:buNone/>
              <a:defRPr lang="en-US" sz="900" b="0" i="0" kern="1200" dirty="0" smtClean="0">
                <a:solidFill>
                  <a:schemeClr val="tx2"/>
                </a:solidFill>
                <a:latin typeface="Arial" charset="0"/>
                <a:ea typeface="Arial" charset="0"/>
                <a:cs typeface="Arial" charset="0"/>
              </a:defRPr>
            </a:lvl3pPr>
            <a:lvl4pPr marL="0" indent="0" algn="l" defTabSz="914400" rtl="0" eaLnBrk="1" latinLnBrk="0" hangingPunct="1">
              <a:lnSpc>
                <a:spcPct val="120000"/>
              </a:lnSpc>
              <a:spcBef>
                <a:spcPts val="0"/>
              </a:spcBef>
              <a:buClr>
                <a:schemeClr val="accent2"/>
              </a:buClr>
              <a:buFontTx/>
              <a:buNone/>
              <a:defRPr lang="en-US" sz="900" b="0" i="0" kern="1200" dirty="0" smtClean="0">
                <a:solidFill>
                  <a:schemeClr val="tx2"/>
                </a:solidFill>
                <a:latin typeface="Arial" charset="0"/>
                <a:ea typeface="Arial" charset="0"/>
                <a:cs typeface="Arial" charset="0"/>
              </a:defRPr>
            </a:lvl4pPr>
            <a:lvl5pPr marL="0" indent="0">
              <a:lnSpc>
                <a:spcPct val="100000"/>
              </a:lnSpc>
              <a:buFontTx/>
              <a:buNone/>
              <a:defRPr sz="1050" b="0" i="0">
                <a:latin typeface="Arial" charset="0"/>
                <a:ea typeface="Arial" charset="0"/>
                <a:cs typeface="Arial"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7" name="Content Placeholder 6"/>
          <p:cNvSpPr>
            <a:spLocks noGrp="1"/>
          </p:cNvSpPr>
          <p:nvPr>
            <p:ph sz="quarter" idx="15" hasCustomPrompt="1"/>
          </p:nvPr>
        </p:nvSpPr>
        <p:spPr>
          <a:xfrm>
            <a:off x="578707" y="4956057"/>
            <a:ext cx="5929312" cy="274320"/>
          </a:xfrm>
        </p:spPr>
        <p:txBody>
          <a:bodyPr>
            <a:noAutofit/>
          </a:bodyPr>
          <a:lstStyle>
            <a:lvl1pPr marL="0" indent="0">
              <a:spcBef>
                <a:spcPts val="1200"/>
              </a:spcBef>
              <a:buFontTx/>
              <a:buNone/>
              <a:defRPr sz="1400" b="1" baseline="0"/>
            </a:lvl1pPr>
          </a:lstStyle>
          <a:p>
            <a:pPr lvl="0"/>
            <a:r>
              <a:rPr lang="en-US" dirty="0" smtClean="0"/>
              <a:t>Click to add Presenters Name, Name &amp; Name</a:t>
            </a:r>
          </a:p>
        </p:txBody>
      </p:sp>
      <p:sp>
        <p:nvSpPr>
          <p:cNvPr id="14" name="Content Placeholder 6"/>
          <p:cNvSpPr>
            <a:spLocks noGrp="1"/>
          </p:cNvSpPr>
          <p:nvPr>
            <p:ph sz="quarter" idx="16" hasCustomPrompt="1"/>
          </p:nvPr>
        </p:nvSpPr>
        <p:spPr>
          <a:xfrm>
            <a:off x="578707" y="4689955"/>
            <a:ext cx="5929312" cy="274320"/>
          </a:xfrm>
        </p:spPr>
        <p:txBody>
          <a:bodyPr>
            <a:noAutofit/>
          </a:bodyPr>
          <a:lstStyle>
            <a:lvl1pPr marL="0" indent="0">
              <a:spcBef>
                <a:spcPts val="1200"/>
              </a:spcBef>
              <a:buFontTx/>
              <a:buNone/>
              <a:defRPr sz="1400" b="1" baseline="0"/>
            </a:lvl1pPr>
          </a:lstStyle>
          <a:p>
            <a:pPr lvl="0"/>
            <a:r>
              <a:rPr lang="en-US" dirty="0" smtClean="0"/>
              <a:t>Click to add “Presented By:”</a:t>
            </a:r>
          </a:p>
        </p:txBody>
      </p:sp>
      <p:sp>
        <p:nvSpPr>
          <p:cNvPr id="15" name="Content Placeholder 6"/>
          <p:cNvSpPr>
            <a:spLocks noGrp="1"/>
          </p:cNvSpPr>
          <p:nvPr>
            <p:ph sz="quarter" idx="17" hasCustomPrompt="1"/>
          </p:nvPr>
        </p:nvSpPr>
        <p:spPr>
          <a:xfrm>
            <a:off x="578707" y="5555495"/>
            <a:ext cx="3150611" cy="320040"/>
          </a:xfrm>
        </p:spPr>
        <p:txBody>
          <a:bodyPr>
            <a:noAutofit/>
          </a:bodyPr>
          <a:lstStyle>
            <a:lvl1pPr marL="0" indent="0">
              <a:spcBef>
                <a:spcPts val="1200"/>
              </a:spcBef>
              <a:buFontTx/>
              <a:buNone/>
              <a:defRPr sz="1400" b="0" baseline="0"/>
            </a:lvl1pPr>
          </a:lstStyle>
          <a:p>
            <a:pPr lvl="0"/>
            <a:r>
              <a:rPr lang="en-US" dirty="0" smtClean="0"/>
              <a:t>Click to add Date</a:t>
            </a:r>
          </a:p>
        </p:txBody>
      </p:sp>
    </p:spTree>
    <p:extLst>
      <p:ext uri="{BB962C8B-B14F-4D97-AF65-F5344CB8AC3E}">
        <p14:creationId xmlns:p14="http://schemas.microsoft.com/office/powerpoint/2010/main" val="1069323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ulleted List &amp; 2 Charts">
    <p:spTree>
      <p:nvGrpSpPr>
        <p:cNvPr id="1" name=""/>
        <p:cNvGrpSpPr/>
        <p:nvPr/>
      </p:nvGrpSpPr>
      <p:grpSpPr>
        <a:xfrm>
          <a:off x="0" y="0"/>
          <a:ext cx="0" cy="0"/>
          <a:chOff x="0" y="0"/>
          <a:chExt cx="0" cy="0"/>
        </a:xfrm>
      </p:grpSpPr>
      <p:sp>
        <p:nvSpPr>
          <p:cNvPr id="2" name="Title 1"/>
          <p:cNvSpPr>
            <a:spLocks noGrp="1"/>
          </p:cNvSpPr>
          <p:nvPr>
            <p:ph type="title"/>
          </p:nvPr>
        </p:nvSpPr>
        <p:spPr>
          <a:xfrm>
            <a:off x="451484" y="1006088"/>
            <a:ext cx="8243187" cy="241799"/>
          </a:xfrm>
        </p:spPr>
        <p:txBody>
          <a:bodyPr/>
          <a:lstStyle/>
          <a:p>
            <a:r>
              <a:rPr lang="en-US" smtClean="0"/>
              <a:t>Click to edit Master title style</a:t>
            </a:r>
            <a:endParaRPr lang="en-US" dirty="0"/>
          </a:p>
        </p:txBody>
      </p:sp>
      <p:sp>
        <p:nvSpPr>
          <p:cNvPr id="15" name="Chart Placeholder 14"/>
          <p:cNvSpPr>
            <a:spLocks noGrp="1"/>
          </p:cNvSpPr>
          <p:nvPr>
            <p:ph type="chart" sz="quarter" idx="12"/>
          </p:nvPr>
        </p:nvSpPr>
        <p:spPr>
          <a:xfrm>
            <a:off x="450850" y="2905545"/>
            <a:ext cx="4013574" cy="3090672"/>
          </a:xfrm>
        </p:spPr>
        <p:txBody>
          <a:bodyPr/>
          <a:lstStyle/>
          <a:p>
            <a:r>
              <a:rPr lang="en-US" smtClean="0"/>
              <a:t>Click icon to add chart</a:t>
            </a:r>
            <a:endParaRPr lang="en-US" dirty="0"/>
          </a:p>
        </p:txBody>
      </p:sp>
      <p:sp>
        <p:nvSpPr>
          <p:cNvPr id="6" name="Text Placeholder 2"/>
          <p:cNvSpPr>
            <a:spLocks noGrp="1"/>
          </p:cNvSpPr>
          <p:nvPr>
            <p:ph idx="1" hasCustomPrompt="1"/>
          </p:nvPr>
        </p:nvSpPr>
        <p:spPr>
          <a:xfrm>
            <a:off x="451485" y="1554480"/>
            <a:ext cx="8229111" cy="560153"/>
          </a:xfrm>
          <a:prstGeom prst="rect">
            <a:avLst/>
          </a:prstGeom>
        </p:spPr>
        <p:txBody>
          <a:bodyPr vert="horz" wrap="square" lIns="0" tIns="0" rIns="0" bIns="0" rtlCol="0">
            <a:spAutoFit/>
          </a:bodyPr>
          <a:lstStyle/>
          <a:p>
            <a:pPr lvl="0"/>
            <a:r>
              <a:rPr lang="en-US" dirty="0" smtClean="0"/>
              <a:t>Click to edit Master text</a:t>
            </a:r>
          </a:p>
          <a:p>
            <a:pPr lvl="1"/>
            <a:r>
              <a:rPr lang="en-US" dirty="0" smtClean="0"/>
              <a:t>Second level</a:t>
            </a:r>
          </a:p>
        </p:txBody>
      </p:sp>
      <p:sp>
        <p:nvSpPr>
          <p:cNvPr id="8" name="Chart Placeholder 14"/>
          <p:cNvSpPr>
            <a:spLocks noGrp="1"/>
          </p:cNvSpPr>
          <p:nvPr>
            <p:ph type="chart" sz="quarter" idx="14"/>
          </p:nvPr>
        </p:nvSpPr>
        <p:spPr>
          <a:xfrm>
            <a:off x="4659581" y="2905545"/>
            <a:ext cx="4013574" cy="3090672"/>
          </a:xfrm>
        </p:spPr>
        <p:txBody>
          <a:bodyPr/>
          <a:lstStyle/>
          <a:p>
            <a:r>
              <a:rPr lang="en-US" smtClean="0"/>
              <a:t>Click icon to add chart</a:t>
            </a:r>
            <a:endParaRPr lang="en-US" dirty="0"/>
          </a:p>
        </p:txBody>
      </p:sp>
      <p:sp>
        <p:nvSpPr>
          <p:cNvPr id="10" name="Text Placeholder 4"/>
          <p:cNvSpPr>
            <a:spLocks noGrp="1"/>
          </p:cNvSpPr>
          <p:nvPr>
            <p:ph type="body" sz="quarter" idx="13" hasCustomPrompt="1"/>
          </p:nvPr>
        </p:nvSpPr>
        <p:spPr>
          <a:xfrm>
            <a:off x="450850" y="6070169"/>
            <a:ext cx="8229600" cy="147752"/>
          </a:xfrm>
        </p:spPr>
        <p:txBody>
          <a:bodyPr/>
          <a:lstStyle>
            <a:lvl1pPr marL="0" indent="0">
              <a:lnSpc>
                <a:spcPct val="100000"/>
              </a:lnSpc>
              <a:spcBef>
                <a:spcPts val="0"/>
              </a:spcBef>
              <a:buFont typeface="Arial" panose="020B0604020202020204" pitchFamily="34" charset="0"/>
              <a:buNone/>
              <a:defRPr sz="900" i="0" baseline="0">
                <a:solidFill>
                  <a:schemeClr val="tx1">
                    <a:lumMod val="50000"/>
                    <a:lumOff val="50000"/>
                  </a:schemeClr>
                </a:solidFill>
              </a:defRPr>
            </a:lvl1pPr>
          </a:lstStyle>
          <a:p>
            <a:pPr lvl="0"/>
            <a:r>
              <a:rPr lang="en-US" dirty="0" smtClean="0"/>
              <a:t>Click to insert source</a:t>
            </a:r>
          </a:p>
        </p:txBody>
      </p:sp>
    </p:spTree>
    <p:extLst>
      <p:ext uri="{BB962C8B-B14F-4D97-AF65-F5344CB8AC3E}">
        <p14:creationId xmlns:p14="http://schemas.microsoft.com/office/powerpoint/2010/main" val="414059851"/>
      </p:ext>
    </p:extLst>
  </p:cSld>
  <p:clrMapOvr>
    <a:masterClrMapping/>
  </p:clrMapOvr>
  <p:extLst>
    <p:ext uri="{DCECCB84-F9BA-43D5-87BE-67443E8EF086}">
      <p15:sldGuideLst xmlns:p15="http://schemas.microsoft.com/office/powerpoint/2012/main" xmlns=""/>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_Charts">
    <p:spTree>
      <p:nvGrpSpPr>
        <p:cNvPr id="1" name=""/>
        <p:cNvGrpSpPr/>
        <p:nvPr/>
      </p:nvGrpSpPr>
      <p:grpSpPr>
        <a:xfrm>
          <a:off x="0" y="0"/>
          <a:ext cx="0" cy="0"/>
          <a:chOff x="0" y="0"/>
          <a:chExt cx="0" cy="0"/>
        </a:xfrm>
      </p:grpSpPr>
      <p:sp>
        <p:nvSpPr>
          <p:cNvPr id="2" name="Title 1"/>
          <p:cNvSpPr>
            <a:spLocks noGrp="1"/>
          </p:cNvSpPr>
          <p:nvPr>
            <p:ph type="title"/>
          </p:nvPr>
        </p:nvSpPr>
        <p:spPr>
          <a:xfrm>
            <a:off x="451484" y="1006088"/>
            <a:ext cx="8243187" cy="241799"/>
          </a:xfrm>
        </p:spPr>
        <p:txBody>
          <a:bodyPr/>
          <a:lstStyle/>
          <a:p>
            <a:r>
              <a:rPr lang="en-US" smtClean="0"/>
              <a:t>Click to edit Master title style</a:t>
            </a:r>
            <a:endParaRPr lang="en-US" dirty="0"/>
          </a:p>
        </p:txBody>
      </p:sp>
      <p:sp>
        <p:nvSpPr>
          <p:cNvPr id="6" name="Text Placeholder 2"/>
          <p:cNvSpPr>
            <a:spLocks noGrp="1"/>
          </p:cNvSpPr>
          <p:nvPr>
            <p:ph idx="1"/>
          </p:nvPr>
        </p:nvSpPr>
        <p:spPr>
          <a:xfrm>
            <a:off x="451485" y="1554479"/>
            <a:ext cx="4059936" cy="2176272"/>
          </a:xfrm>
          <a:prstGeom prst="rect">
            <a:avLst/>
          </a:prstGeom>
        </p:spPr>
        <p:txBody>
          <a:bodyPr vert="horz" wrap="square" lIns="0" tIns="0" rIns="0" bIns="0" rtlCol="0">
            <a:spAutoFit/>
          </a:bodyPr>
          <a:lstStyle>
            <a:lvl2pPr>
              <a:defRPr/>
            </a:lvl2pPr>
            <a:lvl3pPr marL="398463" indent="0">
              <a:buNone/>
              <a:defRPr/>
            </a:lvl3pPr>
            <a:lvl9pPr marL="3657600" indent="0">
              <a:buNone/>
              <a:defRPr/>
            </a:lvl9pPr>
          </a:lstStyle>
          <a:p>
            <a:pPr lvl="0"/>
            <a:r>
              <a:rPr lang="en-US" smtClean="0"/>
              <a:t>Click to edit Master text styles</a:t>
            </a:r>
          </a:p>
          <a:p>
            <a:pPr lvl="1"/>
            <a:r>
              <a:rPr lang="en-US" smtClean="0"/>
              <a:t>Second level</a:t>
            </a:r>
          </a:p>
        </p:txBody>
      </p:sp>
      <p:sp>
        <p:nvSpPr>
          <p:cNvPr id="8" name="Text Placeholder 4"/>
          <p:cNvSpPr>
            <a:spLocks noGrp="1"/>
          </p:cNvSpPr>
          <p:nvPr>
            <p:ph type="body" sz="quarter" idx="13" hasCustomPrompt="1"/>
          </p:nvPr>
        </p:nvSpPr>
        <p:spPr>
          <a:xfrm>
            <a:off x="450850" y="6070169"/>
            <a:ext cx="8229600" cy="147752"/>
          </a:xfrm>
        </p:spPr>
        <p:txBody>
          <a:bodyPr/>
          <a:lstStyle>
            <a:lvl1pPr marL="0" indent="0">
              <a:lnSpc>
                <a:spcPct val="100000"/>
              </a:lnSpc>
              <a:spcBef>
                <a:spcPts val="0"/>
              </a:spcBef>
              <a:buFont typeface="Arial" panose="020B0604020202020204" pitchFamily="34" charset="0"/>
              <a:buNone/>
              <a:defRPr sz="900" i="0" baseline="0">
                <a:solidFill>
                  <a:schemeClr val="tx1">
                    <a:lumMod val="50000"/>
                    <a:lumOff val="50000"/>
                  </a:schemeClr>
                </a:solidFill>
              </a:defRPr>
            </a:lvl1pPr>
          </a:lstStyle>
          <a:p>
            <a:pPr lvl="0"/>
            <a:r>
              <a:rPr lang="en-US" dirty="0" smtClean="0"/>
              <a:t>Click to insert source</a:t>
            </a:r>
          </a:p>
        </p:txBody>
      </p:sp>
      <p:sp>
        <p:nvSpPr>
          <p:cNvPr id="7" name="Text Placeholder 2"/>
          <p:cNvSpPr>
            <a:spLocks noGrp="1"/>
          </p:cNvSpPr>
          <p:nvPr>
            <p:ph idx="14"/>
          </p:nvPr>
        </p:nvSpPr>
        <p:spPr>
          <a:xfrm>
            <a:off x="453278" y="3826142"/>
            <a:ext cx="4059936" cy="2176272"/>
          </a:xfrm>
          <a:prstGeom prst="rect">
            <a:avLst/>
          </a:prstGeom>
        </p:spPr>
        <p:txBody>
          <a:bodyPr vert="horz" wrap="square" lIns="0" tIns="0" rIns="0" bIns="0" rtlCol="0">
            <a:spAutoFit/>
          </a:bodyPr>
          <a:lstStyle>
            <a:lvl2pPr>
              <a:defRPr/>
            </a:lvl2pPr>
            <a:lvl3pPr marL="398463" indent="0">
              <a:buNone/>
              <a:defRPr/>
            </a:lvl3pPr>
            <a:lvl9pPr marL="3657600" indent="0">
              <a:buNone/>
              <a:defRPr/>
            </a:lvl9pPr>
          </a:lstStyle>
          <a:p>
            <a:pPr lvl="0"/>
            <a:r>
              <a:rPr lang="en-US" smtClean="0"/>
              <a:t>Click to edit Master text styles</a:t>
            </a:r>
          </a:p>
          <a:p>
            <a:pPr lvl="1"/>
            <a:r>
              <a:rPr lang="en-US" smtClean="0"/>
              <a:t>Second level</a:t>
            </a:r>
          </a:p>
        </p:txBody>
      </p:sp>
      <p:sp>
        <p:nvSpPr>
          <p:cNvPr id="9" name="Text Placeholder 2"/>
          <p:cNvSpPr>
            <a:spLocks noGrp="1"/>
          </p:cNvSpPr>
          <p:nvPr>
            <p:ph idx="15"/>
          </p:nvPr>
        </p:nvSpPr>
        <p:spPr>
          <a:xfrm>
            <a:off x="4616486" y="1556271"/>
            <a:ext cx="4059936" cy="2176272"/>
          </a:xfrm>
          <a:prstGeom prst="rect">
            <a:avLst/>
          </a:prstGeom>
        </p:spPr>
        <p:txBody>
          <a:bodyPr vert="horz" wrap="square" lIns="0" tIns="0" rIns="0" bIns="0" rtlCol="0">
            <a:spAutoFit/>
          </a:bodyPr>
          <a:lstStyle>
            <a:lvl2pPr>
              <a:defRPr/>
            </a:lvl2pPr>
            <a:lvl3pPr marL="398463" indent="0">
              <a:buNone/>
              <a:defRPr/>
            </a:lvl3pPr>
            <a:lvl9pPr marL="3657600" indent="0">
              <a:buNone/>
              <a:defRPr/>
            </a:lvl9pPr>
          </a:lstStyle>
          <a:p>
            <a:pPr lvl="0"/>
            <a:r>
              <a:rPr lang="en-US" smtClean="0"/>
              <a:t>Click to edit Master text styles</a:t>
            </a:r>
          </a:p>
          <a:p>
            <a:pPr lvl="1"/>
            <a:r>
              <a:rPr lang="en-US" smtClean="0"/>
              <a:t>Second level</a:t>
            </a:r>
          </a:p>
        </p:txBody>
      </p:sp>
      <p:sp>
        <p:nvSpPr>
          <p:cNvPr id="10" name="Text Placeholder 2"/>
          <p:cNvSpPr>
            <a:spLocks noGrp="1"/>
          </p:cNvSpPr>
          <p:nvPr>
            <p:ph idx="16"/>
          </p:nvPr>
        </p:nvSpPr>
        <p:spPr>
          <a:xfrm>
            <a:off x="4618279" y="3827934"/>
            <a:ext cx="4059936" cy="2176272"/>
          </a:xfrm>
          <a:prstGeom prst="rect">
            <a:avLst/>
          </a:prstGeom>
        </p:spPr>
        <p:txBody>
          <a:bodyPr vert="horz" wrap="square" lIns="0" tIns="0" rIns="0" bIns="0" rtlCol="0">
            <a:spAutoFit/>
          </a:bodyPr>
          <a:lstStyle>
            <a:lvl2pPr>
              <a:defRPr/>
            </a:lvl2pPr>
            <a:lvl3pPr marL="398463" indent="0">
              <a:buNone/>
              <a:defRPr/>
            </a:lvl3pPr>
            <a:lvl9pPr marL="3657600" indent="0">
              <a:buNone/>
              <a:defRPr/>
            </a:lvl9pPr>
          </a:lstStyle>
          <a:p>
            <a:pPr lvl="0"/>
            <a:r>
              <a:rPr lang="en-US" smtClean="0"/>
              <a:t>Click to edit Master text styles</a:t>
            </a:r>
          </a:p>
          <a:p>
            <a:pPr lvl="1"/>
            <a:r>
              <a:rPr lang="en-US" smtClean="0"/>
              <a:t>Second level</a:t>
            </a:r>
          </a:p>
        </p:txBody>
      </p:sp>
    </p:spTree>
    <p:extLst>
      <p:ext uri="{BB962C8B-B14F-4D97-AF65-F5344CB8AC3E}">
        <p14:creationId xmlns:p14="http://schemas.microsoft.com/office/powerpoint/2010/main" val="4071457568"/>
      </p:ext>
    </p:extLst>
  </p:cSld>
  <p:clrMapOvr>
    <a:masterClrMapping/>
  </p:clrMapOvr>
  <p:extLst>
    <p:ext uri="{DCECCB84-F9BA-43D5-87BE-67443E8EF086}">
      <p15:sldGuideLst xmlns:p15="http://schemas.microsoft.com/office/powerpoint/2012/main" xmlns=""/>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ulleted List &amp; 3 Add Ons">
    <p:spTree>
      <p:nvGrpSpPr>
        <p:cNvPr id="1" name=""/>
        <p:cNvGrpSpPr/>
        <p:nvPr/>
      </p:nvGrpSpPr>
      <p:grpSpPr>
        <a:xfrm>
          <a:off x="0" y="0"/>
          <a:ext cx="0" cy="0"/>
          <a:chOff x="0" y="0"/>
          <a:chExt cx="0" cy="0"/>
        </a:xfrm>
      </p:grpSpPr>
      <p:sp>
        <p:nvSpPr>
          <p:cNvPr id="2" name="Title 1"/>
          <p:cNvSpPr>
            <a:spLocks noGrp="1"/>
          </p:cNvSpPr>
          <p:nvPr>
            <p:ph type="title"/>
          </p:nvPr>
        </p:nvSpPr>
        <p:spPr>
          <a:xfrm>
            <a:off x="451484" y="1006088"/>
            <a:ext cx="8243187" cy="241799"/>
          </a:xfrm>
        </p:spPr>
        <p:txBody>
          <a:bodyPr/>
          <a:lstStyle/>
          <a:p>
            <a:r>
              <a:rPr lang="en-US" smtClean="0"/>
              <a:t>Click to edit Master title style</a:t>
            </a:r>
            <a:endParaRPr lang="en-US" dirty="0"/>
          </a:p>
        </p:txBody>
      </p:sp>
      <p:sp>
        <p:nvSpPr>
          <p:cNvPr id="6" name="Text Placeholder 2"/>
          <p:cNvSpPr>
            <a:spLocks noGrp="1"/>
          </p:cNvSpPr>
          <p:nvPr>
            <p:ph idx="1" hasCustomPrompt="1"/>
          </p:nvPr>
        </p:nvSpPr>
        <p:spPr>
          <a:xfrm>
            <a:off x="451485" y="1554479"/>
            <a:ext cx="8229111" cy="560153"/>
          </a:xfrm>
          <a:prstGeom prst="rect">
            <a:avLst/>
          </a:prstGeom>
        </p:spPr>
        <p:txBody>
          <a:bodyPr vert="horz" wrap="square" lIns="0" tIns="0" rIns="0" bIns="0" rtlCol="0">
            <a:spAutoFit/>
          </a:bodyPr>
          <a:lstStyle/>
          <a:p>
            <a:pPr lvl="0"/>
            <a:r>
              <a:rPr lang="en-US" dirty="0" smtClean="0"/>
              <a:t>Click to edit Master text</a:t>
            </a:r>
          </a:p>
          <a:p>
            <a:pPr lvl="1"/>
            <a:r>
              <a:rPr lang="en-US" dirty="0" smtClean="0"/>
              <a:t>Second level</a:t>
            </a:r>
          </a:p>
        </p:txBody>
      </p:sp>
      <p:sp>
        <p:nvSpPr>
          <p:cNvPr id="4" name="Content Placeholder 3"/>
          <p:cNvSpPr>
            <a:spLocks noGrp="1"/>
          </p:cNvSpPr>
          <p:nvPr>
            <p:ph sz="quarter" idx="14"/>
          </p:nvPr>
        </p:nvSpPr>
        <p:spPr>
          <a:xfrm>
            <a:off x="450851" y="3646844"/>
            <a:ext cx="2533697" cy="2297882"/>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3"/>
          <p:cNvSpPr>
            <a:spLocks noGrp="1" noChangeAspect="1"/>
          </p:cNvSpPr>
          <p:nvPr>
            <p:ph sz="quarter" idx="15"/>
          </p:nvPr>
        </p:nvSpPr>
        <p:spPr>
          <a:xfrm>
            <a:off x="3305151" y="3646844"/>
            <a:ext cx="2533697" cy="2297882"/>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3"/>
          <p:cNvSpPr>
            <a:spLocks noGrp="1"/>
          </p:cNvSpPr>
          <p:nvPr>
            <p:ph sz="quarter" idx="16"/>
          </p:nvPr>
        </p:nvSpPr>
        <p:spPr>
          <a:xfrm>
            <a:off x="6139458" y="3646844"/>
            <a:ext cx="2533697" cy="2297882"/>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ext Placeholder 4"/>
          <p:cNvSpPr>
            <a:spLocks noGrp="1"/>
          </p:cNvSpPr>
          <p:nvPr>
            <p:ph type="body" sz="quarter" idx="13" hasCustomPrompt="1"/>
          </p:nvPr>
        </p:nvSpPr>
        <p:spPr>
          <a:xfrm>
            <a:off x="450850" y="6070169"/>
            <a:ext cx="8229600" cy="147752"/>
          </a:xfrm>
        </p:spPr>
        <p:txBody>
          <a:bodyPr/>
          <a:lstStyle>
            <a:lvl1pPr marL="0" indent="0">
              <a:lnSpc>
                <a:spcPct val="100000"/>
              </a:lnSpc>
              <a:spcBef>
                <a:spcPts val="0"/>
              </a:spcBef>
              <a:buFont typeface="Arial" panose="020B0604020202020204" pitchFamily="34" charset="0"/>
              <a:buNone/>
              <a:defRPr sz="900" i="0" baseline="0">
                <a:solidFill>
                  <a:schemeClr val="tx1">
                    <a:lumMod val="50000"/>
                    <a:lumOff val="50000"/>
                  </a:schemeClr>
                </a:solidFill>
              </a:defRPr>
            </a:lvl1pPr>
          </a:lstStyle>
          <a:p>
            <a:pPr lvl="0"/>
            <a:r>
              <a:rPr lang="en-US" dirty="0" smtClean="0"/>
              <a:t>Click to insert source</a:t>
            </a:r>
          </a:p>
        </p:txBody>
      </p:sp>
    </p:spTree>
    <p:extLst>
      <p:ext uri="{BB962C8B-B14F-4D97-AF65-F5344CB8AC3E}">
        <p14:creationId xmlns:p14="http://schemas.microsoft.com/office/powerpoint/2010/main" val="1461003622"/>
      </p:ext>
    </p:extLst>
  </p:cSld>
  <p:clrMapOvr>
    <a:masterClrMapping/>
  </p:clrMapOvr>
  <p:extLst mod="1">
    <p:ext uri="{DCECCB84-F9BA-43D5-87BE-67443E8EF086}">
      <p15:sldGuideLst xmlns:p15="http://schemas.microsoft.com/office/powerpoint/2012/main" xmlns=""/>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ulleted List &amp; Chart Columns">
    <p:spTree>
      <p:nvGrpSpPr>
        <p:cNvPr id="1" name=""/>
        <p:cNvGrpSpPr/>
        <p:nvPr/>
      </p:nvGrpSpPr>
      <p:grpSpPr>
        <a:xfrm>
          <a:off x="0" y="0"/>
          <a:ext cx="0" cy="0"/>
          <a:chOff x="0" y="0"/>
          <a:chExt cx="0" cy="0"/>
        </a:xfrm>
      </p:grpSpPr>
      <p:sp>
        <p:nvSpPr>
          <p:cNvPr id="15" name="Chart Placeholder 14"/>
          <p:cNvSpPr>
            <a:spLocks noGrp="1"/>
          </p:cNvSpPr>
          <p:nvPr>
            <p:ph type="chart" sz="quarter" idx="12"/>
          </p:nvPr>
        </p:nvSpPr>
        <p:spPr>
          <a:xfrm>
            <a:off x="3905027" y="1554480"/>
            <a:ext cx="4830182" cy="3361765"/>
          </a:xfrm>
        </p:spPr>
        <p:txBody>
          <a:bodyPr/>
          <a:lstStyle>
            <a:lvl1pPr algn="l">
              <a:defRPr/>
            </a:lvl1pPr>
          </a:lstStyle>
          <a:p>
            <a:r>
              <a:rPr lang="en-US" smtClean="0"/>
              <a:t>Click icon to add chart</a:t>
            </a:r>
            <a:endParaRPr lang="en-US" dirty="0"/>
          </a:p>
        </p:txBody>
      </p:sp>
      <p:sp>
        <p:nvSpPr>
          <p:cNvPr id="4" name="Text Placeholder 3"/>
          <p:cNvSpPr>
            <a:spLocks noGrp="1"/>
          </p:cNvSpPr>
          <p:nvPr>
            <p:ph type="body" sz="quarter" idx="14"/>
          </p:nvPr>
        </p:nvSpPr>
        <p:spPr>
          <a:xfrm>
            <a:off x="450850" y="1554480"/>
            <a:ext cx="3357563" cy="4456355"/>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ext Placeholder 4"/>
          <p:cNvSpPr>
            <a:spLocks noGrp="1"/>
          </p:cNvSpPr>
          <p:nvPr>
            <p:ph type="body" sz="quarter" idx="13" hasCustomPrompt="1"/>
          </p:nvPr>
        </p:nvSpPr>
        <p:spPr>
          <a:xfrm>
            <a:off x="450850" y="6070169"/>
            <a:ext cx="8229600" cy="147752"/>
          </a:xfrm>
        </p:spPr>
        <p:txBody>
          <a:bodyPr/>
          <a:lstStyle>
            <a:lvl1pPr marL="0" indent="0">
              <a:lnSpc>
                <a:spcPct val="100000"/>
              </a:lnSpc>
              <a:spcBef>
                <a:spcPts val="0"/>
              </a:spcBef>
              <a:buFont typeface="Arial" panose="020B0604020202020204" pitchFamily="34" charset="0"/>
              <a:buNone/>
              <a:defRPr sz="900" i="0" baseline="0">
                <a:solidFill>
                  <a:schemeClr val="tx1">
                    <a:lumMod val="50000"/>
                    <a:lumOff val="50000"/>
                  </a:schemeClr>
                </a:solidFill>
              </a:defRPr>
            </a:lvl1pPr>
          </a:lstStyle>
          <a:p>
            <a:pPr lvl="0"/>
            <a:r>
              <a:rPr lang="en-US" dirty="0" smtClean="0"/>
              <a:t>Click to insert source</a:t>
            </a:r>
          </a:p>
        </p:txBody>
      </p:sp>
      <p:sp>
        <p:nvSpPr>
          <p:cNvPr id="6" name="Title 1"/>
          <p:cNvSpPr>
            <a:spLocks noGrp="1"/>
          </p:cNvSpPr>
          <p:nvPr>
            <p:ph type="title"/>
          </p:nvPr>
        </p:nvSpPr>
        <p:spPr>
          <a:xfrm>
            <a:off x="451484" y="1006088"/>
            <a:ext cx="8243187" cy="241799"/>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9214956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with No Content">
    <p:spTree>
      <p:nvGrpSpPr>
        <p:cNvPr id="1" name=""/>
        <p:cNvGrpSpPr/>
        <p:nvPr/>
      </p:nvGrpSpPr>
      <p:grpSpPr>
        <a:xfrm>
          <a:off x="0" y="0"/>
          <a:ext cx="0" cy="0"/>
          <a:chOff x="0" y="0"/>
          <a:chExt cx="0" cy="0"/>
        </a:xfrm>
      </p:grpSpPr>
      <p:sp>
        <p:nvSpPr>
          <p:cNvPr id="3" name="Title Placeholder 1"/>
          <p:cNvSpPr>
            <a:spLocks noGrp="1"/>
          </p:cNvSpPr>
          <p:nvPr>
            <p:ph type="title"/>
          </p:nvPr>
        </p:nvSpPr>
        <p:spPr>
          <a:xfrm>
            <a:off x="451485" y="1006088"/>
            <a:ext cx="8251450" cy="249299"/>
          </a:xfrm>
          <a:prstGeom prst="rect">
            <a:avLst/>
          </a:prstGeom>
        </p:spPr>
        <p:txBody>
          <a:bodyPr vert="horz" wrap="square" lIns="0" tIns="0" rIns="0" bIns="0" rtlCol="0" anchor="t" anchorCtr="0">
            <a:spAutoFit/>
          </a:bodyPr>
          <a:lstStyle/>
          <a:p>
            <a:r>
              <a:rPr lang="en-US" smtClean="0"/>
              <a:t>Click to edit Master title style</a:t>
            </a:r>
            <a:endParaRPr lang="en-US" dirty="0"/>
          </a:p>
        </p:txBody>
      </p:sp>
    </p:spTree>
    <p:extLst>
      <p:ext uri="{BB962C8B-B14F-4D97-AF65-F5344CB8AC3E}">
        <p14:creationId xmlns:p14="http://schemas.microsoft.com/office/powerpoint/2010/main" val="14166018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sp>
        <p:nvSpPr>
          <p:cNvPr id="6" name="Rectangle 5"/>
          <p:cNvSpPr/>
          <p:nvPr userDrawn="1"/>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charset="0"/>
            </a:endParaRPr>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1"/>
          </a:xfrm>
          <a:prstGeom prst="rect">
            <a:avLst/>
          </a:prstGeom>
        </p:spPr>
      </p:pic>
      <p:sp>
        <p:nvSpPr>
          <p:cNvPr id="4" name="Title 1"/>
          <p:cNvSpPr>
            <a:spLocks noGrp="1"/>
          </p:cNvSpPr>
          <p:nvPr>
            <p:ph type="ctrTitle" hasCustomPrompt="1"/>
          </p:nvPr>
        </p:nvSpPr>
        <p:spPr>
          <a:xfrm>
            <a:off x="454958" y="3200207"/>
            <a:ext cx="7772400" cy="415498"/>
          </a:xfrm>
        </p:spPr>
        <p:txBody>
          <a:bodyPr anchor="t" anchorCtr="0">
            <a:spAutoFit/>
          </a:bodyPr>
          <a:lstStyle>
            <a:lvl1pPr algn="l">
              <a:defRPr sz="3000" baseline="0"/>
            </a:lvl1pPr>
          </a:lstStyle>
          <a:p>
            <a:r>
              <a:rPr lang="en-US" dirty="0" smtClean="0"/>
              <a:t>Click to Edit. Adjust size from 30 – 38 pt.</a:t>
            </a:r>
            <a:endParaRPr lang="en-US" dirty="0"/>
          </a:p>
        </p:txBody>
      </p:sp>
    </p:spTree>
    <p:extLst>
      <p:ext uri="{BB962C8B-B14F-4D97-AF65-F5344CB8AC3E}">
        <p14:creationId xmlns:p14="http://schemas.microsoft.com/office/powerpoint/2010/main" val="4518838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tion Divider Taupe">
    <p:spTree>
      <p:nvGrpSpPr>
        <p:cNvPr id="1" name=""/>
        <p:cNvGrpSpPr/>
        <p:nvPr/>
      </p:nvGrpSpPr>
      <p:grpSpPr>
        <a:xfrm>
          <a:off x="0" y="0"/>
          <a:ext cx="0" cy="0"/>
          <a:chOff x="0" y="0"/>
          <a:chExt cx="0" cy="0"/>
        </a:xfrm>
      </p:grpSpPr>
      <p:sp>
        <p:nvSpPr>
          <p:cNvPr id="6" name="Rectangle 5"/>
          <p:cNvSpPr/>
          <p:nvPr userDrawn="1"/>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1"/>
          <p:cNvSpPr>
            <a:spLocks noGrp="1"/>
          </p:cNvSpPr>
          <p:nvPr>
            <p:ph type="ctrTitle" hasCustomPrompt="1"/>
          </p:nvPr>
        </p:nvSpPr>
        <p:spPr>
          <a:xfrm>
            <a:off x="454958" y="3200207"/>
            <a:ext cx="7772400" cy="415498"/>
          </a:xfrm>
        </p:spPr>
        <p:txBody>
          <a:bodyPr anchor="t" anchorCtr="0">
            <a:spAutoFit/>
          </a:bodyPr>
          <a:lstStyle>
            <a:lvl1pPr algn="l">
              <a:defRPr sz="3000"/>
            </a:lvl1pPr>
          </a:lstStyle>
          <a:p>
            <a:r>
              <a:rPr lang="en-US" dirty="0" smtClean="0"/>
              <a:t>Click to Edit. Adjust size from 30 – 38 pt.</a:t>
            </a:r>
            <a:endParaRPr lang="en-US" dirty="0"/>
          </a:p>
        </p:txBody>
      </p:sp>
    </p:spTree>
    <p:extLst>
      <p:ext uri="{BB962C8B-B14F-4D97-AF65-F5344CB8AC3E}">
        <p14:creationId xmlns:p14="http://schemas.microsoft.com/office/powerpoint/2010/main" val="32503801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ction Divider Blue">
    <p:spTree>
      <p:nvGrpSpPr>
        <p:cNvPr id="1" name=""/>
        <p:cNvGrpSpPr/>
        <p:nvPr/>
      </p:nvGrpSpPr>
      <p:grpSpPr>
        <a:xfrm>
          <a:off x="0" y="0"/>
          <a:ext cx="0" cy="0"/>
          <a:chOff x="0" y="0"/>
          <a:chExt cx="0" cy="0"/>
        </a:xfrm>
      </p:grpSpPr>
      <p:sp>
        <p:nvSpPr>
          <p:cNvPr id="6" name="Rectangle 5"/>
          <p:cNvSpPr/>
          <p:nvPr userDrawn="1"/>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itle 1"/>
          <p:cNvSpPr>
            <a:spLocks noGrp="1"/>
          </p:cNvSpPr>
          <p:nvPr>
            <p:ph type="ctrTitle" hasCustomPrompt="1"/>
          </p:nvPr>
        </p:nvSpPr>
        <p:spPr>
          <a:xfrm>
            <a:off x="454958" y="3200207"/>
            <a:ext cx="7772400" cy="415498"/>
          </a:xfrm>
        </p:spPr>
        <p:txBody>
          <a:bodyPr anchor="t" anchorCtr="0">
            <a:spAutoFit/>
          </a:bodyPr>
          <a:lstStyle>
            <a:lvl1pPr algn="l">
              <a:defRPr sz="3000">
                <a:solidFill>
                  <a:schemeClr val="bg1"/>
                </a:solidFill>
              </a:defRPr>
            </a:lvl1pPr>
          </a:lstStyle>
          <a:p>
            <a:r>
              <a:rPr lang="en-US" dirty="0" smtClean="0"/>
              <a:t>Click to Edit. Adjust size from 30 – 38 pt.</a:t>
            </a:r>
            <a:endParaRPr lang="en-US" dirty="0"/>
          </a:p>
        </p:txBody>
      </p:sp>
    </p:spTree>
    <p:extLst>
      <p:ext uri="{BB962C8B-B14F-4D97-AF65-F5344CB8AC3E}">
        <p14:creationId xmlns:p14="http://schemas.microsoft.com/office/powerpoint/2010/main" val="3738384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ection Divider Yellow">
    <p:spTree>
      <p:nvGrpSpPr>
        <p:cNvPr id="1" name=""/>
        <p:cNvGrpSpPr/>
        <p:nvPr/>
      </p:nvGrpSpPr>
      <p:grpSpPr>
        <a:xfrm>
          <a:off x="0" y="0"/>
          <a:ext cx="0" cy="0"/>
          <a:chOff x="0" y="0"/>
          <a:chExt cx="0" cy="0"/>
        </a:xfrm>
      </p:grpSpPr>
      <p:sp>
        <p:nvSpPr>
          <p:cNvPr id="6" name="Rectangle 5"/>
          <p:cNvSpPr/>
          <p:nvPr userDrawn="1"/>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itle 1"/>
          <p:cNvSpPr>
            <a:spLocks noGrp="1"/>
          </p:cNvSpPr>
          <p:nvPr>
            <p:ph type="ctrTitle" hasCustomPrompt="1"/>
          </p:nvPr>
        </p:nvSpPr>
        <p:spPr>
          <a:xfrm>
            <a:off x="454958" y="3200207"/>
            <a:ext cx="7772400" cy="415498"/>
          </a:xfrm>
        </p:spPr>
        <p:txBody>
          <a:bodyPr anchor="t" anchorCtr="0">
            <a:spAutoFit/>
          </a:bodyPr>
          <a:lstStyle>
            <a:lvl1pPr algn="l">
              <a:defRPr sz="3000"/>
            </a:lvl1pPr>
          </a:lstStyle>
          <a:p>
            <a:r>
              <a:rPr lang="en-US" dirty="0" smtClean="0"/>
              <a:t>Click to Edit. Adjust size from 30 – 38 pt.</a:t>
            </a:r>
            <a:endParaRPr lang="en-US" dirty="0"/>
          </a:p>
        </p:txBody>
      </p:sp>
    </p:spTree>
    <p:extLst>
      <p:ext uri="{BB962C8B-B14F-4D97-AF65-F5344CB8AC3E}">
        <p14:creationId xmlns:p14="http://schemas.microsoft.com/office/powerpoint/2010/main" val="24355354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losing Blue">
    <p:spTree>
      <p:nvGrpSpPr>
        <p:cNvPr id="1" name=""/>
        <p:cNvGrpSpPr/>
        <p:nvPr/>
      </p:nvGrpSpPr>
      <p:grpSpPr>
        <a:xfrm>
          <a:off x="0" y="0"/>
          <a:ext cx="0" cy="0"/>
          <a:chOff x="0" y="0"/>
          <a:chExt cx="0" cy="0"/>
        </a:xfrm>
      </p:grpSpPr>
      <p:sp>
        <p:nvSpPr>
          <p:cNvPr id="8" name="Slide Number Placeholder 7"/>
          <p:cNvSpPr>
            <a:spLocks noGrp="1"/>
          </p:cNvSpPr>
          <p:nvPr>
            <p:ph type="sldNum" sz="quarter" idx="10"/>
          </p:nvPr>
        </p:nvSpPr>
        <p:spPr>
          <a:xfrm>
            <a:off x="6861605" y="6601191"/>
            <a:ext cx="2057400" cy="153888"/>
          </a:xfrm>
          <a:prstGeom prst="rect">
            <a:avLst/>
          </a:prstGeom>
        </p:spPr>
        <p:txBody>
          <a:bodyPr/>
          <a:lstStyle>
            <a:lvl1pPr>
              <a:defRPr b="0" i="0">
                <a:latin typeface="Arial" charset="0"/>
              </a:defRPr>
            </a:lvl1pPr>
          </a:lstStyle>
          <a:p>
            <a:fld id="{DF8096FD-41B5-2F46-9EA1-01A78F535848}" type="slidenum">
              <a:rPr lang="en-US" smtClean="0"/>
              <a:pPr/>
              <a:t>‹#›</a:t>
            </a:fld>
            <a:endParaRPr lang="en-US" dirty="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itle 1"/>
          <p:cNvSpPr>
            <a:spLocks noGrp="1"/>
          </p:cNvSpPr>
          <p:nvPr>
            <p:ph type="ctrTitle"/>
          </p:nvPr>
        </p:nvSpPr>
        <p:spPr>
          <a:xfrm>
            <a:off x="685800" y="2448862"/>
            <a:ext cx="7772400" cy="609398"/>
          </a:xfrm>
        </p:spPr>
        <p:txBody>
          <a:bodyPr anchor="t" anchorCtr="0">
            <a:spAutoFit/>
          </a:bodyPr>
          <a:lstStyle>
            <a:lvl1pPr algn="ctr">
              <a:defRPr sz="4400">
                <a:solidFill>
                  <a:schemeClr val="bg1"/>
                </a:solidFill>
              </a:defRPr>
            </a:lvl1pPr>
          </a:lstStyle>
          <a:p>
            <a:r>
              <a:rPr lang="en-US" smtClean="0"/>
              <a:t>Click to edit Master title style</a:t>
            </a:r>
            <a:endParaRPr lang="en-US" dirty="0"/>
          </a:p>
        </p:txBody>
      </p:sp>
      <p:sp>
        <p:nvSpPr>
          <p:cNvPr id="5" name="TextBox 4"/>
          <p:cNvSpPr txBox="1"/>
          <p:nvPr userDrawn="1"/>
        </p:nvSpPr>
        <p:spPr>
          <a:xfrm>
            <a:off x="9975898" y="2805077"/>
            <a:ext cx="914400" cy="914400"/>
          </a:xfrm>
          <a:prstGeom prst="rect">
            <a:avLst/>
          </a:prstGeom>
          <a:noFill/>
        </p:spPr>
        <p:txBody>
          <a:bodyPr wrap="none" lIns="0" tIns="0" rIns="0" bIns="0" rtlCol="0" anchor="t" anchorCtr="0">
            <a:noAutofit/>
          </a:bodyPr>
          <a:lstStyle/>
          <a:p>
            <a:pPr marL="0" marR="0" indent="0" algn="l" defTabSz="914400" rtl="0" eaLnBrk="1" fontAlgn="auto" latinLnBrk="0" hangingPunct="1">
              <a:lnSpc>
                <a:spcPct val="100000"/>
              </a:lnSpc>
              <a:spcBef>
                <a:spcPts val="0"/>
              </a:spcBef>
              <a:spcAft>
                <a:spcPts val="0"/>
              </a:spcAft>
              <a:buClrTx/>
              <a:buSzTx/>
              <a:buFontTx/>
              <a:buNone/>
              <a:tabLst/>
            </a:pPr>
            <a:endParaRPr lang="en-US" sz="1000" b="0" i="0" dirty="0" smtClean="0">
              <a:latin typeface="Arial Regular" charset="0"/>
              <a:ea typeface="Arial Regular" charset="0"/>
              <a:cs typeface="Arial Regular" charset="0"/>
            </a:endParaRPr>
          </a:p>
        </p:txBody>
      </p:sp>
    </p:spTree>
    <p:extLst>
      <p:ext uri="{BB962C8B-B14F-4D97-AF65-F5344CB8AC3E}">
        <p14:creationId xmlns:p14="http://schemas.microsoft.com/office/powerpoint/2010/main" val="504597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No Address">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hasCustomPrompt="1"/>
          </p:nvPr>
        </p:nvSpPr>
        <p:spPr>
          <a:xfrm>
            <a:off x="581228" y="2001838"/>
            <a:ext cx="7691403" cy="997196"/>
          </a:xfrm>
        </p:spPr>
        <p:txBody>
          <a:bodyPr wrap="square" anchor="t" anchorCtr="0">
            <a:spAutoFit/>
          </a:bodyPr>
          <a:lstStyle>
            <a:lvl1pPr algn="l">
              <a:defRPr sz="3600" baseline="0">
                <a:latin typeface="Arial" charset="0"/>
                <a:ea typeface="Arial" charset="0"/>
                <a:cs typeface="Arial" charset="0"/>
              </a:defRPr>
            </a:lvl1pPr>
          </a:lstStyle>
          <a:p>
            <a:r>
              <a:rPr lang="en-US" dirty="0" smtClean="0"/>
              <a:t>Click to edit Title. Adjust from 36 – 40 pt. font. Two lines maximum.</a:t>
            </a:r>
            <a:endParaRPr lang="en-US" dirty="0"/>
          </a:p>
        </p:txBody>
      </p:sp>
      <p:sp>
        <p:nvSpPr>
          <p:cNvPr id="3" name="Subtitle 2"/>
          <p:cNvSpPr>
            <a:spLocks noGrp="1"/>
          </p:cNvSpPr>
          <p:nvPr>
            <p:ph type="subTitle" idx="1" hasCustomPrompt="1"/>
          </p:nvPr>
        </p:nvSpPr>
        <p:spPr>
          <a:xfrm>
            <a:off x="578707" y="3244334"/>
            <a:ext cx="7693923" cy="406265"/>
          </a:xfrm>
        </p:spPr>
        <p:txBody>
          <a:bodyPr wrap="square">
            <a:spAutoFit/>
          </a:bodyPr>
          <a:lstStyle>
            <a:lvl1pPr marL="0" indent="0" algn="l">
              <a:buNone/>
              <a:defRPr sz="2400" b="1">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subtitle style</a:t>
            </a:r>
            <a:endParaRPr lang="en-US" dirty="0"/>
          </a:p>
        </p:txBody>
      </p:sp>
    </p:spTree>
    <p:extLst>
      <p:ext uri="{BB962C8B-B14F-4D97-AF65-F5344CB8AC3E}">
        <p14:creationId xmlns:p14="http://schemas.microsoft.com/office/powerpoint/2010/main" val="31604004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losing Black &amp; White">
    <p:spTree>
      <p:nvGrpSpPr>
        <p:cNvPr id="1" name=""/>
        <p:cNvGrpSpPr/>
        <p:nvPr/>
      </p:nvGrpSpPr>
      <p:grpSpPr>
        <a:xfrm>
          <a:off x="0" y="0"/>
          <a:ext cx="0" cy="0"/>
          <a:chOff x="0" y="0"/>
          <a:chExt cx="0" cy="0"/>
        </a:xfrm>
      </p:grpSpPr>
      <p:sp>
        <p:nvSpPr>
          <p:cNvPr id="6" name="Rectangle 5"/>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endParaRPr lang="en-US" sz="1000" dirty="0">
              <a:latin typeface="Arial Regular" charset="0"/>
              <a:ea typeface="Arial Regular" charset="0"/>
              <a:cs typeface="Arial Regular" charset="0"/>
            </a:endParaRPr>
          </a:p>
        </p:txBody>
      </p:sp>
      <p:sp>
        <p:nvSpPr>
          <p:cNvPr id="5" name="TextBox 4"/>
          <p:cNvSpPr txBox="1"/>
          <p:nvPr userDrawn="1"/>
        </p:nvSpPr>
        <p:spPr>
          <a:xfrm>
            <a:off x="9975898" y="2805077"/>
            <a:ext cx="914400" cy="914400"/>
          </a:xfrm>
          <a:prstGeom prst="rect">
            <a:avLst/>
          </a:prstGeom>
          <a:noFill/>
        </p:spPr>
        <p:txBody>
          <a:bodyPr wrap="none" lIns="0" tIns="0" rIns="0" bIns="0" rtlCol="0" anchor="t" anchorCtr="0">
            <a:noAutofit/>
          </a:bodyPr>
          <a:lstStyle/>
          <a:p>
            <a:pPr marL="0" marR="0" indent="0" algn="l" defTabSz="914400" rtl="0" eaLnBrk="1" fontAlgn="auto" latinLnBrk="0" hangingPunct="1">
              <a:lnSpc>
                <a:spcPct val="100000"/>
              </a:lnSpc>
              <a:spcBef>
                <a:spcPts val="0"/>
              </a:spcBef>
              <a:spcAft>
                <a:spcPts val="0"/>
              </a:spcAft>
              <a:buClrTx/>
              <a:buSzTx/>
              <a:buFontTx/>
              <a:buNone/>
              <a:tabLst/>
            </a:pPr>
            <a:endParaRPr lang="en-US" sz="1000" b="0" i="0" dirty="0" smtClean="0">
              <a:latin typeface="Arial Regular" charset="0"/>
              <a:ea typeface="Arial Regular" charset="0"/>
              <a:cs typeface="Arial Regular" charset="0"/>
            </a:endParaRPr>
          </a:p>
        </p:txBody>
      </p:sp>
      <p:sp>
        <p:nvSpPr>
          <p:cNvPr id="9" name="Title 1"/>
          <p:cNvSpPr>
            <a:spLocks noGrp="1"/>
          </p:cNvSpPr>
          <p:nvPr>
            <p:ph type="ctrTitle"/>
          </p:nvPr>
        </p:nvSpPr>
        <p:spPr>
          <a:xfrm>
            <a:off x="685800" y="2448862"/>
            <a:ext cx="7772400" cy="609398"/>
          </a:xfrm>
        </p:spPr>
        <p:txBody>
          <a:bodyPr anchor="t" anchorCtr="0">
            <a:spAutoFit/>
          </a:bodyPr>
          <a:lstStyle>
            <a:lvl1pPr algn="ctr">
              <a:defRPr sz="4400">
                <a:solidFill>
                  <a:schemeClr val="tx1"/>
                </a:solidFill>
              </a:defRPr>
            </a:lvl1pPr>
          </a:lstStyle>
          <a:p>
            <a:r>
              <a:rPr lang="en-US" smtClean="0"/>
              <a:t>Click to edit Master title style</a:t>
            </a:r>
            <a:endParaRPr lang="en-US" dirty="0"/>
          </a:p>
        </p:txBody>
      </p:sp>
      <p:pic>
        <p:nvPicPr>
          <p:cNvPr id="7" name="Picture 6"/>
          <p:cNvPicPr>
            <a:picLocks noChangeAspect="1"/>
          </p:cNvPicPr>
          <p:nvPr userDrawn="1"/>
        </p:nvPicPr>
        <p:blipFill>
          <a:blip r:embed="rId2">
            <a:clrChange>
              <a:clrFrom>
                <a:srgbClr val="FDFDFD"/>
              </a:clrFrom>
              <a:clrTo>
                <a:srgbClr val="FDFDFD">
                  <a:alpha val="0"/>
                </a:srgbClr>
              </a:clrTo>
            </a:clrChange>
          </a:blip>
          <a:stretch>
            <a:fillRect/>
          </a:stretch>
        </p:blipFill>
        <p:spPr>
          <a:xfrm>
            <a:off x="4106312" y="4648130"/>
            <a:ext cx="917379" cy="1420801"/>
          </a:xfrm>
          <a:prstGeom prst="rect">
            <a:avLst/>
          </a:prstGeom>
        </p:spPr>
      </p:pic>
    </p:spTree>
    <p:extLst>
      <p:ext uri="{BB962C8B-B14F-4D97-AF65-F5344CB8AC3E}">
        <p14:creationId xmlns:p14="http://schemas.microsoft.com/office/powerpoint/2010/main" val="2277025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esenters">
    <p:spTree>
      <p:nvGrpSpPr>
        <p:cNvPr id="1" name=""/>
        <p:cNvGrpSpPr/>
        <p:nvPr/>
      </p:nvGrpSpPr>
      <p:grpSpPr>
        <a:xfrm>
          <a:off x="0" y="0"/>
          <a:ext cx="0" cy="0"/>
          <a:chOff x="0" y="0"/>
          <a:chExt cx="0" cy="0"/>
        </a:xfrm>
      </p:grpSpPr>
      <p:sp>
        <p:nvSpPr>
          <p:cNvPr id="26" name="Text Placeholder 25"/>
          <p:cNvSpPr>
            <a:spLocks noGrp="1"/>
          </p:cNvSpPr>
          <p:nvPr>
            <p:ph type="body" sz="quarter" idx="10" hasCustomPrompt="1"/>
          </p:nvPr>
        </p:nvSpPr>
        <p:spPr>
          <a:xfrm>
            <a:off x="4765638" y="1217904"/>
            <a:ext cx="3657595" cy="415498"/>
          </a:xfrm>
        </p:spPr>
        <p:txBody>
          <a:bodyPr/>
          <a:lstStyle>
            <a:lvl1pPr marL="0" indent="0">
              <a:buFontTx/>
              <a:buNone/>
              <a:defRPr sz="1800" b="1">
                <a:latin typeface="Georgia" panose="02040502050405020303" pitchFamily="18" charset="0"/>
              </a:defRPr>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smtClean="0"/>
              <a:t>Name Goes Here</a:t>
            </a:r>
          </a:p>
        </p:txBody>
      </p:sp>
      <p:sp>
        <p:nvSpPr>
          <p:cNvPr id="27" name="Text Placeholder 25"/>
          <p:cNvSpPr>
            <a:spLocks noGrp="1"/>
          </p:cNvSpPr>
          <p:nvPr>
            <p:ph type="body" sz="quarter" idx="11" hasCustomPrompt="1"/>
          </p:nvPr>
        </p:nvSpPr>
        <p:spPr>
          <a:xfrm>
            <a:off x="864823" y="1219530"/>
            <a:ext cx="3657595" cy="415498"/>
          </a:xfrm>
        </p:spPr>
        <p:txBody>
          <a:bodyPr/>
          <a:lstStyle>
            <a:lvl1pPr marL="0" indent="0">
              <a:buFontTx/>
              <a:buNone/>
              <a:defRPr sz="1800" b="1" baseline="0">
                <a:latin typeface="Georgia" panose="02040502050405020303" pitchFamily="18" charset="0"/>
              </a:defRPr>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smtClean="0"/>
              <a:t>Name Goes Here</a:t>
            </a:r>
          </a:p>
        </p:txBody>
      </p:sp>
      <p:sp>
        <p:nvSpPr>
          <p:cNvPr id="30" name="Text Placeholder 25"/>
          <p:cNvSpPr>
            <a:spLocks noGrp="1"/>
          </p:cNvSpPr>
          <p:nvPr>
            <p:ph type="body" sz="quarter" idx="12" hasCustomPrompt="1"/>
          </p:nvPr>
        </p:nvSpPr>
        <p:spPr>
          <a:xfrm>
            <a:off x="864823" y="1518225"/>
            <a:ext cx="3657595" cy="276999"/>
          </a:xfrm>
        </p:spPr>
        <p:txBody>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smtClean="0"/>
              <a:t>Title Goes Here</a:t>
            </a:r>
          </a:p>
        </p:txBody>
      </p:sp>
      <p:sp>
        <p:nvSpPr>
          <p:cNvPr id="32" name="Text Placeholder 25"/>
          <p:cNvSpPr>
            <a:spLocks noGrp="1"/>
          </p:cNvSpPr>
          <p:nvPr>
            <p:ph type="body" sz="quarter" idx="13" hasCustomPrompt="1"/>
          </p:nvPr>
        </p:nvSpPr>
        <p:spPr>
          <a:xfrm>
            <a:off x="4765638" y="1518225"/>
            <a:ext cx="3657595" cy="276999"/>
          </a:xfrm>
        </p:spPr>
        <p:txBody>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smtClean="0"/>
              <a:t>Title Goes Here</a:t>
            </a:r>
          </a:p>
        </p:txBody>
      </p:sp>
      <p:sp>
        <p:nvSpPr>
          <p:cNvPr id="33" name="Text Placeholder 25"/>
          <p:cNvSpPr>
            <a:spLocks noGrp="1"/>
          </p:cNvSpPr>
          <p:nvPr>
            <p:ph type="body" sz="quarter" idx="14" hasCustomPrompt="1"/>
          </p:nvPr>
        </p:nvSpPr>
        <p:spPr>
          <a:xfrm>
            <a:off x="864823" y="1930159"/>
            <a:ext cx="3657595" cy="1449178"/>
          </a:xfrm>
        </p:spPr>
        <p:txBody>
          <a:bodyPr>
            <a:noAutofit/>
          </a:bodyPr>
          <a:lstStyle>
            <a:lvl1pPr marL="0" indent="0">
              <a:buFontTx/>
              <a:buNone/>
              <a:defRPr sz="1200" b="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smtClean="0"/>
              <a:t>Description goes here</a:t>
            </a:r>
          </a:p>
        </p:txBody>
      </p:sp>
      <p:sp>
        <p:nvSpPr>
          <p:cNvPr id="34" name="Text Placeholder 25"/>
          <p:cNvSpPr>
            <a:spLocks noGrp="1"/>
          </p:cNvSpPr>
          <p:nvPr>
            <p:ph type="body" sz="quarter" idx="15" hasCustomPrompt="1"/>
          </p:nvPr>
        </p:nvSpPr>
        <p:spPr>
          <a:xfrm>
            <a:off x="4765638" y="1930159"/>
            <a:ext cx="3657595" cy="1449178"/>
          </a:xfrm>
        </p:spPr>
        <p:txBody>
          <a:bodyPr>
            <a:noAutofit/>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smtClean="0"/>
              <a:t>Description goes here</a:t>
            </a:r>
          </a:p>
        </p:txBody>
      </p:sp>
      <p:sp>
        <p:nvSpPr>
          <p:cNvPr id="35" name="Text Placeholder 25"/>
          <p:cNvSpPr>
            <a:spLocks noGrp="1"/>
          </p:cNvSpPr>
          <p:nvPr>
            <p:ph type="body" sz="quarter" idx="16" hasCustomPrompt="1"/>
          </p:nvPr>
        </p:nvSpPr>
        <p:spPr>
          <a:xfrm>
            <a:off x="4765638" y="3796099"/>
            <a:ext cx="3657595" cy="369332"/>
          </a:xfrm>
        </p:spPr>
        <p:txBody>
          <a:bodyPr/>
          <a:lstStyle>
            <a:lvl1pPr marL="0" indent="0">
              <a:buFontTx/>
              <a:buNone/>
              <a:defRPr sz="1600" b="1">
                <a:latin typeface="Georgia" panose="02040502050405020303" pitchFamily="18" charset="0"/>
              </a:defRPr>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smtClean="0"/>
              <a:t>Name Goes Here</a:t>
            </a:r>
          </a:p>
        </p:txBody>
      </p:sp>
      <p:sp>
        <p:nvSpPr>
          <p:cNvPr id="36" name="Text Placeholder 25"/>
          <p:cNvSpPr>
            <a:spLocks noGrp="1"/>
          </p:cNvSpPr>
          <p:nvPr>
            <p:ph type="body" sz="quarter" idx="17" hasCustomPrompt="1"/>
          </p:nvPr>
        </p:nvSpPr>
        <p:spPr>
          <a:xfrm>
            <a:off x="864823" y="3797725"/>
            <a:ext cx="3657595" cy="415498"/>
          </a:xfrm>
        </p:spPr>
        <p:txBody>
          <a:bodyPr/>
          <a:lstStyle>
            <a:lvl1pPr marL="0" indent="0">
              <a:buFontTx/>
              <a:buNone/>
              <a:defRPr sz="1800" b="1">
                <a:latin typeface="Georgia" panose="02040502050405020303" pitchFamily="18" charset="0"/>
              </a:defRPr>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smtClean="0"/>
              <a:t>Name Goes Here</a:t>
            </a:r>
          </a:p>
        </p:txBody>
      </p:sp>
      <p:sp>
        <p:nvSpPr>
          <p:cNvPr id="37" name="Text Placeholder 25"/>
          <p:cNvSpPr>
            <a:spLocks noGrp="1"/>
          </p:cNvSpPr>
          <p:nvPr>
            <p:ph type="body" sz="quarter" idx="18" hasCustomPrompt="1"/>
          </p:nvPr>
        </p:nvSpPr>
        <p:spPr>
          <a:xfrm>
            <a:off x="864823" y="4096420"/>
            <a:ext cx="3657595" cy="276999"/>
          </a:xfrm>
        </p:spPr>
        <p:txBody>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smtClean="0"/>
              <a:t>Title Goes Here</a:t>
            </a:r>
          </a:p>
        </p:txBody>
      </p:sp>
      <p:sp>
        <p:nvSpPr>
          <p:cNvPr id="38" name="Text Placeholder 25"/>
          <p:cNvSpPr>
            <a:spLocks noGrp="1"/>
          </p:cNvSpPr>
          <p:nvPr>
            <p:ph type="body" sz="quarter" idx="19" hasCustomPrompt="1"/>
          </p:nvPr>
        </p:nvSpPr>
        <p:spPr>
          <a:xfrm>
            <a:off x="4765638" y="4096420"/>
            <a:ext cx="3657595" cy="276999"/>
          </a:xfrm>
        </p:spPr>
        <p:txBody>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smtClean="0"/>
              <a:t>Title Goes Here</a:t>
            </a:r>
          </a:p>
        </p:txBody>
      </p:sp>
      <p:sp>
        <p:nvSpPr>
          <p:cNvPr id="39" name="Text Placeholder 25"/>
          <p:cNvSpPr>
            <a:spLocks noGrp="1"/>
          </p:cNvSpPr>
          <p:nvPr>
            <p:ph type="body" sz="quarter" idx="20" hasCustomPrompt="1"/>
          </p:nvPr>
        </p:nvSpPr>
        <p:spPr>
          <a:xfrm>
            <a:off x="864823" y="4486838"/>
            <a:ext cx="3657595" cy="1449178"/>
          </a:xfrm>
        </p:spPr>
        <p:txBody>
          <a:bodyPr>
            <a:noAutofit/>
          </a:bodyPr>
          <a:lstStyle>
            <a:lvl1pPr marL="0" indent="0">
              <a:buFontTx/>
              <a:buNone/>
              <a:defRPr sz="1200" b="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smtClean="0"/>
              <a:t>Description goes here</a:t>
            </a:r>
          </a:p>
        </p:txBody>
      </p:sp>
      <p:sp>
        <p:nvSpPr>
          <p:cNvPr id="40" name="Text Placeholder 25"/>
          <p:cNvSpPr>
            <a:spLocks noGrp="1"/>
          </p:cNvSpPr>
          <p:nvPr>
            <p:ph type="body" sz="quarter" idx="21" hasCustomPrompt="1"/>
          </p:nvPr>
        </p:nvSpPr>
        <p:spPr>
          <a:xfrm>
            <a:off x="4765638" y="4486838"/>
            <a:ext cx="3657595" cy="1449178"/>
          </a:xfrm>
        </p:spPr>
        <p:txBody>
          <a:bodyPr>
            <a:noAutofit/>
          </a:bodyPr>
          <a:lstStyle>
            <a:lvl1pPr marL="0" indent="0">
              <a:buFontTx/>
              <a:buNone/>
              <a:defRPr sz="1200" b="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smtClean="0"/>
              <a:t>Description goes here</a:t>
            </a:r>
          </a:p>
        </p:txBody>
      </p:sp>
      <p:cxnSp>
        <p:nvCxnSpPr>
          <p:cNvPr id="14" name="Straight Connector 13"/>
          <p:cNvCxnSpPr/>
          <p:nvPr userDrawn="1"/>
        </p:nvCxnSpPr>
        <p:spPr>
          <a:xfrm>
            <a:off x="864825" y="1812108"/>
            <a:ext cx="393334"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864825" y="4382538"/>
            <a:ext cx="393334"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userDrawn="1"/>
        </p:nvCxnSpPr>
        <p:spPr>
          <a:xfrm>
            <a:off x="4765638" y="1812108"/>
            <a:ext cx="393334"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userDrawn="1"/>
        </p:nvCxnSpPr>
        <p:spPr>
          <a:xfrm>
            <a:off x="4765638" y="4382538"/>
            <a:ext cx="393334"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510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resenters with Pictures">
    <p:spTree>
      <p:nvGrpSpPr>
        <p:cNvPr id="1" name=""/>
        <p:cNvGrpSpPr/>
        <p:nvPr/>
      </p:nvGrpSpPr>
      <p:grpSpPr>
        <a:xfrm>
          <a:off x="0" y="0"/>
          <a:ext cx="0" cy="0"/>
          <a:chOff x="0" y="0"/>
          <a:chExt cx="0" cy="0"/>
        </a:xfrm>
      </p:grpSpPr>
      <p:sp>
        <p:nvSpPr>
          <p:cNvPr id="44" name="Picture Placeholder 4"/>
          <p:cNvSpPr>
            <a:spLocks noGrp="1"/>
          </p:cNvSpPr>
          <p:nvPr>
            <p:ph type="pic" sz="quarter" idx="28"/>
          </p:nvPr>
        </p:nvSpPr>
        <p:spPr>
          <a:xfrm>
            <a:off x="4796547" y="3551826"/>
            <a:ext cx="777296" cy="854388"/>
          </a:xfrm>
          <a:custGeom>
            <a:avLst/>
            <a:gdLst>
              <a:gd name="connsiteX0" fmla="*/ 0 w 931862"/>
              <a:gd name="connsiteY0" fmla="*/ 114084 h 389513"/>
              <a:gd name="connsiteX1" fmla="*/ 114084 w 931862"/>
              <a:gd name="connsiteY1" fmla="*/ 0 h 389513"/>
              <a:gd name="connsiteX2" fmla="*/ 817778 w 931862"/>
              <a:gd name="connsiteY2" fmla="*/ 0 h 389513"/>
              <a:gd name="connsiteX3" fmla="*/ 931862 w 931862"/>
              <a:gd name="connsiteY3" fmla="*/ 114084 h 389513"/>
              <a:gd name="connsiteX4" fmla="*/ 931862 w 931862"/>
              <a:gd name="connsiteY4" fmla="*/ 275429 h 389513"/>
              <a:gd name="connsiteX5" fmla="*/ 817778 w 931862"/>
              <a:gd name="connsiteY5" fmla="*/ 389513 h 389513"/>
              <a:gd name="connsiteX6" fmla="*/ 114084 w 931862"/>
              <a:gd name="connsiteY6" fmla="*/ 389513 h 389513"/>
              <a:gd name="connsiteX7" fmla="*/ 0 w 931862"/>
              <a:gd name="connsiteY7" fmla="*/ 275429 h 389513"/>
              <a:gd name="connsiteX8" fmla="*/ 0 w 931862"/>
              <a:gd name="connsiteY8" fmla="*/ 114084 h 389513"/>
              <a:gd name="connsiteX0" fmla="*/ 0 w 931862"/>
              <a:gd name="connsiteY0" fmla="*/ 114084 h 399205"/>
              <a:gd name="connsiteX1" fmla="*/ 114084 w 931862"/>
              <a:gd name="connsiteY1" fmla="*/ 0 h 399205"/>
              <a:gd name="connsiteX2" fmla="*/ 817778 w 931862"/>
              <a:gd name="connsiteY2" fmla="*/ 0 h 399205"/>
              <a:gd name="connsiteX3" fmla="*/ 931862 w 931862"/>
              <a:gd name="connsiteY3" fmla="*/ 114084 h 399205"/>
              <a:gd name="connsiteX4" fmla="*/ 931862 w 931862"/>
              <a:gd name="connsiteY4" fmla="*/ 275429 h 399205"/>
              <a:gd name="connsiteX5" fmla="*/ 817778 w 931862"/>
              <a:gd name="connsiteY5" fmla="*/ 389513 h 399205"/>
              <a:gd name="connsiteX6" fmla="*/ 113348 w 931862"/>
              <a:gd name="connsiteY6" fmla="*/ 398557 h 399205"/>
              <a:gd name="connsiteX7" fmla="*/ 114084 w 931862"/>
              <a:gd name="connsiteY7" fmla="*/ 389513 h 399205"/>
              <a:gd name="connsiteX8" fmla="*/ 0 w 931862"/>
              <a:gd name="connsiteY8" fmla="*/ 275429 h 399205"/>
              <a:gd name="connsiteX9" fmla="*/ 0 w 931862"/>
              <a:gd name="connsiteY9" fmla="*/ 114084 h 399205"/>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114084 w 931862"/>
              <a:gd name="connsiteY7" fmla="*/ 389513 h 830576"/>
              <a:gd name="connsiteX8" fmla="*/ 0 w 931862"/>
              <a:gd name="connsiteY8" fmla="*/ 275429 h 830576"/>
              <a:gd name="connsiteX9" fmla="*/ 0 w 931862"/>
              <a:gd name="connsiteY9" fmla="*/ 114084 h 830576"/>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114084 w 931862"/>
              <a:gd name="connsiteY7" fmla="*/ 389513 h 830576"/>
              <a:gd name="connsiteX8" fmla="*/ 0 w 931862"/>
              <a:gd name="connsiteY8" fmla="*/ 275429 h 830576"/>
              <a:gd name="connsiteX9" fmla="*/ 0 w 931862"/>
              <a:gd name="connsiteY9" fmla="*/ 114084 h 830576"/>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85509 w 931862"/>
              <a:gd name="connsiteY7" fmla="*/ 646688 h 830576"/>
              <a:gd name="connsiteX8" fmla="*/ 0 w 931862"/>
              <a:gd name="connsiteY8" fmla="*/ 275429 h 830576"/>
              <a:gd name="connsiteX9" fmla="*/ 0 w 931862"/>
              <a:gd name="connsiteY9" fmla="*/ 114084 h 830576"/>
              <a:gd name="connsiteX0" fmla="*/ 0 w 931862"/>
              <a:gd name="connsiteY0" fmla="*/ 114084 h 844885"/>
              <a:gd name="connsiteX1" fmla="*/ 114084 w 931862"/>
              <a:gd name="connsiteY1" fmla="*/ 0 h 844885"/>
              <a:gd name="connsiteX2" fmla="*/ 817778 w 931862"/>
              <a:gd name="connsiteY2" fmla="*/ 0 h 844885"/>
              <a:gd name="connsiteX3" fmla="*/ 931862 w 931862"/>
              <a:gd name="connsiteY3" fmla="*/ 114084 h 844885"/>
              <a:gd name="connsiteX4" fmla="*/ 931862 w 931862"/>
              <a:gd name="connsiteY4" fmla="*/ 275429 h 844885"/>
              <a:gd name="connsiteX5" fmla="*/ 495049 w 931862"/>
              <a:gd name="connsiteY5" fmla="*/ 830576 h 844885"/>
              <a:gd name="connsiteX6" fmla="*/ 85509 w 931862"/>
              <a:gd name="connsiteY6" fmla="*/ 646688 h 844885"/>
              <a:gd name="connsiteX7" fmla="*/ 0 w 931862"/>
              <a:gd name="connsiteY7" fmla="*/ 275429 h 844885"/>
              <a:gd name="connsiteX8" fmla="*/ 0 w 931862"/>
              <a:gd name="connsiteY8" fmla="*/ 114084 h 844885"/>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85509 w 931862"/>
              <a:gd name="connsiteY6" fmla="*/ 646688 h 830576"/>
              <a:gd name="connsiteX7" fmla="*/ 0 w 931862"/>
              <a:gd name="connsiteY7" fmla="*/ 275429 h 830576"/>
              <a:gd name="connsiteX8" fmla="*/ 0 w 931862"/>
              <a:gd name="connsiteY8" fmla="*/ 114084 h 830576"/>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931862 w 931862"/>
              <a:gd name="connsiteY4" fmla="*/ 275429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860425 w 931862"/>
              <a:gd name="connsiteY4" fmla="*/ 646904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860425 w 931862"/>
              <a:gd name="connsiteY4" fmla="*/ 646904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860425"/>
              <a:gd name="connsiteY0" fmla="*/ 114084 h 844863"/>
              <a:gd name="connsiteX1" fmla="*/ 114084 w 860425"/>
              <a:gd name="connsiteY1" fmla="*/ 0 h 844863"/>
              <a:gd name="connsiteX2" fmla="*/ 817778 w 860425"/>
              <a:gd name="connsiteY2" fmla="*/ 0 h 844863"/>
              <a:gd name="connsiteX3" fmla="*/ 850899 w 860425"/>
              <a:gd name="connsiteY3" fmla="*/ 195047 h 844863"/>
              <a:gd name="connsiteX4" fmla="*/ 860425 w 860425"/>
              <a:gd name="connsiteY4" fmla="*/ 646904 h 844863"/>
              <a:gd name="connsiteX5" fmla="*/ 466474 w 860425"/>
              <a:gd name="connsiteY5" fmla="*/ 844863 h 844863"/>
              <a:gd name="connsiteX6" fmla="*/ 85509 w 860425"/>
              <a:gd name="connsiteY6" fmla="*/ 646688 h 844863"/>
              <a:gd name="connsiteX7" fmla="*/ 0 w 860425"/>
              <a:gd name="connsiteY7" fmla="*/ 275429 h 844863"/>
              <a:gd name="connsiteX8" fmla="*/ 0 w 860425"/>
              <a:gd name="connsiteY8" fmla="*/ 114084 h 844863"/>
              <a:gd name="connsiteX0" fmla="*/ 0 w 860425"/>
              <a:gd name="connsiteY0" fmla="*/ 123609 h 854388"/>
              <a:gd name="connsiteX1" fmla="*/ 114084 w 860425"/>
              <a:gd name="connsiteY1" fmla="*/ 9525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8" fmla="*/ 0 w 860425"/>
              <a:gd name="connsiteY8" fmla="*/ 123609 h 854388"/>
              <a:gd name="connsiteX0" fmla="*/ 0 w 860425"/>
              <a:gd name="connsiteY0" fmla="*/ 123609 h 854388"/>
              <a:gd name="connsiteX1" fmla="*/ 80747 w 860425"/>
              <a:gd name="connsiteY1" fmla="*/ 209550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8" fmla="*/ 0 w 860425"/>
              <a:gd name="connsiteY8" fmla="*/ 123609 h 854388"/>
              <a:gd name="connsiteX0" fmla="*/ 0 w 860425"/>
              <a:gd name="connsiteY0" fmla="*/ 284954 h 854388"/>
              <a:gd name="connsiteX1" fmla="*/ 80747 w 860425"/>
              <a:gd name="connsiteY1" fmla="*/ 209550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0" fmla="*/ 4762 w 779678"/>
              <a:gd name="connsiteY0" fmla="*/ 656213 h 854388"/>
              <a:gd name="connsiteX1" fmla="*/ 0 w 779678"/>
              <a:gd name="connsiteY1" fmla="*/ 209550 h 854388"/>
              <a:gd name="connsiteX2" fmla="*/ 370319 w 779678"/>
              <a:gd name="connsiteY2" fmla="*/ 0 h 854388"/>
              <a:gd name="connsiteX3" fmla="*/ 770152 w 779678"/>
              <a:gd name="connsiteY3" fmla="*/ 204572 h 854388"/>
              <a:gd name="connsiteX4" fmla="*/ 779678 w 779678"/>
              <a:gd name="connsiteY4" fmla="*/ 656429 h 854388"/>
              <a:gd name="connsiteX5" fmla="*/ 385727 w 779678"/>
              <a:gd name="connsiteY5" fmla="*/ 854388 h 854388"/>
              <a:gd name="connsiteX6" fmla="*/ 4762 w 779678"/>
              <a:gd name="connsiteY6" fmla="*/ 656213 h 854388"/>
              <a:gd name="connsiteX0" fmla="*/ 4762 w 779678"/>
              <a:gd name="connsiteY0" fmla="*/ 656213 h 854388"/>
              <a:gd name="connsiteX1" fmla="*/ 0 w 779678"/>
              <a:gd name="connsiteY1" fmla="*/ 209550 h 854388"/>
              <a:gd name="connsiteX2" fmla="*/ 370319 w 779678"/>
              <a:gd name="connsiteY2" fmla="*/ 0 h 854388"/>
              <a:gd name="connsiteX3" fmla="*/ 770152 w 779678"/>
              <a:gd name="connsiteY3" fmla="*/ 199810 h 854388"/>
              <a:gd name="connsiteX4" fmla="*/ 779678 w 779678"/>
              <a:gd name="connsiteY4" fmla="*/ 656429 h 854388"/>
              <a:gd name="connsiteX5" fmla="*/ 385727 w 779678"/>
              <a:gd name="connsiteY5" fmla="*/ 854388 h 854388"/>
              <a:gd name="connsiteX6" fmla="*/ 4762 w 779678"/>
              <a:gd name="connsiteY6" fmla="*/ 656213 h 854388"/>
              <a:gd name="connsiteX0" fmla="*/ 4762 w 777296"/>
              <a:gd name="connsiteY0" fmla="*/ 656213 h 854388"/>
              <a:gd name="connsiteX1" fmla="*/ 0 w 777296"/>
              <a:gd name="connsiteY1" fmla="*/ 209550 h 854388"/>
              <a:gd name="connsiteX2" fmla="*/ 370319 w 777296"/>
              <a:gd name="connsiteY2" fmla="*/ 0 h 854388"/>
              <a:gd name="connsiteX3" fmla="*/ 770152 w 777296"/>
              <a:gd name="connsiteY3" fmla="*/ 199810 h 854388"/>
              <a:gd name="connsiteX4" fmla="*/ 777296 w 777296"/>
              <a:gd name="connsiteY4" fmla="*/ 658811 h 854388"/>
              <a:gd name="connsiteX5" fmla="*/ 385727 w 777296"/>
              <a:gd name="connsiteY5" fmla="*/ 854388 h 854388"/>
              <a:gd name="connsiteX6" fmla="*/ 4762 w 777296"/>
              <a:gd name="connsiteY6" fmla="*/ 656213 h 854388"/>
              <a:gd name="connsiteX0" fmla="*/ 4762 w 777296"/>
              <a:gd name="connsiteY0" fmla="*/ 660975 h 854388"/>
              <a:gd name="connsiteX1" fmla="*/ 0 w 777296"/>
              <a:gd name="connsiteY1" fmla="*/ 209550 h 854388"/>
              <a:gd name="connsiteX2" fmla="*/ 370319 w 777296"/>
              <a:gd name="connsiteY2" fmla="*/ 0 h 854388"/>
              <a:gd name="connsiteX3" fmla="*/ 770152 w 777296"/>
              <a:gd name="connsiteY3" fmla="*/ 199810 h 854388"/>
              <a:gd name="connsiteX4" fmla="*/ 777296 w 777296"/>
              <a:gd name="connsiteY4" fmla="*/ 658811 h 854388"/>
              <a:gd name="connsiteX5" fmla="*/ 385727 w 777296"/>
              <a:gd name="connsiteY5" fmla="*/ 854388 h 854388"/>
              <a:gd name="connsiteX6" fmla="*/ 4762 w 777296"/>
              <a:gd name="connsiteY6" fmla="*/ 660975 h 854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7296" h="854388">
                <a:moveTo>
                  <a:pt x="4762" y="660975"/>
                </a:moveTo>
                <a:cubicBezTo>
                  <a:pt x="3175" y="512087"/>
                  <a:pt x="1587" y="358438"/>
                  <a:pt x="0" y="209550"/>
                </a:cubicBezTo>
                <a:lnTo>
                  <a:pt x="370319" y="0"/>
                </a:lnTo>
                <a:lnTo>
                  <a:pt x="770152" y="199810"/>
                </a:lnTo>
                <a:lnTo>
                  <a:pt x="777296" y="658811"/>
                </a:lnTo>
                <a:lnTo>
                  <a:pt x="385727" y="854388"/>
                </a:lnTo>
                <a:lnTo>
                  <a:pt x="4762" y="660975"/>
                </a:lnTo>
                <a:close/>
              </a:path>
            </a:pathLst>
          </a:custGeom>
        </p:spPr>
        <p:txBody>
          <a:bodyPr/>
          <a:lstStyle/>
          <a:p>
            <a:r>
              <a:rPr lang="en-US" smtClean="0"/>
              <a:t>Click icon to add picture</a:t>
            </a:r>
            <a:endParaRPr lang="en-US" dirty="0"/>
          </a:p>
        </p:txBody>
      </p:sp>
      <p:sp>
        <p:nvSpPr>
          <p:cNvPr id="31" name="Picture Placeholder 4"/>
          <p:cNvSpPr>
            <a:spLocks noGrp="1"/>
          </p:cNvSpPr>
          <p:nvPr>
            <p:ph type="pic" sz="quarter" idx="27"/>
          </p:nvPr>
        </p:nvSpPr>
        <p:spPr>
          <a:xfrm>
            <a:off x="710861" y="3550808"/>
            <a:ext cx="777296" cy="854388"/>
          </a:xfrm>
          <a:custGeom>
            <a:avLst/>
            <a:gdLst>
              <a:gd name="connsiteX0" fmla="*/ 0 w 931862"/>
              <a:gd name="connsiteY0" fmla="*/ 114084 h 389513"/>
              <a:gd name="connsiteX1" fmla="*/ 114084 w 931862"/>
              <a:gd name="connsiteY1" fmla="*/ 0 h 389513"/>
              <a:gd name="connsiteX2" fmla="*/ 817778 w 931862"/>
              <a:gd name="connsiteY2" fmla="*/ 0 h 389513"/>
              <a:gd name="connsiteX3" fmla="*/ 931862 w 931862"/>
              <a:gd name="connsiteY3" fmla="*/ 114084 h 389513"/>
              <a:gd name="connsiteX4" fmla="*/ 931862 w 931862"/>
              <a:gd name="connsiteY4" fmla="*/ 275429 h 389513"/>
              <a:gd name="connsiteX5" fmla="*/ 817778 w 931862"/>
              <a:gd name="connsiteY5" fmla="*/ 389513 h 389513"/>
              <a:gd name="connsiteX6" fmla="*/ 114084 w 931862"/>
              <a:gd name="connsiteY6" fmla="*/ 389513 h 389513"/>
              <a:gd name="connsiteX7" fmla="*/ 0 w 931862"/>
              <a:gd name="connsiteY7" fmla="*/ 275429 h 389513"/>
              <a:gd name="connsiteX8" fmla="*/ 0 w 931862"/>
              <a:gd name="connsiteY8" fmla="*/ 114084 h 389513"/>
              <a:gd name="connsiteX0" fmla="*/ 0 w 931862"/>
              <a:gd name="connsiteY0" fmla="*/ 114084 h 399205"/>
              <a:gd name="connsiteX1" fmla="*/ 114084 w 931862"/>
              <a:gd name="connsiteY1" fmla="*/ 0 h 399205"/>
              <a:gd name="connsiteX2" fmla="*/ 817778 w 931862"/>
              <a:gd name="connsiteY2" fmla="*/ 0 h 399205"/>
              <a:gd name="connsiteX3" fmla="*/ 931862 w 931862"/>
              <a:gd name="connsiteY3" fmla="*/ 114084 h 399205"/>
              <a:gd name="connsiteX4" fmla="*/ 931862 w 931862"/>
              <a:gd name="connsiteY4" fmla="*/ 275429 h 399205"/>
              <a:gd name="connsiteX5" fmla="*/ 817778 w 931862"/>
              <a:gd name="connsiteY5" fmla="*/ 389513 h 399205"/>
              <a:gd name="connsiteX6" fmla="*/ 113348 w 931862"/>
              <a:gd name="connsiteY6" fmla="*/ 398557 h 399205"/>
              <a:gd name="connsiteX7" fmla="*/ 114084 w 931862"/>
              <a:gd name="connsiteY7" fmla="*/ 389513 h 399205"/>
              <a:gd name="connsiteX8" fmla="*/ 0 w 931862"/>
              <a:gd name="connsiteY8" fmla="*/ 275429 h 399205"/>
              <a:gd name="connsiteX9" fmla="*/ 0 w 931862"/>
              <a:gd name="connsiteY9" fmla="*/ 114084 h 399205"/>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114084 w 931862"/>
              <a:gd name="connsiteY7" fmla="*/ 389513 h 830576"/>
              <a:gd name="connsiteX8" fmla="*/ 0 w 931862"/>
              <a:gd name="connsiteY8" fmla="*/ 275429 h 830576"/>
              <a:gd name="connsiteX9" fmla="*/ 0 w 931862"/>
              <a:gd name="connsiteY9" fmla="*/ 114084 h 830576"/>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114084 w 931862"/>
              <a:gd name="connsiteY7" fmla="*/ 389513 h 830576"/>
              <a:gd name="connsiteX8" fmla="*/ 0 w 931862"/>
              <a:gd name="connsiteY8" fmla="*/ 275429 h 830576"/>
              <a:gd name="connsiteX9" fmla="*/ 0 w 931862"/>
              <a:gd name="connsiteY9" fmla="*/ 114084 h 830576"/>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85509 w 931862"/>
              <a:gd name="connsiteY7" fmla="*/ 646688 h 830576"/>
              <a:gd name="connsiteX8" fmla="*/ 0 w 931862"/>
              <a:gd name="connsiteY8" fmla="*/ 275429 h 830576"/>
              <a:gd name="connsiteX9" fmla="*/ 0 w 931862"/>
              <a:gd name="connsiteY9" fmla="*/ 114084 h 830576"/>
              <a:gd name="connsiteX0" fmla="*/ 0 w 931862"/>
              <a:gd name="connsiteY0" fmla="*/ 114084 h 844885"/>
              <a:gd name="connsiteX1" fmla="*/ 114084 w 931862"/>
              <a:gd name="connsiteY1" fmla="*/ 0 h 844885"/>
              <a:gd name="connsiteX2" fmla="*/ 817778 w 931862"/>
              <a:gd name="connsiteY2" fmla="*/ 0 h 844885"/>
              <a:gd name="connsiteX3" fmla="*/ 931862 w 931862"/>
              <a:gd name="connsiteY3" fmla="*/ 114084 h 844885"/>
              <a:gd name="connsiteX4" fmla="*/ 931862 w 931862"/>
              <a:gd name="connsiteY4" fmla="*/ 275429 h 844885"/>
              <a:gd name="connsiteX5" fmla="*/ 495049 w 931862"/>
              <a:gd name="connsiteY5" fmla="*/ 830576 h 844885"/>
              <a:gd name="connsiteX6" fmla="*/ 85509 w 931862"/>
              <a:gd name="connsiteY6" fmla="*/ 646688 h 844885"/>
              <a:gd name="connsiteX7" fmla="*/ 0 w 931862"/>
              <a:gd name="connsiteY7" fmla="*/ 275429 h 844885"/>
              <a:gd name="connsiteX8" fmla="*/ 0 w 931862"/>
              <a:gd name="connsiteY8" fmla="*/ 114084 h 844885"/>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85509 w 931862"/>
              <a:gd name="connsiteY6" fmla="*/ 646688 h 830576"/>
              <a:gd name="connsiteX7" fmla="*/ 0 w 931862"/>
              <a:gd name="connsiteY7" fmla="*/ 275429 h 830576"/>
              <a:gd name="connsiteX8" fmla="*/ 0 w 931862"/>
              <a:gd name="connsiteY8" fmla="*/ 114084 h 830576"/>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931862 w 931862"/>
              <a:gd name="connsiteY4" fmla="*/ 275429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860425 w 931862"/>
              <a:gd name="connsiteY4" fmla="*/ 646904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860425 w 931862"/>
              <a:gd name="connsiteY4" fmla="*/ 646904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860425"/>
              <a:gd name="connsiteY0" fmla="*/ 114084 h 844863"/>
              <a:gd name="connsiteX1" fmla="*/ 114084 w 860425"/>
              <a:gd name="connsiteY1" fmla="*/ 0 h 844863"/>
              <a:gd name="connsiteX2" fmla="*/ 817778 w 860425"/>
              <a:gd name="connsiteY2" fmla="*/ 0 h 844863"/>
              <a:gd name="connsiteX3" fmla="*/ 850899 w 860425"/>
              <a:gd name="connsiteY3" fmla="*/ 195047 h 844863"/>
              <a:gd name="connsiteX4" fmla="*/ 860425 w 860425"/>
              <a:gd name="connsiteY4" fmla="*/ 646904 h 844863"/>
              <a:gd name="connsiteX5" fmla="*/ 466474 w 860425"/>
              <a:gd name="connsiteY5" fmla="*/ 844863 h 844863"/>
              <a:gd name="connsiteX6" fmla="*/ 85509 w 860425"/>
              <a:gd name="connsiteY6" fmla="*/ 646688 h 844863"/>
              <a:gd name="connsiteX7" fmla="*/ 0 w 860425"/>
              <a:gd name="connsiteY7" fmla="*/ 275429 h 844863"/>
              <a:gd name="connsiteX8" fmla="*/ 0 w 860425"/>
              <a:gd name="connsiteY8" fmla="*/ 114084 h 844863"/>
              <a:gd name="connsiteX0" fmla="*/ 0 w 860425"/>
              <a:gd name="connsiteY0" fmla="*/ 123609 h 854388"/>
              <a:gd name="connsiteX1" fmla="*/ 114084 w 860425"/>
              <a:gd name="connsiteY1" fmla="*/ 9525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8" fmla="*/ 0 w 860425"/>
              <a:gd name="connsiteY8" fmla="*/ 123609 h 854388"/>
              <a:gd name="connsiteX0" fmla="*/ 0 w 860425"/>
              <a:gd name="connsiteY0" fmla="*/ 123609 h 854388"/>
              <a:gd name="connsiteX1" fmla="*/ 80747 w 860425"/>
              <a:gd name="connsiteY1" fmla="*/ 209550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8" fmla="*/ 0 w 860425"/>
              <a:gd name="connsiteY8" fmla="*/ 123609 h 854388"/>
              <a:gd name="connsiteX0" fmla="*/ 0 w 860425"/>
              <a:gd name="connsiteY0" fmla="*/ 284954 h 854388"/>
              <a:gd name="connsiteX1" fmla="*/ 80747 w 860425"/>
              <a:gd name="connsiteY1" fmla="*/ 209550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0" fmla="*/ 4762 w 779678"/>
              <a:gd name="connsiteY0" fmla="*/ 656213 h 854388"/>
              <a:gd name="connsiteX1" fmla="*/ 0 w 779678"/>
              <a:gd name="connsiteY1" fmla="*/ 209550 h 854388"/>
              <a:gd name="connsiteX2" fmla="*/ 370319 w 779678"/>
              <a:gd name="connsiteY2" fmla="*/ 0 h 854388"/>
              <a:gd name="connsiteX3" fmla="*/ 770152 w 779678"/>
              <a:gd name="connsiteY3" fmla="*/ 204572 h 854388"/>
              <a:gd name="connsiteX4" fmla="*/ 779678 w 779678"/>
              <a:gd name="connsiteY4" fmla="*/ 656429 h 854388"/>
              <a:gd name="connsiteX5" fmla="*/ 385727 w 779678"/>
              <a:gd name="connsiteY5" fmla="*/ 854388 h 854388"/>
              <a:gd name="connsiteX6" fmla="*/ 4762 w 779678"/>
              <a:gd name="connsiteY6" fmla="*/ 656213 h 854388"/>
              <a:gd name="connsiteX0" fmla="*/ 4762 w 779678"/>
              <a:gd name="connsiteY0" fmla="*/ 656213 h 854388"/>
              <a:gd name="connsiteX1" fmla="*/ 0 w 779678"/>
              <a:gd name="connsiteY1" fmla="*/ 209550 h 854388"/>
              <a:gd name="connsiteX2" fmla="*/ 370319 w 779678"/>
              <a:gd name="connsiteY2" fmla="*/ 0 h 854388"/>
              <a:gd name="connsiteX3" fmla="*/ 770152 w 779678"/>
              <a:gd name="connsiteY3" fmla="*/ 199810 h 854388"/>
              <a:gd name="connsiteX4" fmla="*/ 779678 w 779678"/>
              <a:gd name="connsiteY4" fmla="*/ 656429 h 854388"/>
              <a:gd name="connsiteX5" fmla="*/ 385727 w 779678"/>
              <a:gd name="connsiteY5" fmla="*/ 854388 h 854388"/>
              <a:gd name="connsiteX6" fmla="*/ 4762 w 779678"/>
              <a:gd name="connsiteY6" fmla="*/ 656213 h 854388"/>
              <a:gd name="connsiteX0" fmla="*/ 4762 w 777296"/>
              <a:gd name="connsiteY0" fmla="*/ 656213 h 854388"/>
              <a:gd name="connsiteX1" fmla="*/ 0 w 777296"/>
              <a:gd name="connsiteY1" fmla="*/ 209550 h 854388"/>
              <a:gd name="connsiteX2" fmla="*/ 370319 w 777296"/>
              <a:gd name="connsiteY2" fmla="*/ 0 h 854388"/>
              <a:gd name="connsiteX3" fmla="*/ 770152 w 777296"/>
              <a:gd name="connsiteY3" fmla="*/ 199810 h 854388"/>
              <a:gd name="connsiteX4" fmla="*/ 777296 w 777296"/>
              <a:gd name="connsiteY4" fmla="*/ 658811 h 854388"/>
              <a:gd name="connsiteX5" fmla="*/ 385727 w 777296"/>
              <a:gd name="connsiteY5" fmla="*/ 854388 h 854388"/>
              <a:gd name="connsiteX6" fmla="*/ 4762 w 777296"/>
              <a:gd name="connsiteY6" fmla="*/ 656213 h 854388"/>
              <a:gd name="connsiteX0" fmla="*/ 4762 w 777296"/>
              <a:gd name="connsiteY0" fmla="*/ 660975 h 854388"/>
              <a:gd name="connsiteX1" fmla="*/ 0 w 777296"/>
              <a:gd name="connsiteY1" fmla="*/ 209550 h 854388"/>
              <a:gd name="connsiteX2" fmla="*/ 370319 w 777296"/>
              <a:gd name="connsiteY2" fmla="*/ 0 h 854388"/>
              <a:gd name="connsiteX3" fmla="*/ 770152 w 777296"/>
              <a:gd name="connsiteY3" fmla="*/ 199810 h 854388"/>
              <a:gd name="connsiteX4" fmla="*/ 777296 w 777296"/>
              <a:gd name="connsiteY4" fmla="*/ 658811 h 854388"/>
              <a:gd name="connsiteX5" fmla="*/ 385727 w 777296"/>
              <a:gd name="connsiteY5" fmla="*/ 854388 h 854388"/>
              <a:gd name="connsiteX6" fmla="*/ 4762 w 777296"/>
              <a:gd name="connsiteY6" fmla="*/ 660975 h 854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7296" h="854388">
                <a:moveTo>
                  <a:pt x="4762" y="660975"/>
                </a:moveTo>
                <a:cubicBezTo>
                  <a:pt x="3175" y="512087"/>
                  <a:pt x="1587" y="358438"/>
                  <a:pt x="0" y="209550"/>
                </a:cubicBezTo>
                <a:lnTo>
                  <a:pt x="370319" y="0"/>
                </a:lnTo>
                <a:lnTo>
                  <a:pt x="770152" y="199810"/>
                </a:lnTo>
                <a:lnTo>
                  <a:pt x="777296" y="658811"/>
                </a:lnTo>
                <a:lnTo>
                  <a:pt x="385727" y="854388"/>
                </a:lnTo>
                <a:lnTo>
                  <a:pt x="4762" y="660975"/>
                </a:lnTo>
                <a:close/>
              </a:path>
            </a:pathLst>
          </a:custGeom>
          <a:ln>
            <a:noFill/>
          </a:ln>
        </p:spPr>
        <p:txBody>
          <a:bodyPr/>
          <a:lstStyle/>
          <a:p>
            <a:r>
              <a:rPr lang="en-US" smtClean="0"/>
              <a:t>Click icon to add picture</a:t>
            </a:r>
            <a:endParaRPr lang="en-US" dirty="0"/>
          </a:p>
        </p:txBody>
      </p:sp>
      <p:sp>
        <p:nvSpPr>
          <p:cNvPr id="26" name="Text Placeholder 25"/>
          <p:cNvSpPr>
            <a:spLocks noGrp="1"/>
          </p:cNvSpPr>
          <p:nvPr>
            <p:ph type="body" sz="quarter" idx="10" hasCustomPrompt="1"/>
          </p:nvPr>
        </p:nvSpPr>
        <p:spPr>
          <a:xfrm>
            <a:off x="5174437" y="1777496"/>
            <a:ext cx="3577491" cy="415498"/>
          </a:xfrm>
        </p:spPr>
        <p:txBody>
          <a:bodyPr>
            <a:normAutofit/>
          </a:bodyPr>
          <a:lstStyle>
            <a:lvl1pPr marL="0" indent="0">
              <a:buFontTx/>
              <a:buNone/>
              <a:defRPr lang="en-US" sz="1800" b="1" kern="1200" baseline="0" dirty="0" smtClean="0">
                <a:solidFill>
                  <a:schemeClr val="tx2"/>
                </a:solidFill>
                <a:latin typeface="Georgia" panose="02040502050405020303" pitchFamily="18" charset="0"/>
                <a:ea typeface="Arial" charset="0"/>
                <a:cs typeface="Arial" charset="0"/>
              </a:defRPr>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marL="0" lvl="0" indent="0" algn="l" defTabSz="914400" rtl="0" eaLnBrk="1" latinLnBrk="0" hangingPunct="1">
              <a:lnSpc>
                <a:spcPct val="110000"/>
              </a:lnSpc>
              <a:spcBef>
                <a:spcPts val="1200"/>
              </a:spcBef>
              <a:buClr>
                <a:schemeClr val="accent2"/>
              </a:buClr>
              <a:buSzPct val="90000"/>
              <a:buFontTx/>
              <a:buNone/>
            </a:pPr>
            <a:r>
              <a:rPr lang="en-US" dirty="0" smtClean="0"/>
              <a:t>Name Goes Here</a:t>
            </a:r>
          </a:p>
        </p:txBody>
      </p:sp>
      <p:sp>
        <p:nvSpPr>
          <p:cNvPr id="27" name="Text Placeholder 25"/>
          <p:cNvSpPr>
            <a:spLocks noGrp="1"/>
          </p:cNvSpPr>
          <p:nvPr>
            <p:ph type="body" sz="quarter" idx="11" hasCustomPrompt="1"/>
          </p:nvPr>
        </p:nvSpPr>
        <p:spPr>
          <a:xfrm>
            <a:off x="1090728" y="1778104"/>
            <a:ext cx="3642637" cy="415498"/>
          </a:xfrm>
          <a:ln>
            <a:noFill/>
          </a:ln>
        </p:spPr>
        <p:txBody>
          <a:bodyPr/>
          <a:lstStyle>
            <a:lvl1pPr marL="0" indent="0">
              <a:buFontTx/>
              <a:buNone/>
              <a:defRPr sz="1800" b="1" baseline="0">
                <a:latin typeface="Georgia" panose="02040502050405020303" pitchFamily="18" charset="0"/>
              </a:defRPr>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smtClean="0"/>
              <a:t>Name Goes Here</a:t>
            </a:r>
          </a:p>
        </p:txBody>
      </p:sp>
      <p:sp>
        <p:nvSpPr>
          <p:cNvPr id="30" name="Text Placeholder 25"/>
          <p:cNvSpPr>
            <a:spLocks noGrp="1"/>
          </p:cNvSpPr>
          <p:nvPr>
            <p:ph type="body" sz="quarter" idx="12" hasCustomPrompt="1"/>
          </p:nvPr>
        </p:nvSpPr>
        <p:spPr>
          <a:xfrm>
            <a:off x="1090728" y="2076799"/>
            <a:ext cx="2744651" cy="276999"/>
          </a:xfrm>
          <a:ln>
            <a:noFill/>
          </a:ln>
        </p:spPr>
        <p:txBody>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smtClean="0"/>
              <a:t>Title Goes Here</a:t>
            </a:r>
          </a:p>
        </p:txBody>
      </p:sp>
      <p:sp>
        <p:nvSpPr>
          <p:cNvPr id="32" name="Text Placeholder 25"/>
          <p:cNvSpPr>
            <a:spLocks noGrp="1"/>
          </p:cNvSpPr>
          <p:nvPr>
            <p:ph type="body" sz="quarter" idx="13" hasCustomPrompt="1"/>
          </p:nvPr>
        </p:nvSpPr>
        <p:spPr>
          <a:xfrm>
            <a:off x="5174437" y="2077817"/>
            <a:ext cx="2744651" cy="276999"/>
          </a:xfrm>
        </p:spPr>
        <p:txBody>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smtClean="0"/>
              <a:t>Title Goes Here</a:t>
            </a:r>
          </a:p>
        </p:txBody>
      </p:sp>
      <p:sp>
        <p:nvSpPr>
          <p:cNvPr id="33" name="Text Placeholder 25"/>
          <p:cNvSpPr>
            <a:spLocks noGrp="1"/>
          </p:cNvSpPr>
          <p:nvPr>
            <p:ph type="body" sz="quarter" idx="14" hasCustomPrompt="1"/>
          </p:nvPr>
        </p:nvSpPr>
        <p:spPr>
          <a:xfrm>
            <a:off x="1090728" y="2467217"/>
            <a:ext cx="3642637" cy="826573"/>
          </a:xfrm>
          <a:ln>
            <a:noFill/>
          </a:ln>
        </p:spPr>
        <p:txBody>
          <a:bodyPr>
            <a:noAutofit/>
          </a:bodyPr>
          <a:lstStyle>
            <a:lvl1pPr marL="0" indent="0">
              <a:buFontTx/>
              <a:buNone/>
              <a:defRPr sz="1200" b="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smtClean="0"/>
              <a:t>Description goes here</a:t>
            </a:r>
          </a:p>
        </p:txBody>
      </p:sp>
      <p:sp>
        <p:nvSpPr>
          <p:cNvPr id="34" name="Text Placeholder 25"/>
          <p:cNvSpPr>
            <a:spLocks noGrp="1"/>
          </p:cNvSpPr>
          <p:nvPr>
            <p:ph type="body" sz="quarter" idx="15" hasCustomPrompt="1"/>
          </p:nvPr>
        </p:nvSpPr>
        <p:spPr>
          <a:xfrm>
            <a:off x="5174437" y="2468235"/>
            <a:ext cx="3577309" cy="826573"/>
          </a:xfrm>
        </p:spPr>
        <p:txBody>
          <a:bodyPr>
            <a:noAutofit/>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smtClean="0"/>
              <a:t>Description goes here</a:t>
            </a:r>
          </a:p>
        </p:txBody>
      </p:sp>
      <p:sp>
        <p:nvSpPr>
          <p:cNvPr id="35" name="Text Placeholder 25"/>
          <p:cNvSpPr>
            <a:spLocks noGrp="1"/>
          </p:cNvSpPr>
          <p:nvPr>
            <p:ph type="body" sz="quarter" idx="16" hasCustomPrompt="1"/>
          </p:nvPr>
        </p:nvSpPr>
        <p:spPr>
          <a:xfrm>
            <a:off x="5163679" y="4430997"/>
            <a:ext cx="3577491" cy="415498"/>
          </a:xfrm>
        </p:spPr>
        <p:txBody>
          <a:bodyPr>
            <a:normAutofit/>
          </a:bodyPr>
          <a:lstStyle>
            <a:lvl1pPr marL="0" indent="0">
              <a:buFontTx/>
              <a:buNone/>
              <a:defRPr lang="en-US" sz="1800" b="1" kern="1200" baseline="0" dirty="0" smtClean="0">
                <a:solidFill>
                  <a:schemeClr val="tx2"/>
                </a:solidFill>
                <a:latin typeface="Georgia" panose="02040502050405020303" pitchFamily="18" charset="0"/>
                <a:ea typeface="Arial" charset="0"/>
                <a:cs typeface="Arial" charset="0"/>
              </a:defRPr>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marL="0" lvl="0" indent="0" algn="l" defTabSz="914400" rtl="0" eaLnBrk="1" latinLnBrk="0" hangingPunct="1">
              <a:lnSpc>
                <a:spcPct val="110000"/>
              </a:lnSpc>
              <a:spcBef>
                <a:spcPts val="1200"/>
              </a:spcBef>
              <a:buClr>
                <a:schemeClr val="accent2"/>
              </a:buClr>
              <a:buSzPct val="90000"/>
              <a:buFontTx/>
              <a:buNone/>
            </a:pPr>
            <a:r>
              <a:rPr lang="en-US" dirty="0" smtClean="0"/>
              <a:t>Name Goes Here</a:t>
            </a:r>
          </a:p>
        </p:txBody>
      </p:sp>
      <p:sp>
        <p:nvSpPr>
          <p:cNvPr id="36" name="Text Placeholder 25"/>
          <p:cNvSpPr>
            <a:spLocks noGrp="1"/>
          </p:cNvSpPr>
          <p:nvPr>
            <p:ph type="body" sz="quarter" idx="17" hasCustomPrompt="1"/>
          </p:nvPr>
        </p:nvSpPr>
        <p:spPr>
          <a:xfrm>
            <a:off x="1079970" y="4431605"/>
            <a:ext cx="3642637" cy="415498"/>
          </a:xfrm>
          <a:ln>
            <a:noFill/>
          </a:ln>
        </p:spPr>
        <p:txBody>
          <a:bodyPr>
            <a:normAutofit/>
          </a:bodyPr>
          <a:lstStyle>
            <a:lvl1pPr marL="0" indent="0">
              <a:buFontTx/>
              <a:buNone/>
              <a:defRPr lang="en-US" sz="1800" b="1" kern="1200" baseline="0" dirty="0" smtClean="0">
                <a:solidFill>
                  <a:schemeClr val="tx2"/>
                </a:solidFill>
                <a:latin typeface="Georgia" panose="02040502050405020303" pitchFamily="18" charset="0"/>
                <a:ea typeface="Arial" charset="0"/>
                <a:cs typeface="Arial" charset="0"/>
              </a:defRPr>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marL="0" lvl="0" indent="0" algn="l" defTabSz="914400" rtl="0" eaLnBrk="1" latinLnBrk="0" hangingPunct="1">
              <a:lnSpc>
                <a:spcPct val="110000"/>
              </a:lnSpc>
              <a:spcBef>
                <a:spcPts val="1200"/>
              </a:spcBef>
              <a:buClr>
                <a:schemeClr val="accent2"/>
              </a:buClr>
              <a:buSzPct val="90000"/>
              <a:buFontTx/>
              <a:buNone/>
            </a:pPr>
            <a:r>
              <a:rPr lang="en-US" dirty="0" smtClean="0"/>
              <a:t>Name Goes Here</a:t>
            </a:r>
          </a:p>
        </p:txBody>
      </p:sp>
      <p:sp>
        <p:nvSpPr>
          <p:cNvPr id="37" name="Text Placeholder 25"/>
          <p:cNvSpPr>
            <a:spLocks noGrp="1"/>
          </p:cNvSpPr>
          <p:nvPr>
            <p:ph type="body" sz="quarter" idx="18" hasCustomPrompt="1"/>
          </p:nvPr>
        </p:nvSpPr>
        <p:spPr>
          <a:xfrm>
            <a:off x="1079970" y="4730300"/>
            <a:ext cx="2744651" cy="276999"/>
          </a:xfrm>
          <a:ln>
            <a:noFill/>
          </a:ln>
        </p:spPr>
        <p:txBody>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smtClean="0"/>
              <a:t>Title Goes Here</a:t>
            </a:r>
          </a:p>
        </p:txBody>
      </p:sp>
      <p:sp>
        <p:nvSpPr>
          <p:cNvPr id="38" name="Text Placeholder 25"/>
          <p:cNvSpPr>
            <a:spLocks noGrp="1"/>
          </p:cNvSpPr>
          <p:nvPr>
            <p:ph type="body" sz="quarter" idx="19" hasCustomPrompt="1"/>
          </p:nvPr>
        </p:nvSpPr>
        <p:spPr>
          <a:xfrm>
            <a:off x="5163679" y="4731318"/>
            <a:ext cx="2744651" cy="276999"/>
          </a:xfrm>
        </p:spPr>
        <p:txBody>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smtClean="0"/>
              <a:t>Title Goes Here</a:t>
            </a:r>
          </a:p>
        </p:txBody>
      </p:sp>
      <p:sp>
        <p:nvSpPr>
          <p:cNvPr id="39" name="Text Placeholder 25"/>
          <p:cNvSpPr>
            <a:spLocks noGrp="1"/>
          </p:cNvSpPr>
          <p:nvPr>
            <p:ph type="body" sz="quarter" idx="20" hasCustomPrompt="1"/>
          </p:nvPr>
        </p:nvSpPr>
        <p:spPr>
          <a:xfrm>
            <a:off x="1079971" y="5131476"/>
            <a:ext cx="3652858" cy="826573"/>
          </a:xfrm>
          <a:ln>
            <a:noFill/>
          </a:ln>
        </p:spPr>
        <p:txBody>
          <a:bodyPr>
            <a:noAutofit/>
          </a:bodyPr>
          <a:lstStyle>
            <a:lvl1pPr marL="0" indent="0">
              <a:buFontTx/>
              <a:buNone/>
              <a:defRPr sz="1200" b="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smtClean="0"/>
              <a:t>Description goes here</a:t>
            </a:r>
          </a:p>
        </p:txBody>
      </p:sp>
      <p:sp>
        <p:nvSpPr>
          <p:cNvPr id="40" name="Text Placeholder 25"/>
          <p:cNvSpPr>
            <a:spLocks noGrp="1"/>
          </p:cNvSpPr>
          <p:nvPr>
            <p:ph type="body" sz="quarter" idx="21" hasCustomPrompt="1"/>
          </p:nvPr>
        </p:nvSpPr>
        <p:spPr>
          <a:xfrm>
            <a:off x="5163679" y="5132494"/>
            <a:ext cx="3587530" cy="826573"/>
          </a:xfrm>
        </p:spPr>
        <p:txBody>
          <a:bodyPr>
            <a:noAutofit/>
          </a:bodyPr>
          <a:lstStyle>
            <a:lvl1pPr marL="0" indent="0">
              <a:buFontTx/>
              <a:buNone/>
              <a:defRPr sz="1200" b="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smtClean="0"/>
              <a:t>Description goes here</a:t>
            </a:r>
          </a:p>
        </p:txBody>
      </p:sp>
      <p:sp>
        <p:nvSpPr>
          <p:cNvPr id="41" name="Picture Placeholder 4"/>
          <p:cNvSpPr>
            <a:spLocks noGrp="1"/>
          </p:cNvSpPr>
          <p:nvPr>
            <p:ph type="pic" sz="quarter" idx="23"/>
          </p:nvPr>
        </p:nvSpPr>
        <p:spPr>
          <a:xfrm>
            <a:off x="710861" y="892609"/>
            <a:ext cx="777296" cy="854388"/>
          </a:xfrm>
          <a:custGeom>
            <a:avLst/>
            <a:gdLst>
              <a:gd name="connsiteX0" fmla="*/ 0 w 931862"/>
              <a:gd name="connsiteY0" fmla="*/ 114084 h 389513"/>
              <a:gd name="connsiteX1" fmla="*/ 114084 w 931862"/>
              <a:gd name="connsiteY1" fmla="*/ 0 h 389513"/>
              <a:gd name="connsiteX2" fmla="*/ 817778 w 931862"/>
              <a:gd name="connsiteY2" fmla="*/ 0 h 389513"/>
              <a:gd name="connsiteX3" fmla="*/ 931862 w 931862"/>
              <a:gd name="connsiteY3" fmla="*/ 114084 h 389513"/>
              <a:gd name="connsiteX4" fmla="*/ 931862 w 931862"/>
              <a:gd name="connsiteY4" fmla="*/ 275429 h 389513"/>
              <a:gd name="connsiteX5" fmla="*/ 817778 w 931862"/>
              <a:gd name="connsiteY5" fmla="*/ 389513 h 389513"/>
              <a:gd name="connsiteX6" fmla="*/ 114084 w 931862"/>
              <a:gd name="connsiteY6" fmla="*/ 389513 h 389513"/>
              <a:gd name="connsiteX7" fmla="*/ 0 w 931862"/>
              <a:gd name="connsiteY7" fmla="*/ 275429 h 389513"/>
              <a:gd name="connsiteX8" fmla="*/ 0 w 931862"/>
              <a:gd name="connsiteY8" fmla="*/ 114084 h 389513"/>
              <a:gd name="connsiteX0" fmla="*/ 0 w 931862"/>
              <a:gd name="connsiteY0" fmla="*/ 114084 h 399205"/>
              <a:gd name="connsiteX1" fmla="*/ 114084 w 931862"/>
              <a:gd name="connsiteY1" fmla="*/ 0 h 399205"/>
              <a:gd name="connsiteX2" fmla="*/ 817778 w 931862"/>
              <a:gd name="connsiteY2" fmla="*/ 0 h 399205"/>
              <a:gd name="connsiteX3" fmla="*/ 931862 w 931862"/>
              <a:gd name="connsiteY3" fmla="*/ 114084 h 399205"/>
              <a:gd name="connsiteX4" fmla="*/ 931862 w 931862"/>
              <a:gd name="connsiteY4" fmla="*/ 275429 h 399205"/>
              <a:gd name="connsiteX5" fmla="*/ 817778 w 931862"/>
              <a:gd name="connsiteY5" fmla="*/ 389513 h 399205"/>
              <a:gd name="connsiteX6" fmla="*/ 113348 w 931862"/>
              <a:gd name="connsiteY6" fmla="*/ 398557 h 399205"/>
              <a:gd name="connsiteX7" fmla="*/ 114084 w 931862"/>
              <a:gd name="connsiteY7" fmla="*/ 389513 h 399205"/>
              <a:gd name="connsiteX8" fmla="*/ 0 w 931862"/>
              <a:gd name="connsiteY8" fmla="*/ 275429 h 399205"/>
              <a:gd name="connsiteX9" fmla="*/ 0 w 931862"/>
              <a:gd name="connsiteY9" fmla="*/ 114084 h 399205"/>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114084 w 931862"/>
              <a:gd name="connsiteY7" fmla="*/ 389513 h 830576"/>
              <a:gd name="connsiteX8" fmla="*/ 0 w 931862"/>
              <a:gd name="connsiteY8" fmla="*/ 275429 h 830576"/>
              <a:gd name="connsiteX9" fmla="*/ 0 w 931862"/>
              <a:gd name="connsiteY9" fmla="*/ 114084 h 830576"/>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114084 w 931862"/>
              <a:gd name="connsiteY7" fmla="*/ 389513 h 830576"/>
              <a:gd name="connsiteX8" fmla="*/ 0 w 931862"/>
              <a:gd name="connsiteY8" fmla="*/ 275429 h 830576"/>
              <a:gd name="connsiteX9" fmla="*/ 0 w 931862"/>
              <a:gd name="connsiteY9" fmla="*/ 114084 h 830576"/>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85509 w 931862"/>
              <a:gd name="connsiteY7" fmla="*/ 646688 h 830576"/>
              <a:gd name="connsiteX8" fmla="*/ 0 w 931862"/>
              <a:gd name="connsiteY8" fmla="*/ 275429 h 830576"/>
              <a:gd name="connsiteX9" fmla="*/ 0 w 931862"/>
              <a:gd name="connsiteY9" fmla="*/ 114084 h 830576"/>
              <a:gd name="connsiteX0" fmla="*/ 0 w 931862"/>
              <a:gd name="connsiteY0" fmla="*/ 114084 h 844885"/>
              <a:gd name="connsiteX1" fmla="*/ 114084 w 931862"/>
              <a:gd name="connsiteY1" fmla="*/ 0 h 844885"/>
              <a:gd name="connsiteX2" fmla="*/ 817778 w 931862"/>
              <a:gd name="connsiteY2" fmla="*/ 0 h 844885"/>
              <a:gd name="connsiteX3" fmla="*/ 931862 w 931862"/>
              <a:gd name="connsiteY3" fmla="*/ 114084 h 844885"/>
              <a:gd name="connsiteX4" fmla="*/ 931862 w 931862"/>
              <a:gd name="connsiteY4" fmla="*/ 275429 h 844885"/>
              <a:gd name="connsiteX5" fmla="*/ 495049 w 931862"/>
              <a:gd name="connsiteY5" fmla="*/ 830576 h 844885"/>
              <a:gd name="connsiteX6" fmla="*/ 85509 w 931862"/>
              <a:gd name="connsiteY6" fmla="*/ 646688 h 844885"/>
              <a:gd name="connsiteX7" fmla="*/ 0 w 931862"/>
              <a:gd name="connsiteY7" fmla="*/ 275429 h 844885"/>
              <a:gd name="connsiteX8" fmla="*/ 0 w 931862"/>
              <a:gd name="connsiteY8" fmla="*/ 114084 h 844885"/>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85509 w 931862"/>
              <a:gd name="connsiteY6" fmla="*/ 646688 h 830576"/>
              <a:gd name="connsiteX7" fmla="*/ 0 w 931862"/>
              <a:gd name="connsiteY7" fmla="*/ 275429 h 830576"/>
              <a:gd name="connsiteX8" fmla="*/ 0 w 931862"/>
              <a:gd name="connsiteY8" fmla="*/ 114084 h 830576"/>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931862 w 931862"/>
              <a:gd name="connsiteY4" fmla="*/ 275429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860425 w 931862"/>
              <a:gd name="connsiteY4" fmla="*/ 646904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860425 w 931862"/>
              <a:gd name="connsiteY4" fmla="*/ 646904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860425"/>
              <a:gd name="connsiteY0" fmla="*/ 114084 h 844863"/>
              <a:gd name="connsiteX1" fmla="*/ 114084 w 860425"/>
              <a:gd name="connsiteY1" fmla="*/ 0 h 844863"/>
              <a:gd name="connsiteX2" fmla="*/ 817778 w 860425"/>
              <a:gd name="connsiteY2" fmla="*/ 0 h 844863"/>
              <a:gd name="connsiteX3" fmla="*/ 850899 w 860425"/>
              <a:gd name="connsiteY3" fmla="*/ 195047 h 844863"/>
              <a:gd name="connsiteX4" fmla="*/ 860425 w 860425"/>
              <a:gd name="connsiteY4" fmla="*/ 646904 h 844863"/>
              <a:gd name="connsiteX5" fmla="*/ 466474 w 860425"/>
              <a:gd name="connsiteY5" fmla="*/ 844863 h 844863"/>
              <a:gd name="connsiteX6" fmla="*/ 85509 w 860425"/>
              <a:gd name="connsiteY6" fmla="*/ 646688 h 844863"/>
              <a:gd name="connsiteX7" fmla="*/ 0 w 860425"/>
              <a:gd name="connsiteY7" fmla="*/ 275429 h 844863"/>
              <a:gd name="connsiteX8" fmla="*/ 0 w 860425"/>
              <a:gd name="connsiteY8" fmla="*/ 114084 h 844863"/>
              <a:gd name="connsiteX0" fmla="*/ 0 w 860425"/>
              <a:gd name="connsiteY0" fmla="*/ 123609 h 854388"/>
              <a:gd name="connsiteX1" fmla="*/ 114084 w 860425"/>
              <a:gd name="connsiteY1" fmla="*/ 9525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8" fmla="*/ 0 w 860425"/>
              <a:gd name="connsiteY8" fmla="*/ 123609 h 854388"/>
              <a:gd name="connsiteX0" fmla="*/ 0 w 860425"/>
              <a:gd name="connsiteY0" fmla="*/ 123609 h 854388"/>
              <a:gd name="connsiteX1" fmla="*/ 80747 w 860425"/>
              <a:gd name="connsiteY1" fmla="*/ 209550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8" fmla="*/ 0 w 860425"/>
              <a:gd name="connsiteY8" fmla="*/ 123609 h 854388"/>
              <a:gd name="connsiteX0" fmla="*/ 0 w 860425"/>
              <a:gd name="connsiteY0" fmla="*/ 284954 h 854388"/>
              <a:gd name="connsiteX1" fmla="*/ 80747 w 860425"/>
              <a:gd name="connsiteY1" fmla="*/ 209550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0" fmla="*/ 4762 w 779678"/>
              <a:gd name="connsiteY0" fmla="*/ 656213 h 854388"/>
              <a:gd name="connsiteX1" fmla="*/ 0 w 779678"/>
              <a:gd name="connsiteY1" fmla="*/ 209550 h 854388"/>
              <a:gd name="connsiteX2" fmla="*/ 370319 w 779678"/>
              <a:gd name="connsiteY2" fmla="*/ 0 h 854388"/>
              <a:gd name="connsiteX3" fmla="*/ 770152 w 779678"/>
              <a:gd name="connsiteY3" fmla="*/ 204572 h 854388"/>
              <a:gd name="connsiteX4" fmla="*/ 779678 w 779678"/>
              <a:gd name="connsiteY4" fmla="*/ 656429 h 854388"/>
              <a:gd name="connsiteX5" fmla="*/ 385727 w 779678"/>
              <a:gd name="connsiteY5" fmla="*/ 854388 h 854388"/>
              <a:gd name="connsiteX6" fmla="*/ 4762 w 779678"/>
              <a:gd name="connsiteY6" fmla="*/ 656213 h 854388"/>
              <a:gd name="connsiteX0" fmla="*/ 4762 w 779678"/>
              <a:gd name="connsiteY0" fmla="*/ 656213 h 854388"/>
              <a:gd name="connsiteX1" fmla="*/ 0 w 779678"/>
              <a:gd name="connsiteY1" fmla="*/ 209550 h 854388"/>
              <a:gd name="connsiteX2" fmla="*/ 370319 w 779678"/>
              <a:gd name="connsiteY2" fmla="*/ 0 h 854388"/>
              <a:gd name="connsiteX3" fmla="*/ 770152 w 779678"/>
              <a:gd name="connsiteY3" fmla="*/ 199810 h 854388"/>
              <a:gd name="connsiteX4" fmla="*/ 779678 w 779678"/>
              <a:gd name="connsiteY4" fmla="*/ 656429 h 854388"/>
              <a:gd name="connsiteX5" fmla="*/ 385727 w 779678"/>
              <a:gd name="connsiteY5" fmla="*/ 854388 h 854388"/>
              <a:gd name="connsiteX6" fmla="*/ 4762 w 779678"/>
              <a:gd name="connsiteY6" fmla="*/ 656213 h 854388"/>
              <a:gd name="connsiteX0" fmla="*/ 4762 w 777296"/>
              <a:gd name="connsiteY0" fmla="*/ 656213 h 854388"/>
              <a:gd name="connsiteX1" fmla="*/ 0 w 777296"/>
              <a:gd name="connsiteY1" fmla="*/ 209550 h 854388"/>
              <a:gd name="connsiteX2" fmla="*/ 370319 w 777296"/>
              <a:gd name="connsiteY2" fmla="*/ 0 h 854388"/>
              <a:gd name="connsiteX3" fmla="*/ 770152 w 777296"/>
              <a:gd name="connsiteY3" fmla="*/ 199810 h 854388"/>
              <a:gd name="connsiteX4" fmla="*/ 777296 w 777296"/>
              <a:gd name="connsiteY4" fmla="*/ 658811 h 854388"/>
              <a:gd name="connsiteX5" fmla="*/ 385727 w 777296"/>
              <a:gd name="connsiteY5" fmla="*/ 854388 h 854388"/>
              <a:gd name="connsiteX6" fmla="*/ 4762 w 777296"/>
              <a:gd name="connsiteY6" fmla="*/ 656213 h 854388"/>
              <a:gd name="connsiteX0" fmla="*/ 4762 w 777296"/>
              <a:gd name="connsiteY0" fmla="*/ 660975 h 854388"/>
              <a:gd name="connsiteX1" fmla="*/ 0 w 777296"/>
              <a:gd name="connsiteY1" fmla="*/ 209550 h 854388"/>
              <a:gd name="connsiteX2" fmla="*/ 370319 w 777296"/>
              <a:gd name="connsiteY2" fmla="*/ 0 h 854388"/>
              <a:gd name="connsiteX3" fmla="*/ 770152 w 777296"/>
              <a:gd name="connsiteY3" fmla="*/ 199810 h 854388"/>
              <a:gd name="connsiteX4" fmla="*/ 777296 w 777296"/>
              <a:gd name="connsiteY4" fmla="*/ 658811 h 854388"/>
              <a:gd name="connsiteX5" fmla="*/ 385727 w 777296"/>
              <a:gd name="connsiteY5" fmla="*/ 854388 h 854388"/>
              <a:gd name="connsiteX6" fmla="*/ 4762 w 777296"/>
              <a:gd name="connsiteY6" fmla="*/ 660975 h 854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7296" h="854388">
                <a:moveTo>
                  <a:pt x="4762" y="660975"/>
                </a:moveTo>
                <a:cubicBezTo>
                  <a:pt x="3175" y="512087"/>
                  <a:pt x="1587" y="358438"/>
                  <a:pt x="0" y="209550"/>
                </a:cubicBezTo>
                <a:lnTo>
                  <a:pt x="370319" y="0"/>
                </a:lnTo>
                <a:lnTo>
                  <a:pt x="770152" y="199810"/>
                </a:lnTo>
                <a:lnTo>
                  <a:pt x="777296" y="658811"/>
                </a:lnTo>
                <a:lnTo>
                  <a:pt x="385727" y="854388"/>
                </a:lnTo>
                <a:lnTo>
                  <a:pt x="4762" y="660975"/>
                </a:lnTo>
                <a:close/>
              </a:path>
            </a:pathLst>
          </a:custGeom>
          <a:ln>
            <a:noFill/>
          </a:ln>
        </p:spPr>
        <p:txBody>
          <a:bodyPr/>
          <a:lstStyle/>
          <a:p>
            <a:r>
              <a:rPr lang="en-US" smtClean="0"/>
              <a:t>Click icon to add picture</a:t>
            </a:r>
            <a:endParaRPr lang="en-US" dirty="0"/>
          </a:p>
        </p:txBody>
      </p:sp>
      <p:sp>
        <p:nvSpPr>
          <p:cNvPr id="28" name="Picture Placeholder 4"/>
          <p:cNvSpPr>
            <a:spLocks noGrp="1"/>
          </p:cNvSpPr>
          <p:nvPr>
            <p:ph type="pic" sz="quarter" idx="26"/>
          </p:nvPr>
        </p:nvSpPr>
        <p:spPr>
          <a:xfrm>
            <a:off x="4796547" y="893627"/>
            <a:ext cx="777296" cy="854388"/>
          </a:xfrm>
          <a:custGeom>
            <a:avLst/>
            <a:gdLst>
              <a:gd name="connsiteX0" fmla="*/ 0 w 931862"/>
              <a:gd name="connsiteY0" fmla="*/ 114084 h 389513"/>
              <a:gd name="connsiteX1" fmla="*/ 114084 w 931862"/>
              <a:gd name="connsiteY1" fmla="*/ 0 h 389513"/>
              <a:gd name="connsiteX2" fmla="*/ 817778 w 931862"/>
              <a:gd name="connsiteY2" fmla="*/ 0 h 389513"/>
              <a:gd name="connsiteX3" fmla="*/ 931862 w 931862"/>
              <a:gd name="connsiteY3" fmla="*/ 114084 h 389513"/>
              <a:gd name="connsiteX4" fmla="*/ 931862 w 931862"/>
              <a:gd name="connsiteY4" fmla="*/ 275429 h 389513"/>
              <a:gd name="connsiteX5" fmla="*/ 817778 w 931862"/>
              <a:gd name="connsiteY5" fmla="*/ 389513 h 389513"/>
              <a:gd name="connsiteX6" fmla="*/ 114084 w 931862"/>
              <a:gd name="connsiteY6" fmla="*/ 389513 h 389513"/>
              <a:gd name="connsiteX7" fmla="*/ 0 w 931862"/>
              <a:gd name="connsiteY7" fmla="*/ 275429 h 389513"/>
              <a:gd name="connsiteX8" fmla="*/ 0 w 931862"/>
              <a:gd name="connsiteY8" fmla="*/ 114084 h 389513"/>
              <a:gd name="connsiteX0" fmla="*/ 0 w 931862"/>
              <a:gd name="connsiteY0" fmla="*/ 114084 h 399205"/>
              <a:gd name="connsiteX1" fmla="*/ 114084 w 931862"/>
              <a:gd name="connsiteY1" fmla="*/ 0 h 399205"/>
              <a:gd name="connsiteX2" fmla="*/ 817778 w 931862"/>
              <a:gd name="connsiteY2" fmla="*/ 0 h 399205"/>
              <a:gd name="connsiteX3" fmla="*/ 931862 w 931862"/>
              <a:gd name="connsiteY3" fmla="*/ 114084 h 399205"/>
              <a:gd name="connsiteX4" fmla="*/ 931862 w 931862"/>
              <a:gd name="connsiteY4" fmla="*/ 275429 h 399205"/>
              <a:gd name="connsiteX5" fmla="*/ 817778 w 931862"/>
              <a:gd name="connsiteY5" fmla="*/ 389513 h 399205"/>
              <a:gd name="connsiteX6" fmla="*/ 113348 w 931862"/>
              <a:gd name="connsiteY6" fmla="*/ 398557 h 399205"/>
              <a:gd name="connsiteX7" fmla="*/ 114084 w 931862"/>
              <a:gd name="connsiteY7" fmla="*/ 389513 h 399205"/>
              <a:gd name="connsiteX8" fmla="*/ 0 w 931862"/>
              <a:gd name="connsiteY8" fmla="*/ 275429 h 399205"/>
              <a:gd name="connsiteX9" fmla="*/ 0 w 931862"/>
              <a:gd name="connsiteY9" fmla="*/ 114084 h 399205"/>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114084 w 931862"/>
              <a:gd name="connsiteY7" fmla="*/ 389513 h 830576"/>
              <a:gd name="connsiteX8" fmla="*/ 0 w 931862"/>
              <a:gd name="connsiteY8" fmla="*/ 275429 h 830576"/>
              <a:gd name="connsiteX9" fmla="*/ 0 w 931862"/>
              <a:gd name="connsiteY9" fmla="*/ 114084 h 830576"/>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114084 w 931862"/>
              <a:gd name="connsiteY7" fmla="*/ 389513 h 830576"/>
              <a:gd name="connsiteX8" fmla="*/ 0 w 931862"/>
              <a:gd name="connsiteY8" fmla="*/ 275429 h 830576"/>
              <a:gd name="connsiteX9" fmla="*/ 0 w 931862"/>
              <a:gd name="connsiteY9" fmla="*/ 114084 h 830576"/>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85509 w 931862"/>
              <a:gd name="connsiteY7" fmla="*/ 646688 h 830576"/>
              <a:gd name="connsiteX8" fmla="*/ 0 w 931862"/>
              <a:gd name="connsiteY8" fmla="*/ 275429 h 830576"/>
              <a:gd name="connsiteX9" fmla="*/ 0 w 931862"/>
              <a:gd name="connsiteY9" fmla="*/ 114084 h 830576"/>
              <a:gd name="connsiteX0" fmla="*/ 0 w 931862"/>
              <a:gd name="connsiteY0" fmla="*/ 114084 h 844885"/>
              <a:gd name="connsiteX1" fmla="*/ 114084 w 931862"/>
              <a:gd name="connsiteY1" fmla="*/ 0 h 844885"/>
              <a:gd name="connsiteX2" fmla="*/ 817778 w 931862"/>
              <a:gd name="connsiteY2" fmla="*/ 0 h 844885"/>
              <a:gd name="connsiteX3" fmla="*/ 931862 w 931862"/>
              <a:gd name="connsiteY3" fmla="*/ 114084 h 844885"/>
              <a:gd name="connsiteX4" fmla="*/ 931862 w 931862"/>
              <a:gd name="connsiteY4" fmla="*/ 275429 h 844885"/>
              <a:gd name="connsiteX5" fmla="*/ 495049 w 931862"/>
              <a:gd name="connsiteY5" fmla="*/ 830576 h 844885"/>
              <a:gd name="connsiteX6" fmla="*/ 85509 w 931862"/>
              <a:gd name="connsiteY6" fmla="*/ 646688 h 844885"/>
              <a:gd name="connsiteX7" fmla="*/ 0 w 931862"/>
              <a:gd name="connsiteY7" fmla="*/ 275429 h 844885"/>
              <a:gd name="connsiteX8" fmla="*/ 0 w 931862"/>
              <a:gd name="connsiteY8" fmla="*/ 114084 h 844885"/>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85509 w 931862"/>
              <a:gd name="connsiteY6" fmla="*/ 646688 h 830576"/>
              <a:gd name="connsiteX7" fmla="*/ 0 w 931862"/>
              <a:gd name="connsiteY7" fmla="*/ 275429 h 830576"/>
              <a:gd name="connsiteX8" fmla="*/ 0 w 931862"/>
              <a:gd name="connsiteY8" fmla="*/ 114084 h 830576"/>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931862 w 931862"/>
              <a:gd name="connsiteY4" fmla="*/ 275429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860425 w 931862"/>
              <a:gd name="connsiteY4" fmla="*/ 646904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860425 w 931862"/>
              <a:gd name="connsiteY4" fmla="*/ 646904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860425"/>
              <a:gd name="connsiteY0" fmla="*/ 114084 h 844863"/>
              <a:gd name="connsiteX1" fmla="*/ 114084 w 860425"/>
              <a:gd name="connsiteY1" fmla="*/ 0 h 844863"/>
              <a:gd name="connsiteX2" fmla="*/ 817778 w 860425"/>
              <a:gd name="connsiteY2" fmla="*/ 0 h 844863"/>
              <a:gd name="connsiteX3" fmla="*/ 850899 w 860425"/>
              <a:gd name="connsiteY3" fmla="*/ 195047 h 844863"/>
              <a:gd name="connsiteX4" fmla="*/ 860425 w 860425"/>
              <a:gd name="connsiteY4" fmla="*/ 646904 h 844863"/>
              <a:gd name="connsiteX5" fmla="*/ 466474 w 860425"/>
              <a:gd name="connsiteY5" fmla="*/ 844863 h 844863"/>
              <a:gd name="connsiteX6" fmla="*/ 85509 w 860425"/>
              <a:gd name="connsiteY6" fmla="*/ 646688 h 844863"/>
              <a:gd name="connsiteX7" fmla="*/ 0 w 860425"/>
              <a:gd name="connsiteY7" fmla="*/ 275429 h 844863"/>
              <a:gd name="connsiteX8" fmla="*/ 0 w 860425"/>
              <a:gd name="connsiteY8" fmla="*/ 114084 h 844863"/>
              <a:gd name="connsiteX0" fmla="*/ 0 w 860425"/>
              <a:gd name="connsiteY0" fmla="*/ 123609 h 854388"/>
              <a:gd name="connsiteX1" fmla="*/ 114084 w 860425"/>
              <a:gd name="connsiteY1" fmla="*/ 9525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8" fmla="*/ 0 w 860425"/>
              <a:gd name="connsiteY8" fmla="*/ 123609 h 854388"/>
              <a:gd name="connsiteX0" fmla="*/ 0 w 860425"/>
              <a:gd name="connsiteY0" fmla="*/ 123609 h 854388"/>
              <a:gd name="connsiteX1" fmla="*/ 80747 w 860425"/>
              <a:gd name="connsiteY1" fmla="*/ 209550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8" fmla="*/ 0 w 860425"/>
              <a:gd name="connsiteY8" fmla="*/ 123609 h 854388"/>
              <a:gd name="connsiteX0" fmla="*/ 0 w 860425"/>
              <a:gd name="connsiteY0" fmla="*/ 284954 h 854388"/>
              <a:gd name="connsiteX1" fmla="*/ 80747 w 860425"/>
              <a:gd name="connsiteY1" fmla="*/ 209550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0" fmla="*/ 4762 w 779678"/>
              <a:gd name="connsiteY0" fmla="*/ 656213 h 854388"/>
              <a:gd name="connsiteX1" fmla="*/ 0 w 779678"/>
              <a:gd name="connsiteY1" fmla="*/ 209550 h 854388"/>
              <a:gd name="connsiteX2" fmla="*/ 370319 w 779678"/>
              <a:gd name="connsiteY2" fmla="*/ 0 h 854388"/>
              <a:gd name="connsiteX3" fmla="*/ 770152 w 779678"/>
              <a:gd name="connsiteY3" fmla="*/ 204572 h 854388"/>
              <a:gd name="connsiteX4" fmla="*/ 779678 w 779678"/>
              <a:gd name="connsiteY4" fmla="*/ 656429 h 854388"/>
              <a:gd name="connsiteX5" fmla="*/ 385727 w 779678"/>
              <a:gd name="connsiteY5" fmla="*/ 854388 h 854388"/>
              <a:gd name="connsiteX6" fmla="*/ 4762 w 779678"/>
              <a:gd name="connsiteY6" fmla="*/ 656213 h 854388"/>
              <a:gd name="connsiteX0" fmla="*/ 4762 w 779678"/>
              <a:gd name="connsiteY0" fmla="*/ 656213 h 854388"/>
              <a:gd name="connsiteX1" fmla="*/ 0 w 779678"/>
              <a:gd name="connsiteY1" fmla="*/ 209550 h 854388"/>
              <a:gd name="connsiteX2" fmla="*/ 370319 w 779678"/>
              <a:gd name="connsiteY2" fmla="*/ 0 h 854388"/>
              <a:gd name="connsiteX3" fmla="*/ 770152 w 779678"/>
              <a:gd name="connsiteY3" fmla="*/ 199810 h 854388"/>
              <a:gd name="connsiteX4" fmla="*/ 779678 w 779678"/>
              <a:gd name="connsiteY4" fmla="*/ 656429 h 854388"/>
              <a:gd name="connsiteX5" fmla="*/ 385727 w 779678"/>
              <a:gd name="connsiteY5" fmla="*/ 854388 h 854388"/>
              <a:gd name="connsiteX6" fmla="*/ 4762 w 779678"/>
              <a:gd name="connsiteY6" fmla="*/ 656213 h 854388"/>
              <a:gd name="connsiteX0" fmla="*/ 4762 w 777296"/>
              <a:gd name="connsiteY0" fmla="*/ 656213 h 854388"/>
              <a:gd name="connsiteX1" fmla="*/ 0 w 777296"/>
              <a:gd name="connsiteY1" fmla="*/ 209550 h 854388"/>
              <a:gd name="connsiteX2" fmla="*/ 370319 w 777296"/>
              <a:gd name="connsiteY2" fmla="*/ 0 h 854388"/>
              <a:gd name="connsiteX3" fmla="*/ 770152 w 777296"/>
              <a:gd name="connsiteY3" fmla="*/ 199810 h 854388"/>
              <a:gd name="connsiteX4" fmla="*/ 777296 w 777296"/>
              <a:gd name="connsiteY4" fmla="*/ 658811 h 854388"/>
              <a:gd name="connsiteX5" fmla="*/ 385727 w 777296"/>
              <a:gd name="connsiteY5" fmla="*/ 854388 h 854388"/>
              <a:gd name="connsiteX6" fmla="*/ 4762 w 777296"/>
              <a:gd name="connsiteY6" fmla="*/ 656213 h 854388"/>
              <a:gd name="connsiteX0" fmla="*/ 4762 w 777296"/>
              <a:gd name="connsiteY0" fmla="*/ 660975 h 854388"/>
              <a:gd name="connsiteX1" fmla="*/ 0 w 777296"/>
              <a:gd name="connsiteY1" fmla="*/ 209550 h 854388"/>
              <a:gd name="connsiteX2" fmla="*/ 370319 w 777296"/>
              <a:gd name="connsiteY2" fmla="*/ 0 h 854388"/>
              <a:gd name="connsiteX3" fmla="*/ 770152 w 777296"/>
              <a:gd name="connsiteY3" fmla="*/ 199810 h 854388"/>
              <a:gd name="connsiteX4" fmla="*/ 777296 w 777296"/>
              <a:gd name="connsiteY4" fmla="*/ 658811 h 854388"/>
              <a:gd name="connsiteX5" fmla="*/ 385727 w 777296"/>
              <a:gd name="connsiteY5" fmla="*/ 854388 h 854388"/>
              <a:gd name="connsiteX6" fmla="*/ 4762 w 777296"/>
              <a:gd name="connsiteY6" fmla="*/ 660975 h 854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7296" h="854388">
                <a:moveTo>
                  <a:pt x="4762" y="660975"/>
                </a:moveTo>
                <a:cubicBezTo>
                  <a:pt x="3175" y="512087"/>
                  <a:pt x="1587" y="358438"/>
                  <a:pt x="0" y="209550"/>
                </a:cubicBezTo>
                <a:lnTo>
                  <a:pt x="370319" y="0"/>
                </a:lnTo>
                <a:lnTo>
                  <a:pt x="770152" y="199810"/>
                </a:lnTo>
                <a:lnTo>
                  <a:pt x="777296" y="658811"/>
                </a:lnTo>
                <a:lnTo>
                  <a:pt x="385727" y="854388"/>
                </a:lnTo>
                <a:lnTo>
                  <a:pt x="4762" y="660975"/>
                </a:lnTo>
                <a:close/>
              </a:path>
            </a:pathLst>
          </a:custGeom>
        </p:spPr>
        <p:txBody>
          <a:bodyPr/>
          <a:lstStyle/>
          <a:p>
            <a:r>
              <a:rPr lang="en-US" smtClean="0"/>
              <a:t>Click icon to add picture</a:t>
            </a:r>
            <a:endParaRPr lang="en-US" dirty="0"/>
          </a:p>
        </p:txBody>
      </p:sp>
      <p:cxnSp>
        <p:nvCxnSpPr>
          <p:cNvPr id="45" name="Straight Connector 44"/>
          <p:cNvCxnSpPr/>
          <p:nvPr userDrawn="1"/>
        </p:nvCxnSpPr>
        <p:spPr>
          <a:xfrm>
            <a:off x="1079972" y="2396081"/>
            <a:ext cx="393334"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userDrawn="1"/>
        </p:nvCxnSpPr>
        <p:spPr>
          <a:xfrm>
            <a:off x="1079972" y="5063333"/>
            <a:ext cx="393334"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userDrawn="1"/>
        </p:nvCxnSpPr>
        <p:spPr>
          <a:xfrm>
            <a:off x="5163679" y="2397099"/>
            <a:ext cx="393334"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userDrawn="1"/>
        </p:nvCxnSpPr>
        <p:spPr>
          <a:xfrm>
            <a:off x="5163679" y="5064351"/>
            <a:ext cx="393334"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8037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4" name="Text Placeholder 2"/>
          <p:cNvSpPr>
            <a:spLocks noGrp="1"/>
          </p:cNvSpPr>
          <p:nvPr>
            <p:ph type="body" idx="1" hasCustomPrompt="1"/>
          </p:nvPr>
        </p:nvSpPr>
        <p:spPr>
          <a:xfrm>
            <a:off x="3552790" y="1280160"/>
            <a:ext cx="4999538" cy="330073"/>
          </a:xfrm>
        </p:spPr>
        <p:txBody>
          <a:bodyPr anchor="ctr">
            <a:noAutofit/>
          </a:bodyPr>
          <a:lstStyle>
            <a:lvl1pPr marL="0" indent="0">
              <a:lnSpc>
                <a:spcPct val="120000"/>
              </a:lnSpc>
              <a:spcBef>
                <a:spcPts val="1800"/>
              </a:spcBef>
              <a:spcAft>
                <a:spcPts val="1200"/>
              </a:spcAft>
              <a:buNone/>
              <a:defRPr sz="1400" b="1" i="0" cap="all" spc="300" baseline="0">
                <a:solidFill>
                  <a:schemeClr val="tx2"/>
                </a:solidFill>
                <a:latin typeface="Arial" charset="0"/>
                <a:ea typeface="Arial" charset="0"/>
                <a:cs typeface="Arial"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 MASTER TEXT STYLES</a:t>
            </a:r>
          </a:p>
        </p:txBody>
      </p:sp>
      <p:sp>
        <p:nvSpPr>
          <p:cNvPr id="7" name="Content Placeholder 2"/>
          <p:cNvSpPr>
            <a:spLocks noGrp="1"/>
          </p:cNvSpPr>
          <p:nvPr>
            <p:ph idx="12"/>
          </p:nvPr>
        </p:nvSpPr>
        <p:spPr>
          <a:xfrm>
            <a:off x="3552788" y="1639531"/>
            <a:ext cx="4999540" cy="1258486"/>
          </a:xfrm>
        </p:spPr>
        <p:txBody>
          <a:bodyPr>
            <a:spAutoFit/>
          </a:bodyPr>
          <a:lstStyle>
            <a:lvl1pPr marL="225425" marR="0"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lang="en-US" sz="1200" kern="1200" dirty="0" smtClean="0">
                <a:solidFill>
                  <a:schemeClr val="tx2"/>
                </a:solidFill>
                <a:latin typeface="Arial" charset="0"/>
                <a:ea typeface="Arial" charset="0"/>
                <a:cs typeface="Arial" charset="0"/>
              </a:defRPr>
            </a:lvl1pPr>
            <a:lvl2pPr marL="398463" marR="0" indent="-173038"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a:lvl2pPr>
            <a:lvl3pPr marL="569913" marR="0" indent="-171450"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lang="en-US" sz="1200" kern="1200" dirty="0" smtClean="0">
                <a:solidFill>
                  <a:schemeClr val="tx2"/>
                </a:solidFill>
                <a:latin typeface="Arial" charset="0"/>
                <a:ea typeface="Arial" charset="0"/>
                <a:cs typeface="Arial" charset="0"/>
              </a:defRPr>
            </a:lvl3pPr>
            <a:lvl4pPr marL="742950" marR="0" indent="-173038"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lang="en-US" sz="1200" kern="1200" dirty="0" smtClean="0">
                <a:solidFill>
                  <a:schemeClr val="tx2"/>
                </a:solidFill>
                <a:latin typeface="Arial" charset="0"/>
                <a:ea typeface="Arial" charset="0"/>
                <a:cs typeface="Arial" charset="0"/>
              </a:defRPr>
            </a:lvl4pPr>
            <a:lvl5pPr marL="0" indent="0">
              <a:lnSpc>
                <a:spcPct val="120000"/>
              </a:lnSpc>
              <a:buFont typeface="Wingdings 2" panose="05020102010507070707" pitchFamily="18" charset="2"/>
              <a:buNone/>
              <a:defRPr sz="1400">
                <a:latin typeface="Arial" charset="0"/>
                <a:ea typeface="Arial" charset="0"/>
                <a:cs typeface="Arial" charset="0"/>
              </a:defRPr>
            </a:lvl5pPr>
          </a:lstStyle>
          <a:p>
            <a:pPr marL="225425" marR="0" lvl="0"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smtClean="0">
                <a:ln>
                  <a:noFill/>
                </a:ln>
                <a:solidFill>
                  <a:srgbClr val="373637"/>
                </a:solidFill>
                <a:effectLst/>
                <a:uLnTx/>
                <a:uFillTx/>
                <a:latin typeface="Arial"/>
                <a:cs typeface="Arial" charset="0"/>
              </a:rPr>
              <a:t>Click to edit Master text styles</a:t>
            </a:r>
          </a:p>
          <a:p>
            <a:pPr marL="225425" marR="0" lvl="1"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smtClean="0">
                <a:ln>
                  <a:noFill/>
                </a:ln>
                <a:solidFill>
                  <a:srgbClr val="373637"/>
                </a:solidFill>
                <a:effectLst/>
                <a:uLnTx/>
                <a:uFillTx/>
                <a:latin typeface="Arial"/>
                <a:cs typeface="Arial" charset="0"/>
              </a:rPr>
              <a:t>Second level</a:t>
            </a:r>
          </a:p>
          <a:p>
            <a:pPr marL="225425" marR="0" lvl="2"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smtClean="0">
                <a:ln>
                  <a:noFill/>
                </a:ln>
                <a:solidFill>
                  <a:srgbClr val="373637"/>
                </a:solidFill>
                <a:effectLst/>
                <a:uLnTx/>
                <a:uFillTx/>
                <a:latin typeface="Arial"/>
                <a:cs typeface="Arial" charset="0"/>
              </a:rPr>
              <a:t>Third level</a:t>
            </a:r>
          </a:p>
          <a:p>
            <a:pPr marL="225425" marR="0" lvl="3"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smtClean="0">
                <a:ln>
                  <a:noFill/>
                </a:ln>
                <a:solidFill>
                  <a:srgbClr val="373637"/>
                </a:solidFill>
                <a:effectLst/>
                <a:uLnTx/>
                <a:uFillTx/>
                <a:latin typeface="Arial"/>
                <a:cs typeface="Arial" charset="0"/>
              </a:rPr>
              <a:t>Fourth level</a:t>
            </a:r>
          </a:p>
        </p:txBody>
      </p:sp>
      <p:sp>
        <p:nvSpPr>
          <p:cNvPr id="8" name="Content Placeholder 2"/>
          <p:cNvSpPr>
            <a:spLocks noGrp="1"/>
          </p:cNvSpPr>
          <p:nvPr>
            <p:ph idx="14"/>
          </p:nvPr>
        </p:nvSpPr>
        <p:spPr>
          <a:xfrm>
            <a:off x="3552787" y="3298838"/>
            <a:ext cx="4999061" cy="1258486"/>
          </a:xfrm>
        </p:spPr>
        <p:txBody>
          <a:bodyPr>
            <a:spAutoFit/>
          </a:bodyPr>
          <a:lstStyle>
            <a:lvl1pPr marL="225425" marR="0"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lang="en-US" sz="1200" kern="1200" dirty="0" smtClean="0">
                <a:solidFill>
                  <a:schemeClr val="tx2"/>
                </a:solidFill>
                <a:latin typeface="Arial" charset="0"/>
                <a:ea typeface="Arial" charset="0"/>
                <a:cs typeface="Arial" charset="0"/>
              </a:defRPr>
            </a:lvl1pPr>
            <a:lvl2pPr marL="398463" marR="0" indent="-173038"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a:lvl2pPr>
            <a:lvl3pPr marL="569913" marR="0" indent="-171450"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lang="en-US" sz="1200" kern="1200" dirty="0" smtClean="0">
                <a:solidFill>
                  <a:schemeClr val="tx2"/>
                </a:solidFill>
                <a:latin typeface="Arial" charset="0"/>
                <a:ea typeface="Arial" charset="0"/>
                <a:cs typeface="Arial" charset="0"/>
              </a:defRPr>
            </a:lvl3pPr>
            <a:lvl4pPr marL="742950" marR="0" indent="-173038"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lang="en-US" sz="1200" kern="1200" dirty="0" smtClean="0">
                <a:solidFill>
                  <a:schemeClr val="tx2"/>
                </a:solidFill>
                <a:latin typeface="Arial" charset="0"/>
                <a:ea typeface="Arial" charset="0"/>
                <a:cs typeface="Arial" charset="0"/>
              </a:defRPr>
            </a:lvl4pPr>
            <a:lvl5pPr marL="344488" indent="-228600" algn="l" defTabSz="914400" rtl="0" eaLnBrk="1" latinLnBrk="0" hangingPunct="1">
              <a:lnSpc>
                <a:spcPct val="120000"/>
              </a:lnSpc>
              <a:spcBef>
                <a:spcPts val="400"/>
              </a:spcBef>
              <a:buClr>
                <a:schemeClr val="accent2"/>
              </a:buClr>
              <a:buSzPct val="90000"/>
              <a:buFont typeface="Wingdings 2" panose="05020102010507070707" pitchFamily="18" charset="2"/>
              <a:buChar char=""/>
              <a:tabLst/>
              <a:defRPr lang="en-US" sz="1200" kern="1200" dirty="0" smtClean="0">
                <a:solidFill>
                  <a:schemeClr val="tx2"/>
                </a:solidFill>
                <a:latin typeface="Arial" charset="0"/>
                <a:ea typeface="Arial" charset="0"/>
                <a:cs typeface="Arial" charset="0"/>
              </a:defRPr>
            </a:lvl5pPr>
          </a:lstStyle>
          <a:p>
            <a:pPr marL="225425" marR="0" lvl="0"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smtClean="0">
                <a:ln>
                  <a:noFill/>
                </a:ln>
                <a:solidFill>
                  <a:srgbClr val="373637"/>
                </a:solidFill>
                <a:effectLst/>
                <a:uLnTx/>
                <a:uFillTx/>
                <a:latin typeface="Arial"/>
                <a:cs typeface="Arial" charset="0"/>
              </a:rPr>
              <a:t>Click to edit Master text styles</a:t>
            </a:r>
          </a:p>
          <a:p>
            <a:pPr marL="225425" marR="0" lvl="1"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smtClean="0">
                <a:ln>
                  <a:noFill/>
                </a:ln>
                <a:solidFill>
                  <a:srgbClr val="373637"/>
                </a:solidFill>
                <a:effectLst/>
                <a:uLnTx/>
                <a:uFillTx/>
                <a:latin typeface="Arial"/>
                <a:cs typeface="Arial" charset="0"/>
              </a:rPr>
              <a:t>Second level</a:t>
            </a:r>
          </a:p>
          <a:p>
            <a:pPr marL="225425" marR="0" lvl="2"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smtClean="0">
                <a:ln>
                  <a:noFill/>
                </a:ln>
                <a:solidFill>
                  <a:srgbClr val="373637"/>
                </a:solidFill>
                <a:effectLst/>
                <a:uLnTx/>
                <a:uFillTx/>
                <a:latin typeface="Arial"/>
                <a:cs typeface="Arial" charset="0"/>
              </a:rPr>
              <a:t>Third level</a:t>
            </a:r>
          </a:p>
          <a:p>
            <a:pPr marL="225425" marR="0" lvl="3"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smtClean="0">
                <a:ln>
                  <a:noFill/>
                </a:ln>
                <a:solidFill>
                  <a:srgbClr val="373637"/>
                </a:solidFill>
                <a:effectLst/>
                <a:uLnTx/>
                <a:uFillTx/>
                <a:latin typeface="Arial"/>
                <a:cs typeface="Arial" charset="0"/>
              </a:rPr>
              <a:t>Fourth level</a:t>
            </a:r>
          </a:p>
        </p:txBody>
      </p:sp>
      <p:cxnSp>
        <p:nvCxnSpPr>
          <p:cNvPr id="12" name="Straight Connector 11"/>
          <p:cNvCxnSpPr/>
          <p:nvPr userDrawn="1"/>
        </p:nvCxnSpPr>
        <p:spPr>
          <a:xfrm>
            <a:off x="419535" y="2974244"/>
            <a:ext cx="1699708" cy="0"/>
          </a:xfrm>
          <a:prstGeom prst="line">
            <a:avLst/>
          </a:prstGeom>
          <a:ln w="31750" cap="rnd">
            <a:solidFill>
              <a:schemeClr val="tx2"/>
            </a:solidFill>
          </a:ln>
        </p:spPr>
        <p:style>
          <a:lnRef idx="1">
            <a:schemeClr val="accent1"/>
          </a:lnRef>
          <a:fillRef idx="0">
            <a:schemeClr val="accent1"/>
          </a:fillRef>
          <a:effectRef idx="0">
            <a:schemeClr val="accent1"/>
          </a:effectRef>
          <a:fontRef idx="minor">
            <a:schemeClr val="tx1"/>
          </a:fontRef>
        </p:style>
      </p:cxnSp>
      <p:sp>
        <p:nvSpPr>
          <p:cNvPr id="15" name="Text Placeholder 14"/>
          <p:cNvSpPr>
            <a:spLocks noGrp="1"/>
          </p:cNvSpPr>
          <p:nvPr>
            <p:ph type="body" sz="quarter" idx="15" hasCustomPrompt="1"/>
          </p:nvPr>
        </p:nvSpPr>
        <p:spPr>
          <a:xfrm>
            <a:off x="420624" y="2290444"/>
            <a:ext cx="2495774" cy="653741"/>
          </a:xfrm>
        </p:spPr>
        <p:txBody>
          <a:bodyPr>
            <a:noAutofit/>
          </a:bodyPr>
          <a:lstStyle>
            <a:lvl1pPr marL="0" indent="0">
              <a:buNone/>
              <a:defRPr sz="3600" b="1"/>
            </a:lvl1pPr>
          </a:lstStyle>
          <a:p>
            <a:pPr lvl="0"/>
            <a:r>
              <a:rPr lang="en-US" dirty="0" smtClean="0"/>
              <a:t>Agenda</a:t>
            </a:r>
            <a:endParaRPr lang="en-US" dirty="0"/>
          </a:p>
        </p:txBody>
      </p:sp>
      <p:sp>
        <p:nvSpPr>
          <p:cNvPr id="16" name="Text Placeholder 2"/>
          <p:cNvSpPr>
            <a:spLocks noGrp="1"/>
          </p:cNvSpPr>
          <p:nvPr>
            <p:ph type="body" idx="16" hasCustomPrompt="1"/>
          </p:nvPr>
        </p:nvSpPr>
        <p:spPr>
          <a:xfrm>
            <a:off x="3552788" y="2974244"/>
            <a:ext cx="4999538" cy="306835"/>
          </a:xfrm>
        </p:spPr>
        <p:txBody>
          <a:bodyPr anchor="ctr">
            <a:noAutofit/>
          </a:bodyPr>
          <a:lstStyle>
            <a:lvl1pPr marL="0" indent="0">
              <a:lnSpc>
                <a:spcPct val="120000"/>
              </a:lnSpc>
              <a:spcBef>
                <a:spcPts val="1800"/>
              </a:spcBef>
              <a:buNone/>
              <a:defRPr sz="1400" b="1" i="0" cap="all" spc="300" baseline="0">
                <a:solidFill>
                  <a:schemeClr val="tx2"/>
                </a:solidFill>
                <a:latin typeface="Arial" charset="0"/>
                <a:ea typeface="Arial" charset="0"/>
                <a:cs typeface="Arial"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 MASTER TEXT STYLES</a:t>
            </a:r>
          </a:p>
        </p:txBody>
      </p:sp>
      <p:sp>
        <p:nvSpPr>
          <p:cNvPr id="17" name="Content Placeholder 2"/>
          <p:cNvSpPr>
            <a:spLocks noGrp="1"/>
          </p:cNvSpPr>
          <p:nvPr>
            <p:ph idx="17"/>
          </p:nvPr>
        </p:nvSpPr>
        <p:spPr>
          <a:xfrm>
            <a:off x="3552788" y="4980529"/>
            <a:ext cx="4999538" cy="1258486"/>
          </a:xfrm>
        </p:spPr>
        <p:txBody>
          <a:bodyPr>
            <a:spAutoFit/>
          </a:bodyPr>
          <a:lstStyle>
            <a:lvl1pPr marL="225425" marR="0"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lang="en-US" sz="1200" kern="1200" dirty="0" smtClean="0">
                <a:solidFill>
                  <a:schemeClr val="tx2"/>
                </a:solidFill>
                <a:latin typeface="Arial" charset="0"/>
                <a:ea typeface="Arial" charset="0"/>
                <a:cs typeface="Arial" charset="0"/>
              </a:defRPr>
            </a:lvl1pPr>
            <a:lvl2pPr marL="398463" marR="0" indent="-173038"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a:lvl2pPr>
            <a:lvl3pPr marL="569913" marR="0" indent="-171450"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lang="en-US" sz="1200" kern="1200" dirty="0" smtClean="0">
                <a:solidFill>
                  <a:schemeClr val="tx2"/>
                </a:solidFill>
                <a:latin typeface="Arial" charset="0"/>
                <a:ea typeface="Arial" charset="0"/>
                <a:cs typeface="Arial" charset="0"/>
              </a:defRPr>
            </a:lvl3pPr>
            <a:lvl4pPr marL="742950" marR="0" indent="-173038"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lang="en-US" sz="1200" kern="1200" dirty="0" smtClean="0">
                <a:solidFill>
                  <a:schemeClr val="tx2"/>
                </a:solidFill>
                <a:latin typeface="Arial" charset="0"/>
                <a:ea typeface="Arial" charset="0"/>
                <a:cs typeface="Arial" charset="0"/>
              </a:defRPr>
            </a:lvl4pPr>
            <a:lvl5pPr marL="344488" indent="-228600" algn="l" defTabSz="914400" rtl="0" eaLnBrk="1" latinLnBrk="0" hangingPunct="1">
              <a:lnSpc>
                <a:spcPct val="120000"/>
              </a:lnSpc>
              <a:spcBef>
                <a:spcPts val="400"/>
              </a:spcBef>
              <a:buClr>
                <a:schemeClr val="accent2"/>
              </a:buClr>
              <a:buSzPct val="90000"/>
              <a:buFont typeface="Wingdings 2" panose="05020102010507070707" pitchFamily="18" charset="2"/>
              <a:buChar char=""/>
              <a:defRPr lang="en-US" sz="1200" kern="1200" dirty="0" smtClean="0">
                <a:solidFill>
                  <a:schemeClr val="tx2"/>
                </a:solidFill>
                <a:latin typeface="Arial" charset="0"/>
                <a:ea typeface="Arial" charset="0"/>
                <a:cs typeface="Arial" charset="0"/>
              </a:defRPr>
            </a:lvl5pPr>
          </a:lstStyle>
          <a:p>
            <a:pPr marL="225425" marR="0" lvl="0"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smtClean="0">
                <a:ln>
                  <a:noFill/>
                </a:ln>
                <a:solidFill>
                  <a:srgbClr val="373637"/>
                </a:solidFill>
                <a:effectLst/>
                <a:uLnTx/>
                <a:uFillTx/>
                <a:latin typeface="Arial"/>
                <a:cs typeface="Arial" charset="0"/>
              </a:rPr>
              <a:t>Click to edit Master text styles</a:t>
            </a:r>
          </a:p>
          <a:p>
            <a:pPr marL="225425" marR="0" lvl="1"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smtClean="0">
                <a:ln>
                  <a:noFill/>
                </a:ln>
                <a:solidFill>
                  <a:srgbClr val="373637"/>
                </a:solidFill>
                <a:effectLst/>
                <a:uLnTx/>
                <a:uFillTx/>
                <a:latin typeface="Arial"/>
                <a:cs typeface="Arial" charset="0"/>
              </a:rPr>
              <a:t>Second level</a:t>
            </a:r>
          </a:p>
          <a:p>
            <a:pPr marL="225425" marR="0" lvl="2"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smtClean="0">
                <a:ln>
                  <a:noFill/>
                </a:ln>
                <a:solidFill>
                  <a:srgbClr val="373637"/>
                </a:solidFill>
                <a:effectLst/>
                <a:uLnTx/>
                <a:uFillTx/>
                <a:latin typeface="Arial"/>
                <a:cs typeface="Arial" charset="0"/>
              </a:rPr>
              <a:t>Third level</a:t>
            </a:r>
          </a:p>
          <a:p>
            <a:pPr marL="225425" marR="0" lvl="3"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smtClean="0">
                <a:ln>
                  <a:noFill/>
                </a:ln>
                <a:solidFill>
                  <a:srgbClr val="373637"/>
                </a:solidFill>
                <a:effectLst/>
                <a:uLnTx/>
                <a:uFillTx/>
                <a:latin typeface="Arial"/>
                <a:cs typeface="Arial" charset="0"/>
              </a:rPr>
              <a:t>Fourth level</a:t>
            </a:r>
          </a:p>
        </p:txBody>
      </p:sp>
      <p:sp>
        <p:nvSpPr>
          <p:cNvPr id="18" name="Text Placeholder 2"/>
          <p:cNvSpPr>
            <a:spLocks noGrp="1"/>
          </p:cNvSpPr>
          <p:nvPr>
            <p:ph type="body" idx="18" hasCustomPrompt="1"/>
          </p:nvPr>
        </p:nvSpPr>
        <p:spPr>
          <a:xfrm>
            <a:off x="3563545" y="4615031"/>
            <a:ext cx="4988303" cy="326223"/>
          </a:xfrm>
        </p:spPr>
        <p:txBody>
          <a:bodyPr anchor="ctr">
            <a:noAutofit/>
          </a:bodyPr>
          <a:lstStyle>
            <a:lvl1pPr marL="0" indent="0">
              <a:lnSpc>
                <a:spcPct val="120000"/>
              </a:lnSpc>
              <a:spcBef>
                <a:spcPts val="1800"/>
              </a:spcBef>
              <a:buNone/>
              <a:defRPr sz="1400" b="1" i="0" cap="all" spc="300" baseline="0">
                <a:solidFill>
                  <a:schemeClr val="tx2"/>
                </a:solidFill>
                <a:latin typeface="Arial" charset="0"/>
                <a:ea typeface="Arial" charset="0"/>
                <a:cs typeface="Arial"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 MASTER TEXT STYLES</a:t>
            </a:r>
          </a:p>
        </p:txBody>
      </p:sp>
    </p:spTree>
    <p:extLst>
      <p:ext uri="{BB962C8B-B14F-4D97-AF65-F5344CB8AC3E}">
        <p14:creationId xmlns:p14="http://schemas.microsoft.com/office/powerpoint/2010/main" val="3366043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with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17941" y="2126535"/>
            <a:ext cx="2860717" cy="1384995"/>
          </a:xfrm>
        </p:spPr>
        <p:txBody>
          <a:bodyPr anchor="t" anchorCtr="0">
            <a:spAutoFit/>
          </a:bodyPr>
          <a:lstStyle>
            <a:lvl1pPr>
              <a:lnSpc>
                <a:spcPct val="100000"/>
              </a:lnSpc>
              <a:defRPr sz="3000" baseline="0">
                <a:solidFill>
                  <a:schemeClr val="tx2"/>
                </a:solidFill>
              </a:defRPr>
            </a:lvl1pPr>
          </a:lstStyle>
          <a:p>
            <a:r>
              <a:rPr lang="en-US" dirty="0" smtClean="0"/>
              <a:t>Click to edit. Adjust size to 30 – 38 pt.</a:t>
            </a:r>
            <a:endParaRPr lang="en-US" dirty="0"/>
          </a:p>
        </p:txBody>
      </p:sp>
      <p:sp>
        <p:nvSpPr>
          <p:cNvPr id="3" name="Text Placeholder 2"/>
          <p:cNvSpPr>
            <a:spLocks noGrp="1"/>
          </p:cNvSpPr>
          <p:nvPr>
            <p:ph type="body" idx="1" hasCustomPrompt="1"/>
          </p:nvPr>
        </p:nvSpPr>
        <p:spPr>
          <a:xfrm>
            <a:off x="3585064" y="1647117"/>
            <a:ext cx="5054110" cy="364564"/>
          </a:xfrm>
        </p:spPr>
        <p:txBody>
          <a:bodyPr>
            <a:noAutofit/>
          </a:bodyPr>
          <a:lstStyle>
            <a:lvl1pPr marL="0" indent="0">
              <a:buNone/>
              <a:defRPr sz="1600" b="1" i="0" cap="all" spc="200" baseline="0">
                <a:solidFill>
                  <a:schemeClr val="tx2"/>
                </a:solidFill>
                <a:latin typeface="Arial" charset="0"/>
                <a:ea typeface="Arial" charset="0"/>
                <a:cs typeface="Arial"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 MASTER TEXT STYLES</a:t>
            </a:r>
          </a:p>
        </p:txBody>
      </p:sp>
      <p:sp>
        <p:nvSpPr>
          <p:cNvPr id="10" name="Text Placeholder 2"/>
          <p:cNvSpPr>
            <a:spLocks noGrp="1"/>
          </p:cNvSpPr>
          <p:nvPr>
            <p:ph type="body" idx="17" hasCustomPrompt="1"/>
          </p:nvPr>
        </p:nvSpPr>
        <p:spPr>
          <a:xfrm>
            <a:off x="3585063" y="3590675"/>
            <a:ext cx="5054111" cy="368140"/>
          </a:xfrm>
        </p:spPr>
        <p:txBody>
          <a:bodyPr>
            <a:noAutofit/>
          </a:bodyPr>
          <a:lstStyle>
            <a:lvl1pPr marL="0" indent="0">
              <a:buNone/>
              <a:defRPr sz="1600" b="1" i="0" cap="all" spc="200" baseline="0">
                <a:solidFill>
                  <a:schemeClr val="tx2"/>
                </a:solidFill>
                <a:latin typeface="Arial" charset="0"/>
                <a:ea typeface="Arial" charset="0"/>
                <a:cs typeface="Arial"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 MASTER TEXT STYLES</a:t>
            </a:r>
          </a:p>
        </p:txBody>
      </p:sp>
      <p:sp>
        <p:nvSpPr>
          <p:cNvPr id="11" name="Content Placeholder 4"/>
          <p:cNvSpPr>
            <a:spLocks noGrp="1"/>
          </p:cNvSpPr>
          <p:nvPr>
            <p:ph sz="quarter" idx="18"/>
          </p:nvPr>
        </p:nvSpPr>
        <p:spPr>
          <a:xfrm>
            <a:off x="3585063" y="3976936"/>
            <a:ext cx="5054112" cy="1117229"/>
          </a:xfrm>
        </p:spPr>
        <p:txBody>
          <a:bodyPr>
            <a:spAutoFit/>
          </a:bodyPr>
          <a:lstStyle>
            <a:lvl1pPr algn="l" defTabSz="914400" rtl="0" eaLnBrk="1" latinLnBrk="0" hangingPunct="1">
              <a:lnSpc>
                <a:spcPct val="120000"/>
              </a:lnSpc>
              <a:spcBef>
                <a:spcPts val="600"/>
              </a:spcBef>
              <a:buClr>
                <a:schemeClr val="accent2"/>
              </a:buClr>
              <a:defRPr lang="en-US" sz="1200" kern="1200" dirty="0" smtClean="0">
                <a:solidFill>
                  <a:schemeClr val="tx2"/>
                </a:solidFill>
                <a:latin typeface="+mn-lt"/>
                <a:ea typeface="Arial" charset="0"/>
                <a:cs typeface="Arial" charset="0"/>
              </a:defRPr>
            </a:lvl1pPr>
            <a:lvl2pPr algn="l" defTabSz="914400" rtl="0" eaLnBrk="1" latinLnBrk="0" hangingPunct="1">
              <a:lnSpc>
                <a:spcPct val="120000"/>
              </a:lnSpc>
              <a:spcBef>
                <a:spcPts val="600"/>
              </a:spcBef>
              <a:buClr>
                <a:schemeClr val="accent2"/>
              </a:buClr>
              <a:defRPr lang="en-US" sz="1200" kern="1200" dirty="0" smtClean="0">
                <a:solidFill>
                  <a:schemeClr val="tx2"/>
                </a:solidFill>
                <a:latin typeface="+mn-lt"/>
                <a:ea typeface="Arial" charset="0"/>
                <a:cs typeface="Arial" charset="0"/>
              </a:defRPr>
            </a:lvl2pPr>
            <a:lvl3pPr algn="l" defTabSz="914400" rtl="0" eaLnBrk="1" latinLnBrk="0" hangingPunct="1">
              <a:lnSpc>
                <a:spcPct val="120000"/>
              </a:lnSpc>
              <a:spcBef>
                <a:spcPts val="600"/>
              </a:spcBef>
              <a:buClr>
                <a:schemeClr val="accent2"/>
              </a:buClr>
              <a:defRPr lang="en-US" sz="1200" kern="1200" dirty="0" smtClean="0">
                <a:solidFill>
                  <a:schemeClr val="tx2"/>
                </a:solidFill>
                <a:latin typeface="+mn-lt"/>
                <a:ea typeface="Arial" charset="0"/>
                <a:cs typeface="Arial" charset="0"/>
              </a:defRPr>
            </a:lvl3pPr>
            <a:lvl4pPr algn="l" defTabSz="914400" rtl="0" eaLnBrk="1" latinLnBrk="0" hangingPunct="1">
              <a:lnSpc>
                <a:spcPct val="120000"/>
              </a:lnSpc>
              <a:spcBef>
                <a:spcPts val="600"/>
              </a:spcBef>
              <a:buClr>
                <a:schemeClr val="accent2"/>
              </a:buClr>
              <a:defRPr lang="en-US" sz="1200" kern="1200" dirty="0" smtClean="0">
                <a:solidFill>
                  <a:schemeClr val="tx2"/>
                </a:solidFill>
                <a:latin typeface="+mn-lt"/>
                <a:ea typeface="Arial" charset="0"/>
                <a:cs typeface="Arial" charset="0"/>
              </a:defRPr>
            </a:lvl4pPr>
            <a:lvl5pP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6" name="Text Placeholder 5"/>
          <p:cNvSpPr>
            <a:spLocks noGrp="1"/>
          </p:cNvSpPr>
          <p:nvPr>
            <p:ph type="body" sz="quarter" idx="19"/>
          </p:nvPr>
        </p:nvSpPr>
        <p:spPr>
          <a:xfrm>
            <a:off x="3584575" y="2022475"/>
            <a:ext cx="5054600" cy="1274195"/>
          </a:xfrm>
        </p:spPr>
        <p:txBody>
          <a:bodyPr>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Tree>
    <p:extLst>
      <p:ext uri="{BB962C8B-B14F-4D97-AF65-F5344CB8AC3E}">
        <p14:creationId xmlns:p14="http://schemas.microsoft.com/office/powerpoint/2010/main" val="4070907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ulleted List">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1485" y="1006088"/>
            <a:ext cx="8154632" cy="252557"/>
          </a:xfrm>
          <a:prstGeom prst="rect">
            <a:avLst/>
          </a:prstGeom>
        </p:spPr>
        <p:txBody>
          <a:bodyPr vert="horz" wrap="square" lIns="0" tIns="0" rIns="0" bIns="0" rtlCol="0" anchor="t" anchorCtr="0">
            <a:spAutoFit/>
          </a:bodyPr>
          <a:lstStyle/>
          <a:p>
            <a:r>
              <a:rPr lang="en-US" smtClean="0"/>
              <a:t>Click to edit Master title style</a:t>
            </a:r>
            <a:endParaRPr lang="en-US" dirty="0"/>
          </a:p>
        </p:txBody>
      </p:sp>
      <p:sp>
        <p:nvSpPr>
          <p:cNvPr id="3" name="Text Placeholder 2"/>
          <p:cNvSpPr>
            <a:spLocks noGrp="1"/>
          </p:cNvSpPr>
          <p:nvPr>
            <p:ph type="body" sz="quarter" idx="10"/>
          </p:nvPr>
        </p:nvSpPr>
        <p:spPr>
          <a:xfrm>
            <a:off x="450850" y="1554480"/>
            <a:ext cx="8229600" cy="45498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828704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lumn Bulleted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5" name="Text Placeholder 4"/>
          <p:cNvSpPr>
            <a:spLocks noGrp="1"/>
          </p:cNvSpPr>
          <p:nvPr>
            <p:ph type="body" sz="quarter" idx="11"/>
          </p:nvPr>
        </p:nvSpPr>
        <p:spPr>
          <a:xfrm>
            <a:off x="450851" y="1554480"/>
            <a:ext cx="3905996" cy="4603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ext Placeholder 4"/>
          <p:cNvSpPr>
            <a:spLocks noGrp="1"/>
          </p:cNvSpPr>
          <p:nvPr>
            <p:ph type="body" sz="quarter" idx="12"/>
          </p:nvPr>
        </p:nvSpPr>
        <p:spPr>
          <a:xfrm>
            <a:off x="4796939" y="1554480"/>
            <a:ext cx="3905996" cy="4603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667654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ed List &amp; Chart">
    <p:spTree>
      <p:nvGrpSpPr>
        <p:cNvPr id="1" name=""/>
        <p:cNvGrpSpPr/>
        <p:nvPr/>
      </p:nvGrpSpPr>
      <p:grpSpPr>
        <a:xfrm>
          <a:off x="0" y="0"/>
          <a:ext cx="0" cy="0"/>
          <a:chOff x="0" y="0"/>
          <a:chExt cx="0" cy="0"/>
        </a:xfrm>
      </p:grpSpPr>
      <p:sp>
        <p:nvSpPr>
          <p:cNvPr id="2" name="Title 1"/>
          <p:cNvSpPr>
            <a:spLocks noGrp="1"/>
          </p:cNvSpPr>
          <p:nvPr>
            <p:ph type="title"/>
          </p:nvPr>
        </p:nvSpPr>
        <p:spPr>
          <a:xfrm>
            <a:off x="451484" y="1006088"/>
            <a:ext cx="8243187" cy="241799"/>
          </a:xfrm>
        </p:spPr>
        <p:txBody>
          <a:bodyPr/>
          <a:lstStyle/>
          <a:p>
            <a:r>
              <a:rPr lang="en-US" smtClean="0"/>
              <a:t>Click to edit Master title style</a:t>
            </a:r>
            <a:endParaRPr lang="en-US" dirty="0"/>
          </a:p>
        </p:txBody>
      </p:sp>
      <p:sp>
        <p:nvSpPr>
          <p:cNvPr id="15" name="Chart Placeholder 14"/>
          <p:cNvSpPr>
            <a:spLocks noGrp="1"/>
          </p:cNvSpPr>
          <p:nvPr>
            <p:ph type="chart" sz="quarter" idx="12"/>
          </p:nvPr>
        </p:nvSpPr>
        <p:spPr>
          <a:xfrm>
            <a:off x="451373" y="2904565"/>
            <a:ext cx="8229600" cy="3087448"/>
          </a:xfrm>
        </p:spPr>
        <p:txBody>
          <a:bodyPr/>
          <a:lstStyle/>
          <a:p>
            <a:r>
              <a:rPr lang="en-US" smtClean="0"/>
              <a:t>Click icon to add chart</a:t>
            </a:r>
            <a:endParaRPr lang="en-US" dirty="0"/>
          </a:p>
        </p:txBody>
      </p:sp>
      <p:sp>
        <p:nvSpPr>
          <p:cNvPr id="6" name="Text Placeholder 2"/>
          <p:cNvSpPr>
            <a:spLocks noGrp="1"/>
          </p:cNvSpPr>
          <p:nvPr>
            <p:ph idx="1"/>
          </p:nvPr>
        </p:nvSpPr>
        <p:spPr>
          <a:xfrm>
            <a:off x="451485" y="1554480"/>
            <a:ext cx="8229111" cy="560153"/>
          </a:xfrm>
          <a:prstGeom prst="rect">
            <a:avLst/>
          </a:prstGeom>
        </p:spPr>
        <p:txBody>
          <a:bodyPr vert="horz" wrap="square" lIns="0" tIns="0" rIns="0" bIns="0" rtlCol="0">
            <a:spAutoFit/>
          </a:bodyPr>
          <a:lstStyle>
            <a:lvl2pPr>
              <a:defRPr/>
            </a:lvl2pPr>
            <a:lvl3pPr marL="398463" indent="0">
              <a:buNone/>
              <a:defRPr/>
            </a:lvl3pPr>
            <a:lvl9pPr marL="3657600" indent="0">
              <a:buNone/>
              <a:defRPr/>
            </a:lvl9pPr>
          </a:lstStyle>
          <a:p>
            <a:pPr lvl="0"/>
            <a:r>
              <a:rPr lang="en-US" smtClean="0"/>
              <a:t>Click to edit Master text styles</a:t>
            </a:r>
          </a:p>
          <a:p>
            <a:pPr lvl="1"/>
            <a:r>
              <a:rPr lang="en-US" smtClean="0"/>
              <a:t>Second level</a:t>
            </a:r>
          </a:p>
        </p:txBody>
      </p:sp>
      <p:sp>
        <p:nvSpPr>
          <p:cNvPr id="8" name="Text Placeholder 4"/>
          <p:cNvSpPr>
            <a:spLocks noGrp="1"/>
          </p:cNvSpPr>
          <p:nvPr>
            <p:ph type="body" sz="quarter" idx="13" hasCustomPrompt="1"/>
          </p:nvPr>
        </p:nvSpPr>
        <p:spPr>
          <a:xfrm>
            <a:off x="450850" y="6070169"/>
            <a:ext cx="8229600" cy="147752"/>
          </a:xfrm>
        </p:spPr>
        <p:txBody>
          <a:bodyPr/>
          <a:lstStyle>
            <a:lvl1pPr marL="0" indent="0">
              <a:lnSpc>
                <a:spcPct val="100000"/>
              </a:lnSpc>
              <a:spcBef>
                <a:spcPts val="0"/>
              </a:spcBef>
              <a:buFont typeface="Arial" panose="020B0604020202020204" pitchFamily="34" charset="0"/>
              <a:buNone/>
              <a:defRPr sz="900" i="0" baseline="0">
                <a:solidFill>
                  <a:schemeClr val="tx1">
                    <a:lumMod val="50000"/>
                    <a:lumOff val="50000"/>
                  </a:schemeClr>
                </a:solidFill>
              </a:defRPr>
            </a:lvl1pPr>
          </a:lstStyle>
          <a:p>
            <a:pPr lvl="0"/>
            <a:r>
              <a:rPr lang="en-US" dirty="0" smtClean="0"/>
              <a:t>Click to insert source</a:t>
            </a:r>
          </a:p>
        </p:txBody>
      </p:sp>
    </p:spTree>
    <p:extLst>
      <p:ext uri="{BB962C8B-B14F-4D97-AF65-F5344CB8AC3E}">
        <p14:creationId xmlns:p14="http://schemas.microsoft.com/office/powerpoint/2010/main" val="1388604781"/>
      </p:ext>
    </p:extLst>
  </p:cSld>
  <p:clrMapOvr>
    <a:masterClrMapping/>
  </p:clrMapOvr>
  <p:extLst>
    <p:ext uri="{DCECCB84-F9BA-43D5-87BE-67443E8EF086}">
      <p15:sldGuideLst xmlns:p15="http://schemas.microsoft.com/office/powerpoint/2012/main" xmlns=""/>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1485" y="1006088"/>
            <a:ext cx="8251450" cy="249299"/>
          </a:xfrm>
          <a:prstGeom prst="rect">
            <a:avLst/>
          </a:prstGeom>
        </p:spPr>
        <p:txBody>
          <a:bodyPr vert="horz" wrap="square" lIns="0" tIns="0" rIns="0" bIns="0" rtlCol="0" anchor="t" anchorCtr="0">
            <a:spAutoFit/>
          </a:bodyPr>
          <a:lstStyle/>
          <a:p>
            <a:r>
              <a:rPr lang="en-US" smtClean="0"/>
              <a:t>Click to edit Master title style</a:t>
            </a:r>
            <a:endParaRPr lang="en-US" dirty="0"/>
          </a:p>
        </p:txBody>
      </p:sp>
      <p:sp>
        <p:nvSpPr>
          <p:cNvPr id="3" name="Text Placeholder 2"/>
          <p:cNvSpPr>
            <a:spLocks noGrp="1"/>
          </p:cNvSpPr>
          <p:nvPr>
            <p:ph type="body" idx="1"/>
          </p:nvPr>
        </p:nvSpPr>
        <p:spPr>
          <a:xfrm>
            <a:off x="451485" y="1550083"/>
            <a:ext cx="8229111" cy="1827816"/>
          </a:xfrm>
          <a:prstGeom prst="rect">
            <a:avLst/>
          </a:prstGeom>
        </p:spPr>
        <p:txBody>
          <a:bodyPr vert="horz" wrap="square" lIns="0" tIns="0" rIns="0" bIns="0" rtlCol="0">
            <a:noAutofit/>
          </a:bodyPr>
          <a:lstStyle/>
          <a:p>
            <a:pPr lvl="0"/>
            <a:r>
              <a:rPr lang="en-US" dirty="0" smtClean="0"/>
              <a:t>Click to edit Master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8" name="TextBox 7"/>
          <p:cNvSpPr txBox="1"/>
          <p:nvPr userDrawn="1"/>
        </p:nvSpPr>
        <p:spPr>
          <a:xfrm>
            <a:off x="451485" y="6555025"/>
            <a:ext cx="1273105" cy="246221"/>
          </a:xfrm>
          <a:prstGeom prst="rect">
            <a:avLst/>
          </a:prstGeom>
          <a:noFill/>
        </p:spPr>
        <p:txBody>
          <a:bodyPr wrap="none" lIns="0" tIns="0" rIns="0" bIns="0" rtlCol="0" anchor="t" anchorCtr="0">
            <a:no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Arial" charset="0"/>
                <a:ea typeface="Arial" charset="0"/>
                <a:cs typeface="Arial" charset="0"/>
              </a:rPr>
              <a:t>© PFM</a:t>
            </a:r>
          </a:p>
        </p:txBody>
      </p:sp>
      <p:sp>
        <p:nvSpPr>
          <p:cNvPr id="9" name="Slide Number Placeholder 5"/>
          <p:cNvSpPr txBox="1">
            <a:spLocks/>
          </p:cNvSpPr>
          <p:nvPr userDrawn="1"/>
        </p:nvSpPr>
        <p:spPr>
          <a:xfrm>
            <a:off x="8606117" y="6500875"/>
            <a:ext cx="396367"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605F1538-3331-E648-B801-7E18C85EB11D}" type="slidenum">
              <a:rPr lang="en-US" sz="1100" smtClean="0">
                <a:latin typeface="Arial" charset="0"/>
                <a:ea typeface="Arial" charset="0"/>
                <a:cs typeface="Arial" charset="0"/>
              </a:rPr>
              <a:pPr algn="r"/>
              <a:t>‹#›</a:t>
            </a:fld>
            <a:endParaRPr lang="en-US" sz="1200" dirty="0">
              <a:latin typeface="Arial" charset="0"/>
              <a:ea typeface="Arial" charset="0"/>
              <a:cs typeface="Arial" charset="0"/>
            </a:endParaRPr>
          </a:p>
        </p:txBody>
      </p:sp>
    </p:spTree>
    <p:extLst>
      <p:ext uri="{BB962C8B-B14F-4D97-AF65-F5344CB8AC3E}">
        <p14:creationId xmlns:p14="http://schemas.microsoft.com/office/powerpoint/2010/main" val="1769589963"/>
      </p:ext>
    </p:extLst>
  </p:cSld>
  <p:clrMap bg1="lt1" tx1="dk1" bg2="lt2" tx2="dk2" accent1="accent1" accent2="accent2" accent3="accent3" accent4="accent4" accent5="accent5" accent6="accent6" hlink="hlink" folHlink="folHlink"/>
  <p:sldLayoutIdLst>
    <p:sldLayoutId id="2147483689" r:id="rId1"/>
    <p:sldLayoutId id="2147483719" r:id="rId2"/>
    <p:sldLayoutId id="2147483676" r:id="rId3"/>
    <p:sldLayoutId id="2147483677" r:id="rId4"/>
    <p:sldLayoutId id="2147483674" r:id="rId5"/>
    <p:sldLayoutId id="2147483675" r:id="rId6"/>
    <p:sldLayoutId id="2147483714" r:id="rId7"/>
    <p:sldLayoutId id="2147483720" r:id="rId8"/>
    <p:sldLayoutId id="2147483717" r:id="rId9"/>
    <p:sldLayoutId id="2147483724" r:id="rId10"/>
    <p:sldLayoutId id="2147483726" r:id="rId11"/>
    <p:sldLayoutId id="2147483725" r:id="rId12"/>
    <p:sldLayoutId id="2147483678" r:id="rId13"/>
    <p:sldLayoutId id="2147483682" r:id="rId14"/>
    <p:sldLayoutId id="2147483721" r:id="rId15"/>
    <p:sldLayoutId id="2147483684" r:id="rId16"/>
    <p:sldLayoutId id="2147483685" r:id="rId17"/>
    <p:sldLayoutId id="2147483686" r:id="rId18"/>
    <p:sldLayoutId id="2147483690" r:id="rId19"/>
    <p:sldLayoutId id="2147483722" r:id="rId20"/>
  </p:sldLayoutIdLst>
  <p:txStyles>
    <p:titleStyle>
      <a:lvl1pPr algn="l" defTabSz="914400" rtl="0" eaLnBrk="1" latinLnBrk="0" hangingPunct="1">
        <a:lnSpc>
          <a:spcPct val="90000"/>
        </a:lnSpc>
        <a:spcBef>
          <a:spcPct val="0"/>
        </a:spcBef>
        <a:buNone/>
        <a:defRPr sz="1800" b="1" i="0" kern="1200">
          <a:solidFill>
            <a:schemeClr val="tx2"/>
          </a:solidFill>
          <a:latin typeface="Arial" charset="0"/>
          <a:ea typeface="Arial" charset="0"/>
          <a:cs typeface="Arial" charset="0"/>
        </a:defRPr>
      </a:lvl1pPr>
    </p:titleStyle>
    <p:bodyStyle>
      <a:lvl1pPr marL="225425" indent="-225425" algn="l" defTabSz="914400" rtl="0" eaLnBrk="1" latinLnBrk="0" hangingPunct="1">
        <a:lnSpc>
          <a:spcPct val="110000"/>
        </a:lnSpc>
        <a:spcBef>
          <a:spcPts val="1200"/>
        </a:spcBef>
        <a:buClr>
          <a:schemeClr val="accent2"/>
        </a:buClr>
        <a:buSzPct val="90000"/>
        <a:buFont typeface="Wingdings 2" panose="05020102010507070707" pitchFamily="18" charset="2"/>
        <a:buChar char="Ã"/>
        <a:defRPr sz="1200" kern="1200">
          <a:solidFill>
            <a:schemeClr val="tx2"/>
          </a:solidFill>
          <a:latin typeface="+mn-lt"/>
          <a:ea typeface="Arial" charset="0"/>
          <a:cs typeface="Arial" charset="0"/>
        </a:defRPr>
      </a:lvl1pPr>
      <a:lvl2pPr marL="398463" indent="-173038" algn="l" defTabSz="914400" rtl="0" eaLnBrk="1" latinLnBrk="0" hangingPunct="1">
        <a:lnSpc>
          <a:spcPct val="110000"/>
        </a:lnSpc>
        <a:spcBef>
          <a:spcPts val="1200"/>
        </a:spcBef>
        <a:buClr>
          <a:schemeClr val="accent2"/>
        </a:buClr>
        <a:buFont typeface="Arial" panose="020B0604020202020204" pitchFamily="34" charset="0"/>
        <a:buChar char="•"/>
        <a:defRPr sz="1200" kern="1200">
          <a:solidFill>
            <a:schemeClr val="tx2"/>
          </a:solidFill>
          <a:latin typeface="+mn-lt"/>
          <a:ea typeface="Soleil" charset="0"/>
          <a:cs typeface="Soleil" charset="0"/>
        </a:defRPr>
      </a:lvl2pPr>
      <a:lvl3pPr marL="569913" indent="-171450" algn="l" defTabSz="914400" rtl="0" eaLnBrk="1" latinLnBrk="0" hangingPunct="1">
        <a:lnSpc>
          <a:spcPct val="110000"/>
        </a:lnSpc>
        <a:spcBef>
          <a:spcPts val="1200"/>
        </a:spcBef>
        <a:buClr>
          <a:schemeClr val="accent2"/>
        </a:buClr>
        <a:buFont typeface="Arial" panose="020B0604020202020204" pitchFamily="34" charset="0"/>
        <a:buChar char="•"/>
        <a:defRPr sz="1200" kern="1200">
          <a:solidFill>
            <a:schemeClr val="tx2"/>
          </a:solidFill>
          <a:latin typeface="+mn-lt"/>
          <a:ea typeface="Arial" charset="0"/>
          <a:cs typeface="Arial" charset="0"/>
        </a:defRPr>
      </a:lvl3pPr>
      <a:lvl4pPr marL="742950" indent="-173038" algn="l" defTabSz="914400" rtl="0" eaLnBrk="1" latinLnBrk="0" hangingPunct="1">
        <a:lnSpc>
          <a:spcPct val="110000"/>
        </a:lnSpc>
        <a:spcBef>
          <a:spcPts val="1200"/>
        </a:spcBef>
        <a:buClr>
          <a:schemeClr val="accent2"/>
        </a:buClr>
        <a:buFont typeface="Arial" panose="020B0604020202020204" pitchFamily="34" charset="0"/>
        <a:buChar char="•"/>
        <a:defRPr sz="1200" kern="1200">
          <a:solidFill>
            <a:schemeClr val="tx2"/>
          </a:solidFill>
          <a:latin typeface="+mn-lt"/>
          <a:ea typeface="Arial" charset="0"/>
          <a:cs typeface="Arial" charset="0"/>
        </a:defRPr>
      </a:lvl4pPr>
      <a:lvl5pPr marL="914400" indent="-173038" algn="l" defTabSz="914400" rtl="0" eaLnBrk="1" latinLnBrk="0" hangingPunct="1">
        <a:lnSpc>
          <a:spcPct val="110000"/>
        </a:lnSpc>
        <a:spcBef>
          <a:spcPts val="1200"/>
        </a:spcBef>
        <a:buClr>
          <a:schemeClr val="accent2"/>
        </a:buClr>
        <a:buFont typeface="Arial" panose="020B0604020202020204" pitchFamily="34" charset="0"/>
        <a:buChar char="•"/>
        <a:defRPr sz="1200" kern="1200" baseline="0">
          <a:solidFill>
            <a:schemeClr val="tx2"/>
          </a:solidFill>
          <a:latin typeface="+mn-lt"/>
          <a:ea typeface="Arial" charset="0"/>
          <a:cs typeface="Arial"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10.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1" y="2213264"/>
            <a:ext cx="8645236" cy="644236"/>
          </a:xfrm>
        </p:spPr>
        <p:txBody>
          <a:bodyPr/>
          <a:lstStyle/>
          <a:p>
            <a:r>
              <a:rPr lang="en-US" dirty="0"/>
              <a:t>A Ten Year Plan for </a:t>
            </a:r>
            <a:r>
              <a:rPr lang="en-US" dirty="0" smtClean="0"/>
              <a:t>the City of Houston</a:t>
            </a:r>
            <a:r>
              <a:rPr lang="en-US" dirty="0" smtClean="0"/>
              <a:t>:</a:t>
            </a:r>
            <a:endParaRPr lang="en-US" dirty="0"/>
          </a:p>
        </p:txBody>
      </p:sp>
      <p:sp>
        <p:nvSpPr>
          <p:cNvPr id="3" name="Subtitle 2"/>
          <p:cNvSpPr>
            <a:spLocks noGrp="1"/>
          </p:cNvSpPr>
          <p:nvPr>
            <p:ph type="subTitle" idx="1"/>
          </p:nvPr>
        </p:nvSpPr>
        <p:spPr>
          <a:xfrm>
            <a:off x="687571" y="2909455"/>
            <a:ext cx="8010837" cy="466878"/>
          </a:xfrm>
        </p:spPr>
        <p:txBody>
          <a:bodyPr/>
          <a:lstStyle/>
          <a:p>
            <a:r>
              <a:rPr lang="en-US" dirty="0"/>
              <a:t>A Plan for Fiscal Sustainability </a:t>
            </a:r>
            <a:r>
              <a:rPr lang="en-US" dirty="0" smtClean="0"/>
              <a:t>and </a:t>
            </a:r>
            <a:r>
              <a:rPr lang="en-US" dirty="0"/>
              <a:t>Economic Growth</a:t>
            </a:r>
          </a:p>
        </p:txBody>
      </p:sp>
      <p:sp>
        <p:nvSpPr>
          <p:cNvPr id="4" name="Text Placeholder 3"/>
          <p:cNvSpPr>
            <a:spLocks noGrp="1"/>
          </p:cNvSpPr>
          <p:nvPr>
            <p:ph type="body" sz="quarter" idx="10"/>
          </p:nvPr>
        </p:nvSpPr>
        <p:spPr/>
        <p:txBody>
          <a:bodyPr/>
          <a:lstStyle/>
          <a:p>
            <a:endParaRPr lang="en-US" dirty="0"/>
          </a:p>
        </p:txBody>
      </p:sp>
      <p:sp>
        <p:nvSpPr>
          <p:cNvPr id="5" name="Text Placeholder 4"/>
          <p:cNvSpPr>
            <a:spLocks noGrp="1"/>
          </p:cNvSpPr>
          <p:nvPr>
            <p:ph type="body" sz="quarter" idx="11"/>
          </p:nvPr>
        </p:nvSpPr>
        <p:spPr/>
        <p:txBody>
          <a:bodyPr/>
          <a:lstStyle/>
          <a:p>
            <a:endParaRPr lang="en-US"/>
          </a:p>
        </p:txBody>
      </p:sp>
      <p:sp>
        <p:nvSpPr>
          <p:cNvPr id="6" name="Text Placeholder 5"/>
          <p:cNvSpPr>
            <a:spLocks noGrp="1"/>
          </p:cNvSpPr>
          <p:nvPr>
            <p:ph type="body" sz="quarter" idx="12"/>
          </p:nvPr>
        </p:nvSpPr>
        <p:spPr/>
        <p:txBody>
          <a:bodyPr/>
          <a:lstStyle/>
          <a:p>
            <a:endParaRPr lang="en-US"/>
          </a:p>
        </p:txBody>
      </p:sp>
      <p:sp>
        <p:nvSpPr>
          <p:cNvPr id="7" name="Content Placeholder 6"/>
          <p:cNvSpPr>
            <a:spLocks noGrp="1"/>
          </p:cNvSpPr>
          <p:nvPr>
            <p:ph sz="quarter" idx="15"/>
          </p:nvPr>
        </p:nvSpPr>
        <p:spPr>
          <a:xfrm>
            <a:off x="578707" y="4686300"/>
            <a:ext cx="5929312" cy="727365"/>
          </a:xfrm>
        </p:spPr>
        <p:txBody>
          <a:bodyPr/>
          <a:lstStyle/>
          <a:p>
            <a:pPr>
              <a:lnSpc>
                <a:spcPct val="100000"/>
              </a:lnSpc>
            </a:pPr>
            <a:r>
              <a:rPr lang="en-US" dirty="0" smtClean="0"/>
              <a:t>David </a:t>
            </a:r>
            <a:r>
              <a:rPr lang="en-US" dirty="0" smtClean="0"/>
              <a:t>Eichenthal</a:t>
            </a:r>
          </a:p>
          <a:p>
            <a:pPr>
              <a:lnSpc>
                <a:spcPct val="100000"/>
              </a:lnSpc>
            </a:pPr>
            <a:r>
              <a:rPr lang="en-US" dirty="0" smtClean="0"/>
              <a:t>Managing Director, PFM Group Consulting</a:t>
            </a:r>
            <a:endParaRPr lang="en-US" dirty="0" smtClean="0"/>
          </a:p>
        </p:txBody>
      </p:sp>
      <p:sp>
        <p:nvSpPr>
          <p:cNvPr id="8" name="Content Placeholder 7"/>
          <p:cNvSpPr>
            <a:spLocks noGrp="1"/>
          </p:cNvSpPr>
          <p:nvPr>
            <p:ph sz="quarter" idx="16"/>
          </p:nvPr>
        </p:nvSpPr>
        <p:spPr>
          <a:xfrm>
            <a:off x="578706" y="4260273"/>
            <a:ext cx="6809229" cy="714393"/>
          </a:xfrm>
        </p:spPr>
        <p:txBody>
          <a:bodyPr/>
          <a:lstStyle/>
          <a:p>
            <a:r>
              <a:rPr lang="en-US" dirty="0" smtClean="0"/>
              <a:t>Presentation to Houston City Council Budget and Fiscal Affairs Committee</a:t>
            </a:r>
            <a:endParaRPr lang="en-US" dirty="0"/>
          </a:p>
        </p:txBody>
      </p:sp>
      <p:sp>
        <p:nvSpPr>
          <p:cNvPr id="9" name="Content Placeholder 8"/>
          <p:cNvSpPr>
            <a:spLocks noGrp="1"/>
          </p:cNvSpPr>
          <p:nvPr>
            <p:ph sz="quarter" idx="17"/>
          </p:nvPr>
        </p:nvSpPr>
        <p:spPr/>
        <p:txBody>
          <a:bodyPr/>
          <a:lstStyle/>
          <a:p>
            <a:r>
              <a:rPr lang="en-US" dirty="0" smtClean="0"/>
              <a:t>April 18, 2018</a:t>
            </a:r>
            <a:endParaRPr lang="en-US" dirty="0"/>
          </a:p>
        </p:txBody>
      </p:sp>
    </p:spTree>
    <p:extLst>
      <p:ext uri="{BB962C8B-B14F-4D97-AF65-F5344CB8AC3E}">
        <p14:creationId xmlns:p14="http://schemas.microsoft.com/office/powerpoint/2010/main" val="907180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0850" y="898996"/>
            <a:ext cx="8154632" cy="387798"/>
          </a:xfrm>
        </p:spPr>
        <p:txBody>
          <a:bodyPr/>
          <a:lstStyle/>
          <a:p>
            <a:r>
              <a:rPr lang="en-US" sz="2800" dirty="0"/>
              <a:t>The Cost of City </a:t>
            </a:r>
            <a:r>
              <a:rPr lang="en-US" sz="2800" dirty="0" smtClean="0"/>
              <a:t>Operations</a:t>
            </a:r>
            <a:endParaRPr lang="en-US" sz="2800" dirty="0"/>
          </a:p>
        </p:txBody>
      </p:sp>
      <p:sp>
        <p:nvSpPr>
          <p:cNvPr id="3" name="Text Placeholder 2"/>
          <p:cNvSpPr>
            <a:spLocks noGrp="1"/>
          </p:cNvSpPr>
          <p:nvPr>
            <p:ph type="body" sz="quarter" idx="10"/>
          </p:nvPr>
        </p:nvSpPr>
        <p:spPr>
          <a:xfrm>
            <a:off x="450850" y="1373247"/>
            <a:ext cx="8229600" cy="4549819"/>
          </a:xfrm>
        </p:spPr>
        <p:txBody>
          <a:bodyPr/>
          <a:lstStyle/>
          <a:p>
            <a:r>
              <a:rPr lang="en-US" dirty="0"/>
              <a:t>The Government Finance Officers Association recommends shared services as a best practice: “shared services take advantage of economies of scale by aggregating like services across the organization or between organizations. They also promote best practices by organizing services into ‘shared-service centers’ that are focused on the most efficient/effective performance of that service and that are subject to result-based accountability via formal service-level agreements with customers.’”</a:t>
            </a:r>
          </a:p>
          <a:p>
            <a:r>
              <a:rPr lang="en-US" dirty="0"/>
              <a:t>The City lacks a fully consolidated procurement function.  While most of the City’s General Fund spending goes toward salary and benefits, significant spending also goes toward construction, supplies, equipment, and other services.  Based on analysis of FY 2016 actual General Fund spending, it appears that the City spent approximately $164 million on </a:t>
            </a:r>
            <a:r>
              <a:rPr lang="en-US" dirty="0" smtClean="0"/>
              <a:t>procurement</a:t>
            </a:r>
            <a:r>
              <a:rPr lang="en-US" dirty="0"/>
              <a:t>.   This spending is up from $134.7 million in FY 2011</a:t>
            </a:r>
            <a:r>
              <a:rPr lang="en-US" dirty="0" smtClean="0"/>
              <a:t>.</a:t>
            </a:r>
          </a:p>
          <a:p>
            <a:r>
              <a:rPr lang="en-US" dirty="0"/>
              <a:t>In part as a result of decentralization and in part as a result of outsourcing certain functions, Houston has a lower number of IT </a:t>
            </a:r>
            <a:r>
              <a:rPr lang="en-US" dirty="0" smtClean="0"/>
              <a:t>FTEs </a:t>
            </a:r>
            <a:r>
              <a:rPr lang="en-US" dirty="0"/>
              <a:t>in HITS than IT departments in other major cities</a:t>
            </a:r>
            <a:r>
              <a:rPr lang="en-US" dirty="0" smtClean="0"/>
              <a:t>.</a:t>
            </a:r>
          </a:p>
          <a:p>
            <a:r>
              <a:rPr lang="en-US" dirty="0"/>
              <a:t>The incomplete consolidation of the Finance function is evident by both the number of financial staff in departments outside of Finance and, perhaps more importantly, the number of special revenue funds in City government.  An analysis by the City Controller indicates that the City of Houston has 69 Special Revenue Funds (SRFs) with a total fund balance of $250.1 million: 32 of the SRFs are not included in the City </a:t>
            </a:r>
            <a:r>
              <a:rPr lang="en-US" dirty="0" smtClean="0"/>
              <a:t>budget.</a:t>
            </a:r>
          </a:p>
          <a:p>
            <a:r>
              <a:rPr lang="en-US" dirty="0"/>
              <a:t>Houston’s Public Works and Engineering (PWE) department is the largest non-public safety department in the City.  Unlike other major cities, Houston has created a Public Works super agency</a:t>
            </a:r>
            <a:r>
              <a:rPr lang="en-US" dirty="0" smtClean="0"/>
              <a:t>. </a:t>
            </a:r>
            <a:r>
              <a:rPr lang="en-US" dirty="0"/>
              <a:t>And, among big cities, Houston is the only one that does not have a separate transportation department of some kind</a:t>
            </a:r>
            <a:r>
              <a:rPr lang="en-US" dirty="0" smtClean="0"/>
              <a:t>.</a:t>
            </a:r>
          </a:p>
          <a:p>
            <a:r>
              <a:rPr lang="en-US" dirty="0"/>
              <a:t>In a number of areas, Houston continues to provide services that other local governments have either contracted out or subjected to managed </a:t>
            </a:r>
            <a:r>
              <a:rPr lang="en-US" dirty="0" smtClean="0"/>
              <a:t>competition.</a:t>
            </a:r>
            <a:endParaRPr lang="en-US" dirty="0"/>
          </a:p>
          <a:p>
            <a:endParaRPr lang="en-US" dirty="0"/>
          </a:p>
        </p:txBody>
      </p:sp>
    </p:spTree>
    <p:extLst>
      <p:ext uri="{BB962C8B-B14F-4D97-AF65-F5344CB8AC3E}">
        <p14:creationId xmlns:p14="http://schemas.microsoft.com/office/powerpoint/2010/main" val="23466571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677" y="1022564"/>
            <a:ext cx="8154632" cy="387798"/>
          </a:xfrm>
        </p:spPr>
        <p:txBody>
          <a:bodyPr/>
          <a:lstStyle/>
          <a:p>
            <a:r>
              <a:rPr lang="en-US" sz="2800" dirty="0"/>
              <a:t>The City and the Non-Profit </a:t>
            </a:r>
            <a:r>
              <a:rPr lang="en-US" sz="2800" dirty="0" smtClean="0"/>
              <a:t>Sector</a:t>
            </a:r>
            <a:endParaRPr lang="en-US" sz="2800" dirty="0"/>
          </a:p>
        </p:txBody>
      </p:sp>
      <p:sp>
        <p:nvSpPr>
          <p:cNvPr id="3" name="Text Placeholder 2"/>
          <p:cNvSpPr>
            <a:spLocks noGrp="1"/>
          </p:cNvSpPr>
          <p:nvPr>
            <p:ph type="body" sz="quarter" idx="10"/>
          </p:nvPr>
        </p:nvSpPr>
        <p:spPr>
          <a:xfrm>
            <a:off x="451677" y="1562718"/>
            <a:ext cx="8228965" cy="4549819"/>
          </a:xfrm>
        </p:spPr>
        <p:txBody>
          <a:bodyPr/>
          <a:lstStyle/>
          <a:p>
            <a:pPr lvl="0"/>
            <a:r>
              <a:rPr lang="en-US" dirty="0"/>
              <a:t>Houston benefits greatly from the presence of large non-profit organizations, particularly institutions of higher education and medical centers.  These organizations are major drivers of the Houston economy.  But they also benefit from public services provided by City government without supporting those services with property tax revenue. </a:t>
            </a:r>
            <a:endParaRPr lang="en-US" dirty="0" smtClean="0"/>
          </a:p>
          <a:p>
            <a:pPr lvl="0"/>
            <a:r>
              <a:rPr lang="en-US" dirty="0" smtClean="0"/>
              <a:t>Based </a:t>
            </a:r>
            <a:r>
              <a:rPr lang="en-US" dirty="0"/>
              <a:t>on November 4, 2016 property tax rolls, 46,862 accounts were exempt out of a total of 764,880 accounts in Houston.  The appraised value of these exempt accounts (excluding government) is $12.1 billion – with $11 billion in value attributed to properties with a value of $1 million or more and $3 billion accounted for by just 12 accounts</a:t>
            </a:r>
            <a:r>
              <a:rPr lang="en-US" dirty="0" smtClean="0"/>
              <a:t>.</a:t>
            </a:r>
          </a:p>
          <a:p>
            <a:pPr lvl="0"/>
            <a:r>
              <a:rPr lang="en-US" dirty="0"/>
              <a:t>Under a lease and operating agreement, the City provides the land and an annual operating subsidy for the Houston Zoo.  In FY 2016, the annual subsidy was approximately $9.5 </a:t>
            </a:r>
            <a:r>
              <a:rPr lang="en-US" dirty="0" smtClean="0"/>
              <a:t>million. Operation </a:t>
            </a:r>
            <a:r>
              <a:rPr lang="en-US" dirty="0"/>
              <a:t>of a city zoo by a non-profit organization is a best practice and in most cases the operation receives some form of City subsidy. </a:t>
            </a:r>
          </a:p>
        </p:txBody>
      </p:sp>
    </p:spTree>
    <p:extLst>
      <p:ext uri="{BB962C8B-B14F-4D97-AF65-F5344CB8AC3E}">
        <p14:creationId xmlns:p14="http://schemas.microsoft.com/office/powerpoint/2010/main" val="29273699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1434" y="2845980"/>
            <a:ext cx="7772400" cy="1218795"/>
          </a:xfrm>
        </p:spPr>
        <p:txBody>
          <a:bodyPr/>
          <a:lstStyle/>
          <a:p>
            <a:pPr algn="ctr"/>
            <a:r>
              <a:rPr lang="en-US" sz="4400" dirty="0" smtClean="0"/>
              <a:t>Summary of Recommendations </a:t>
            </a:r>
            <a:endParaRPr lang="en-US" sz="4400" dirty="0"/>
          </a:p>
        </p:txBody>
      </p:sp>
    </p:spTree>
    <p:extLst>
      <p:ext uri="{BB962C8B-B14F-4D97-AF65-F5344CB8AC3E}">
        <p14:creationId xmlns:p14="http://schemas.microsoft.com/office/powerpoint/2010/main" val="19872704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485" y="1006088"/>
            <a:ext cx="8154632" cy="387798"/>
          </a:xfrm>
        </p:spPr>
        <p:txBody>
          <a:bodyPr/>
          <a:lstStyle/>
          <a:p>
            <a:r>
              <a:rPr lang="en-US" sz="2800" dirty="0" smtClean="0"/>
              <a:t>Public Safety</a:t>
            </a:r>
            <a:endParaRPr lang="en-US" sz="2800" dirty="0"/>
          </a:p>
        </p:txBody>
      </p:sp>
      <p:sp>
        <p:nvSpPr>
          <p:cNvPr id="3" name="Text Placeholder 2"/>
          <p:cNvSpPr>
            <a:spLocks noGrp="1"/>
          </p:cNvSpPr>
          <p:nvPr>
            <p:ph type="body" sz="quarter" idx="10"/>
          </p:nvPr>
        </p:nvSpPr>
        <p:spPr/>
        <p:txBody>
          <a:bodyPr/>
          <a:lstStyle/>
          <a:p>
            <a:pPr lvl="0"/>
            <a:r>
              <a:rPr lang="en-US" dirty="0"/>
              <a:t>While one of its most important potential new investments will be in the hiring of new police officers, Houston can begin to increase its police patrol strength without hiring more officers by better utilizing its current sworn officers. </a:t>
            </a:r>
            <a:endParaRPr lang="en-US" dirty="0" smtClean="0"/>
          </a:p>
          <a:p>
            <a:pPr lvl="1"/>
            <a:r>
              <a:rPr lang="en-US" dirty="0" smtClean="0"/>
              <a:t> </a:t>
            </a:r>
            <a:r>
              <a:rPr lang="en-US" dirty="0"/>
              <a:t>A 2014 study by the Police Executive Research Forum identified more than 400 positions held by sworn officers that could be civilianized. </a:t>
            </a:r>
          </a:p>
          <a:p>
            <a:r>
              <a:rPr lang="en-US" dirty="0"/>
              <a:t>The City can take a number of steps to right-size HFD and significantly reduce the number of FTEs through attrition.  </a:t>
            </a:r>
            <a:endParaRPr lang="en-US" dirty="0" smtClean="0"/>
          </a:p>
          <a:p>
            <a:pPr lvl="1"/>
            <a:r>
              <a:rPr lang="en-US" dirty="0" smtClean="0"/>
              <a:t>Nationally</a:t>
            </a:r>
            <a:r>
              <a:rPr lang="en-US" dirty="0"/>
              <a:t>, many fire departments operate with a three platoon schedule rather than the four platoon, 46.7 hour work week </a:t>
            </a:r>
            <a:r>
              <a:rPr lang="en-US" dirty="0" smtClean="0"/>
              <a:t>for </a:t>
            </a:r>
            <a:r>
              <a:rPr lang="en-US" dirty="0"/>
              <a:t>the HFD. </a:t>
            </a:r>
            <a:endParaRPr lang="en-US" dirty="0" smtClean="0"/>
          </a:p>
          <a:p>
            <a:pPr lvl="1"/>
            <a:r>
              <a:rPr lang="en-US" dirty="0"/>
              <a:t>And, like HPD, HFD has opportunities to reduce cost through civilianization – particularly in the Houston Emergency Center and the Life Safety Bureau.  </a:t>
            </a:r>
            <a:endParaRPr lang="en-US" dirty="0" smtClean="0"/>
          </a:p>
          <a:p>
            <a:pPr lvl="1"/>
            <a:r>
              <a:rPr lang="en-US" dirty="0" smtClean="0"/>
              <a:t>Finally</a:t>
            </a:r>
            <a:r>
              <a:rPr lang="en-US" dirty="0"/>
              <a:t>, the City should reform its current false alarm ordinance to allow fewer “free” false alarms, utilize a progressive penalty and levy higher charges for false alarms</a:t>
            </a:r>
          </a:p>
          <a:p>
            <a:r>
              <a:rPr lang="en-US" dirty="0"/>
              <a:t>The City should build upon the success of ETHAN and create a next stage community paramedicine </a:t>
            </a:r>
            <a:r>
              <a:rPr lang="en-US" dirty="0" smtClean="0"/>
              <a:t>initiative </a:t>
            </a:r>
            <a:r>
              <a:rPr lang="en-US" dirty="0"/>
              <a:t>with new revenue streams that, when combined with actual cost reductions, can make service delivery cost neutral (and potentially, revenue positive) while meeting the City’s core policy goals. </a:t>
            </a:r>
            <a:endParaRPr lang="en-US" dirty="0" smtClean="0"/>
          </a:p>
          <a:p>
            <a:r>
              <a:rPr lang="en-US" dirty="0" smtClean="0"/>
              <a:t>There </a:t>
            </a:r>
            <a:r>
              <a:rPr lang="en-US" dirty="0"/>
              <a:t>may be savings opportunities related to consolidation of 311 with other non-emergency call centers, including re-routing of non-emergency Police calls to 311 and potential partnerships related to 211.    </a:t>
            </a:r>
          </a:p>
          <a:p>
            <a:pPr marL="0" indent="0">
              <a:buNone/>
            </a:pPr>
            <a:endParaRPr lang="en-US" dirty="0" smtClean="0"/>
          </a:p>
        </p:txBody>
      </p:sp>
    </p:spTree>
    <p:extLst>
      <p:ext uri="{BB962C8B-B14F-4D97-AF65-F5344CB8AC3E}">
        <p14:creationId xmlns:p14="http://schemas.microsoft.com/office/powerpoint/2010/main" val="2776030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485" y="1006088"/>
            <a:ext cx="8154632" cy="387798"/>
          </a:xfrm>
        </p:spPr>
        <p:txBody>
          <a:bodyPr/>
          <a:lstStyle/>
          <a:p>
            <a:r>
              <a:rPr lang="en-US" sz="2800" dirty="0" smtClean="0"/>
              <a:t>Health &amp; OPEB</a:t>
            </a:r>
            <a:endParaRPr lang="en-US" sz="2800" dirty="0"/>
          </a:p>
        </p:txBody>
      </p:sp>
      <p:sp>
        <p:nvSpPr>
          <p:cNvPr id="3" name="Text Placeholder 2"/>
          <p:cNvSpPr>
            <a:spLocks noGrp="1"/>
          </p:cNvSpPr>
          <p:nvPr>
            <p:ph type="body" sz="quarter" idx="10"/>
          </p:nvPr>
        </p:nvSpPr>
        <p:spPr/>
        <p:txBody>
          <a:bodyPr/>
          <a:lstStyle/>
          <a:p>
            <a:r>
              <a:rPr lang="en-US" dirty="0"/>
              <a:t>Since 2010, Houston has implemented a series of initiatives to reduce the cost of health care for its </a:t>
            </a:r>
            <a:r>
              <a:rPr lang="en-US" dirty="0" smtClean="0"/>
              <a:t>employees</a:t>
            </a:r>
          </a:p>
          <a:p>
            <a:pPr lvl="1"/>
            <a:r>
              <a:rPr lang="en-US" dirty="0" smtClean="0"/>
              <a:t>To </a:t>
            </a:r>
            <a:r>
              <a:rPr lang="en-US" dirty="0"/>
              <a:t>achieve additional savings, the City should continue to implement regular dependent eligibility audits, seek to renegotiate its pharmacy benefits contract, consider a spousal carve out to limit or deny coverage to employee spouses with access to other medical benefits, phase-in increases in employee contributions for health insurance and deductibles, expand employee wellness clinics, increase the use of telemedicine and offer health benefit buyouts.</a:t>
            </a:r>
          </a:p>
          <a:p>
            <a:r>
              <a:rPr lang="en-US" dirty="0"/>
              <a:t>The City needs to pursue meaningful reforms in OPEB to better position taxpayers and retirees for long-term affordability of the City’s nearly $2.1 billion in unfunded retiree health benefits.  </a:t>
            </a:r>
            <a:endParaRPr lang="en-US" dirty="0" smtClean="0"/>
          </a:p>
          <a:p>
            <a:pPr lvl="1"/>
            <a:r>
              <a:rPr lang="en-US" dirty="0" smtClean="0"/>
              <a:t>Following </a:t>
            </a:r>
            <a:r>
              <a:rPr lang="en-US" dirty="0"/>
              <a:t>the lead of Los Angeles, Houston should seek to cap OPEB exposure to inflation or 3 percent – whichever is less.  In addition, the City should assess a series of options to restructure OPEB benefits, including eliminating coverage or creating a tiered approach based on years of service.  </a:t>
            </a:r>
          </a:p>
          <a:p>
            <a:endParaRPr lang="en-US" dirty="0"/>
          </a:p>
        </p:txBody>
      </p:sp>
    </p:spTree>
    <p:extLst>
      <p:ext uri="{BB962C8B-B14F-4D97-AF65-F5344CB8AC3E}">
        <p14:creationId xmlns:p14="http://schemas.microsoft.com/office/powerpoint/2010/main" val="4326346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485" y="1006088"/>
            <a:ext cx="8154632" cy="387798"/>
          </a:xfrm>
        </p:spPr>
        <p:txBody>
          <a:bodyPr/>
          <a:lstStyle/>
          <a:p>
            <a:r>
              <a:rPr lang="en-US" sz="2800" dirty="0" smtClean="0"/>
              <a:t>Non- Profit Sector, Youth Services &amp; Housing</a:t>
            </a:r>
            <a:endParaRPr lang="en-US" sz="2800" dirty="0"/>
          </a:p>
        </p:txBody>
      </p:sp>
      <p:sp>
        <p:nvSpPr>
          <p:cNvPr id="3" name="Text Placeholder 2"/>
          <p:cNvSpPr>
            <a:spLocks noGrp="1"/>
          </p:cNvSpPr>
          <p:nvPr>
            <p:ph type="body" sz="quarter" idx="10"/>
          </p:nvPr>
        </p:nvSpPr>
        <p:spPr>
          <a:xfrm>
            <a:off x="451485" y="1603907"/>
            <a:ext cx="8229600" cy="4549819"/>
          </a:xfrm>
        </p:spPr>
        <p:txBody>
          <a:bodyPr/>
          <a:lstStyle/>
          <a:p>
            <a:r>
              <a:rPr lang="en-US" dirty="0"/>
              <a:t>The City should work with the non-profit sector in the collection of voluntary payments in lieu of taxes (PILOTs) from tax-exempt property owners.  As of 2012, there were at least 218 municipalities in 28 states receiving PILOT payments from non-profit organizations.  The City should also work to renegotiate its current agreement with the Houston Zoo to reduce annual cost.</a:t>
            </a:r>
          </a:p>
          <a:p>
            <a:r>
              <a:rPr lang="en-US" dirty="0"/>
              <a:t>The City should create a coordinated Youth Services planning process designed to maximize the ability to leverage its own resources, the resources of local school districts and other youth-focused non-profit organizations.  The process could be coordinated through the newly created Mayor’s Office of Education</a:t>
            </a:r>
            <a:r>
              <a:rPr lang="en-US" dirty="0" smtClean="0"/>
              <a:t>.</a:t>
            </a:r>
          </a:p>
          <a:p>
            <a:r>
              <a:rPr lang="en-US" dirty="0"/>
              <a:t>To complement a new Department of Code Enforcement, the City should also consider consolidating the remaining functions of the Department of Neighborhoods with Housing and Community Development into a single Housing and Neighborhood Development agency that would be focused on neighborhood revitalization and the Mayor’s vision of complete communities.  </a:t>
            </a:r>
          </a:p>
          <a:p>
            <a:endParaRPr lang="en-US" dirty="0"/>
          </a:p>
          <a:p>
            <a:endParaRPr lang="en-US" dirty="0"/>
          </a:p>
        </p:txBody>
      </p:sp>
    </p:spTree>
    <p:extLst>
      <p:ext uri="{BB962C8B-B14F-4D97-AF65-F5344CB8AC3E}">
        <p14:creationId xmlns:p14="http://schemas.microsoft.com/office/powerpoint/2010/main" val="35062954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225" y="931948"/>
            <a:ext cx="8388350" cy="387798"/>
          </a:xfrm>
        </p:spPr>
        <p:txBody>
          <a:bodyPr/>
          <a:lstStyle/>
          <a:p>
            <a:r>
              <a:rPr lang="en-US" sz="2800" dirty="0" smtClean="0"/>
              <a:t>City Operations, HR &amp; Public Works</a:t>
            </a:r>
            <a:endParaRPr lang="en-US" sz="2800" dirty="0"/>
          </a:p>
        </p:txBody>
      </p:sp>
      <p:sp>
        <p:nvSpPr>
          <p:cNvPr id="3" name="Text Placeholder 2"/>
          <p:cNvSpPr>
            <a:spLocks noGrp="1"/>
          </p:cNvSpPr>
          <p:nvPr>
            <p:ph type="body" sz="quarter" idx="10"/>
          </p:nvPr>
        </p:nvSpPr>
        <p:spPr>
          <a:xfrm>
            <a:off x="530225" y="1500978"/>
            <a:ext cx="8229600" cy="4549819"/>
          </a:xfrm>
        </p:spPr>
        <p:txBody>
          <a:bodyPr/>
          <a:lstStyle/>
          <a:p>
            <a:r>
              <a:rPr lang="en-US" dirty="0"/>
              <a:t>The City should move forward with efforts at managed competition in four areas: Solid Waste and Recycling Collection, Building Maintenance, Fleet Management and Street Maintenance.  The City should also explore opportunities related to both market based revenues and asset monetization</a:t>
            </a:r>
            <a:r>
              <a:rPr lang="en-US" dirty="0" smtClean="0"/>
              <a:t>.</a:t>
            </a:r>
          </a:p>
          <a:p>
            <a:r>
              <a:rPr lang="en-US" dirty="0"/>
              <a:t>There are many opportunities for consolidation of services between the City, Harris County, other county governments and other independent local governments (e.g. school districts).  Each of these opportunities need to be weighed for potential cost savings and to ensure fairness in funding and service delivery.  As a start, the City and Harris County should create a Shared Services Working Group that would review each of these opportunities. </a:t>
            </a:r>
          </a:p>
          <a:p>
            <a:r>
              <a:rPr lang="en-US" dirty="0" smtClean="0"/>
              <a:t>All </a:t>
            </a:r>
            <a:r>
              <a:rPr lang="en-US" dirty="0"/>
              <a:t>of the City’s recruitment and personnel management functions should be consolidated into a single office.  A single entity-wide approach to administrative support ensures that all divisions and agencies operate under the same standards and procedures. </a:t>
            </a:r>
            <a:endParaRPr lang="en-US" dirty="0" smtClean="0"/>
          </a:p>
          <a:p>
            <a:r>
              <a:rPr lang="en-US" dirty="0"/>
              <a:t>Consolidation of the City’s recruitment and hiring function will also allow for enhanced vacancy control over budgeted and unfilled positions</a:t>
            </a:r>
          </a:p>
          <a:p>
            <a:r>
              <a:rPr lang="en-US" dirty="0"/>
              <a:t>As the City achieves savings through consolidation of human resources functions, they can be invested in ongoing professional development for managers and City staff across all departments</a:t>
            </a:r>
            <a:r>
              <a:rPr lang="en-US" dirty="0" smtClean="0"/>
              <a:t>.</a:t>
            </a:r>
          </a:p>
          <a:p>
            <a:r>
              <a:rPr lang="en-US" dirty="0"/>
              <a:t>The City should consider a reorganization of PWE that creates multiple departments rather than concentrating functions into a single department. </a:t>
            </a:r>
            <a:endParaRPr lang="en-US" dirty="0" smtClean="0"/>
          </a:p>
          <a:p>
            <a:r>
              <a:rPr lang="en-US" dirty="0"/>
              <a:t>The City should pursue potential savings related to better use of its fleet – including expansion of the fleet share program -- and more effective use of its property and buildings.</a:t>
            </a:r>
          </a:p>
          <a:p>
            <a:pPr marL="0" indent="0">
              <a:buNone/>
            </a:pPr>
            <a:endParaRPr lang="en-US" dirty="0"/>
          </a:p>
          <a:p>
            <a:endParaRPr lang="en-US" dirty="0"/>
          </a:p>
          <a:p>
            <a:pPr marL="0" indent="0">
              <a:buNone/>
            </a:pPr>
            <a:endParaRPr lang="en-US" dirty="0"/>
          </a:p>
        </p:txBody>
      </p:sp>
    </p:spTree>
    <p:extLst>
      <p:ext uri="{BB962C8B-B14F-4D97-AF65-F5344CB8AC3E}">
        <p14:creationId xmlns:p14="http://schemas.microsoft.com/office/powerpoint/2010/main" val="27439670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485" y="1006088"/>
            <a:ext cx="8154632" cy="387798"/>
          </a:xfrm>
        </p:spPr>
        <p:txBody>
          <a:bodyPr/>
          <a:lstStyle/>
          <a:p>
            <a:r>
              <a:rPr lang="en-US" sz="2800" dirty="0" smtClean="0"/>
              <a:t>Procurement &amp; </a:t>
            </a:r>
            <a:r>
              <a:rPr lang="en-US" sz="2800" dirty="0"/>
              <a:t>Performance Measurement </a:t>
            </a:r>
          </a:p>
        </p:txBody>
      </p:sp>
      <p:sp>
        <p:nvSpPr>
          <p:cNvPr id="3" name="Text Placeholder 2"/>
          <p:cNvSpPr>
            <a:spLocks noGrp="1"/>
          </p:cNvSpPr>
          <p:nvPr>
            <p:ph type="body" sz="quarter" idx="10"/>
          </p:nvPr>
        </p:nvSpPr>
        <p:spPr>
          <a:xfrm>
            <a:off x="451485" y="1628621"/>
            <a:ext cx="8229600" cy="4549819"/>
          </a:xfrm>
        </p:spPr>
        <p:txBody>
          <a:bodyPr/>
          <a:lstStyle/>
          <a:p>
            <a:r>
              <a:rPr lang="en-US" dirty="0"/>
              <a:t>The City needs to consolidate and professionalize the procurement function with a goal of increasing competition and reducing cost.  </a:t>
            </a:r>
            <a:endParaRPr lang="en-US" dirty="0" smtClean="0"/>
          </a:p>
          <a:p>
            <a:pPr lvl="1"/>
            <a:r>
              <a:rPr lang="en-US" dirty="0" smtClean="0"/>
              <a:t>A fully centralized procurement function should make better use of data to maximize the number of qualified bidders on City contracts.  </a:t>
            </a:r>
          </a:p>
          <a:p>
            <a:pPr lvl="1"/>
            <a:r>
              <a:rPr lang="en-US" dirty="0" smtClean="0"/>
              <a:t>The </a:t>
            </a:r>
            <a:r>
              <a:rPr lang="en-US" dirty="0"/>
              <a:t>Chief Procurement should also review the impact of Houston First to determine whether it is achieving its economic development goals and to assess the cost of selecting contractors with other than the lowest bid on contracts.  </a:t>
            </a:r>
            <a:endParaRPr lang="en-US" dirty="0" smtClean="0"/>
          </a:p>
          <a:p>
            <a:pPr lvl="1"/>
            <a:r>
              <a:rPr lang="en-US" dirty="0" smtClean="0"/>
              <a:t>The </a:t>
            </a:r>
            <a:r>
              <a:rPr lang="en-US" dirty="0"/>
              <a:t>City should also more effectively monitor contractor performance – whether it is timely delivery of goods or services or meeting labor standards or good faith efforts at meeting MWBDE goals.</a:t>
            </a:r>
          </a:p>
          <a:p>
            <a:pPr lvl="0"/>
            <a:r>
              <a:rPr lang="en-US" dirty="0"/>
              <a:t>With a continued focus on performance measurement and management, the City should implement a program of continuous improvement through </a:t>
            </a:r>
            <a:r>
              <a:rPr lang="en-US" dirty="0" err="1"/>
              <a:t>HouStat</a:t>
            </a:r>
            <a:r>
              <a:rPr lang="en-US" dirty="0"/>
              <a:t>, adoption of budgeting for outcomes, performance contracts for department administrators and creation of a local productivity bank.</a:t>
            </a:r>
          </a:p>
          <a:p>
            <a:pPr marL="0" indent="0">
              <a:buNone/>
            </a:pPr>
            <a:endParaRPr lang="en-US" dirty="0"/>
          </a:p>
        </p:txBody>
      </p:sp>
    </p:spTree>
    <p:extLst>
      <p:ext uri="{BB962C8B-B14F-4D97-AF65-F5344CB8AC3E}">
        <p14:creationId xmlns:p14="http://schemas.microsoft.com/office/powerpoint/2010/main" val="183735720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959" y="985551"/>
            <a:ext cx="8610137" cy="387798"/>
          </a:xfrm>
        </p:spPr>
        <p:txBody>
          <a:bodyPr/>
          <a:lstStyle/>
          <a:p>
            <a:r>
              <a:rPr lang="en-US" sz="2800" dirty="0" smtClean="0"/>
              <a:t>Technology &amp; Finance </a:t>
            </a:r>
            <a:endParaRPr lang="en-US" sz="2800" dirty="0"/>
          </a:p>
        </p:txBody>
      </p:sp>
      <p:sp>
        <p:nvSpPr>
          <p:cNvPr id="3" name="Text Placeholder 2"/>
          <p:cNvSpPr>
            <a:spLocks noGrp="1"/>
          </p:cNvSpPr>
          <p:nvPr>
            <p:ph type="body" sz="quarter" idx="10"/>
          </p:nvPr>
        </p:nvSpPr>
        <p:spPr>
          <a:xfrm>
            <a:off x="467959" y="1529766"/>
            <a:ext cx="8229600" cy="4549819"/>
          </a:xfrm>
        </p:spPr>
        <p:txBody>
          <a:bodyPr/>
          <a:lstStyle/>
          <a:p>
            <a:r>
              <a:rPr lang="en-US" dirty="0"/>
              <a:t>The City of Houston needs a strategic technology plan focused on technology as a form of learning, public and City access to data, improved efficiency and effectiveness, and improved performance measurement.  The plan should detail specifically how technology can improve overall service delivery.</a:t>
            </a:r>
          </a:p>
          <a:p>
            <a:r>
              <a:rPr lang="en-US" dirty="0"/>
              <a:t>Consolidation of the Finance function in City government would ensure the application of uniform policies and procedures to limit risk and more effectively manage City resources.  There have been several cases where the federated approach function has resulted in financial challenges that likely would have been avoided by a more centralized structure. </a:t>
            </a:r>
            <a:endParaRPr lang="en-US" dirty="0" smtClean="0"/>
          </a:p>
          <a:p>
            <a:pPr lvl="1"/>
            <a:r>
              <a:rPr lang="en-US" dirty="0"/>
              <a:t>City should reduce the number of special revenue funds and reduce the amount of revenue earmarked for specific functions, allowing for greater discretion in the budgeting process. </a:t>
            </a:r>
            <a:endParaRPr lang="en-US" dirty="0" smtClean="0"/>
          </a:p>
          <a:p>
            <a:pPr lvl="1"/>
            <a:endParaRPr lang="en-US" dirty="0"/>
          </a:p>
        </p:txBody>
      </p:sp>
    </p:spTree>
    <p:extLst>
      <p:ext uri="{BB962C8B-B14F-4D97-AF65-F5344CB8AC3E}">
        <p14:creationId xmlns:p14="http://schemas.microsoft.com/office/powerpoint/2010/main" val="728130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4385" y="2796553"/>
            <a:ext cx="7772400" cy="830997"/>
          </a:xfrm>
        </p:spPr>
        <p:txBody>
          <a:bodyPr/>
          <a:lstStyle/>
          <a:p>
            <a:pPr algn="ctr"/>
            <a:r>
              <a:rPr lang="en-US" sz="6000" dirty="0" smtClean="0"/>
              <a:t>The Plan</a:t>
            </a:r>
            <a:endParaRPr lang="en-US" sz="6000" dirty="0"/>
          </a:p>
        </p:txBody>
      </p:sp>
    </p:spTree>
    <p:extLst>
      <p:ext uri="{BB962C8B-B14F-4D97-AF65-F5344CB8AC3E}">
        <p14:creationId xmlns:p14="http://schemas.microsoft.com/office/powerpoint/2010/main" val="29253300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Project GOALS</a:t>
            </a:r>
            <a:endParaRPr lang="en-US" dirty="0"/>
          </a:p>
        </p:txBody>
      </p:sp>
      <p:sp>
        <p:nvSpPr>
          <p:cNvPr id="3" name="Content Placeholder 2"/>
          <p:cNvSpPr>
            <a:spLocks noGrp="1"/>
          </p:cNvSpPr>
          <p:nvPr>
            <p:ph idx="12"/>
          </p:nvPr>
        </p:nvSpPr>
        <p:spPr>
          <a:xfrm>
            <a:off x="3552788" y="1639531"/>
            <a:ext cx="4999540" cy="1680460"/>
          </a:xfrm>
        </p:spPr>
        <p:txBody>
          <a:bodyPr/>
          <a:lstStyle/>
          <a:p>
            <a:r>
              <a:rPr lang="en-US" dirty="0"/>
              <a:t>Develop a financial and fiscal blueprint for Houston’s future</a:t>
            </a:r>
          </a:p>
          <a:p>
            <a:r>
              <a:rPr lang="en-US" dirty="0" smtClean="0"/>
              <a:t>Develop </a:t>
            </a:r>
            <a:r>
              <a:rPr lang="en-US" dirty="0"/>
              <a:t>specific strategies and initiatives to achieve City goals in a fiscally sustainable and affordable manner. </a:t>
            </a:r>
            <a:endParaRPr lang="en-US" dirty="0" smtClean="0"/>
          </a:p>
          <a:p>
            <a:r>
              <a:rPr lang="en-US" dirty="0" smtClean="0"/>
              <a:t>Review </a:t>
            </a:r>
            <a:r>
              <a:rPr lang="en-US" dirty="0"/>
              <a:t>current operations – “as is analysis” – and assess opportunities for change to best practices</a:t>
            </a:r>
          </a:p>
          <a:p>
            <a:endParaRPr lang="en-US" dirty="0"/>
          </a:p>
        </p:txBody>
      </p:sp>
      <p:sp>
        <p:nvSpPr>
          <p:cNvPr id="4" name="Content Placeholder 3"/>
          <p:cNvSpPr>
            <a:spLocks noGrp="1"/>
          </p:cNvSpPr>
          <p:nvPr>
            <p:ph idx="14"/>
          </p:nvPr>
        </p:nvSpPr>
        <p:spPr>
          <a:xfrm>
            <a:off x="3552787" y="3298839"/>
            <a:ext cx="4999061" cy="390556"/>
          </a:xfrm>
        </p:spPr>
        <p:txBody>
          <a:bodyPr/>
          <a:lstStyle/>
          <a:p>
            <a:r>
              <a:rPr lang="en-US" dirty="0" smtClean="0"/>
              <a:t>Led by PFM and including both local and national experts on local government, operations and finance</a:t>
            </a:r>
            <a:endParaRPr lang="en-US" dirty="0" smtClean="0"/>
          </a:p>
        </p:txBody>
      </p:sp>
      <p:sp>
        <p:nvSpPr>
          <p:cNvPr id="5" name="Text Placeholder 4"/>
          <p:cNvSpPr>
            <a:spLocks noGrp="1"/>
          </p:cNvSpPr>
          <p:nvPr>
            <p:ph type="body" sz="quarter" idx="15"/>
          </p:nvPr>
        </p:nvSpPr>
        <p:spPr>
          <a:xfrm>
            <a:off x="395910" y="1203049"/>
            <a:ext cx="2495774" cy="653741"/>
          </a:xfrm>
        </p:spPr>
        <p:txBody>
          <a:bodyPr/>
          <a:lstStyle/>
          <a:p>
            <a:r>
              <a:rPr lang="en-US" dirty="0" smtClean="0"/>
              <a:t>Developing the Ten Year Plan</a:t>
            </a:r>
            <a:endParaRPr lang="en-US" dirty="0"/>
          </a:p>
          <a:p>
            <a:endParaRPr lang="en-US" dirty="0"/>
          </a:p>
        </p:txBody>
      </p:sp>
      <p:sp>
        <p:nvSpPr>
          <p:cNvPr id="6" name="Text Placeholder 5"/>
          <p:cNvSpPr>
            <a:spLocks noGrp="1"/>
          </p:cNvSpPr>
          <p:nvPr>
            <p:ph type="body" idx="16"/>
          </p:nvPr>
        </p:nvSpPr>
        <p:spPr/>
        <p:txBody>
          <a:bodyPr/>
          <a:lstStyle/>
          <a:p>
            <a:r>
              <a:rPr lang="en-US" dirty="0" smtClean="0"/>
              <a:t>PFM TEAM</a:t>
            </a:r>
            <a:endParaRPr lang="en-US" dirty="0"/>
          </a:p>
        </p:txBody>
      </p:sp>
      <p:sp>
        <p:nvSpPr>
          <p:cNvPr id="7" name="Content Placeholder 6"/>
          <p:cNvSpPr>
            <a:spLocks noGrp="1"/>
          </p:cNvSpPr>
          <p:nvPr>
            <p:ph idx="17"/>
          </p:nvPr>
        </p:nvSpPr>
        <p:spPr>
          <a:xfrm>
            <a:off x="3552787" y="4239491"/>
            <a:ext cx="4999538" cy="2394502"/>
          </a:xfrm>
        </p:spPr>
        <p:txBody>
          <a:bodyPr/>
          <a:lstStyle/>
          <a:p>
            <a:r>
              <a:rPr lang="en-US" dirty="0" smtClean="0"/>
              <a:t>Develop baseline assumptions and scenarios in concert with Finance staff and local economists</a:t>
            </a:r>
          </a:p>
          <a:p>
            <a:r>
              <a:rPr lang="en-US" dirty="0" smtClean="0"/>
              <a:t>Multiple interviews with department heads and staff on current operations and finance</a:t>
            </a:r>
          </a:p>
          <a:p>
            <a:r>
              <a:rPr lang="en-US" dirty="0" smtClean="0"/>
              <a:t>Meetings with community stakeholders identified by Mayor’s office</a:t>
            </a:r>
          </a:p>
          <a:p>
            <a:r>
              <a:rPr lang="en-US" dirty="0" smtClean="0"/>
              <a:t>Multiple meetings with members of Council and staff</a:t>
            </a:r>
          </a:p>
          <a:p>
            <a:r>
              <a:rPr lang="en-US" dirty="0" smtClean="0"/>
              <a:t>Benchmarking analysis and best practices review</a:t>
            </a:r>
            <a:endParaRPr lang="en-US" dirty="0" smtClean="0"/>
          </a:p>
          <a:p>
            <a:r>
              <a:rPr lang="en-US" dirty="0" smtClean="0"/>
              <a:t>Development of baseline scenario and final list of initiatives</a:t>
            </a:r>
            <a:endParaRPr lang="en-US" dirty="0"/>
          </a:p>
        </p:txBody>
      </p:sp>
      <p:sp>
        <p:nvSpPr>
          <p:cNvPr id="8" name="Text Placeholder 7"/>
          <p:cNvSpPr>
            <a:spLocks noGrp="1"/>
          </p:cNvSpPr>
          <p:nvPr>
            <p:ph type="body" idx="18"/>
          </p:nvPr>
        </p:nvSpPr>
        <p:spPr>
          <a:xfrm>
            <a:off x="3552787" y="3855028"/>
            <a:ext cx="5423936" cy="322118"/>
          </a:xfrm>
        </p:spPr>
        <p:txBody>
          <a:bodyPr/>
          <a:lstStyle/>
          <a:p>
            <a:r>
              <a:rPr lang="en-US" dirty="0" smtClean="0"/>
              <a:t>WHAT WE DID</a:t>
            </a:r>
            <a:endParaRPr lang="en-US" dirty="0"/>
          </a:p>
        </p:txBody>
      </p:sp>
    </p:spTree>
    <p:extLst>
      <p:ext uri="{BB962C8B-B14F-4D97-AF65-F5344CB8AC3E}">
        <p14:creationId xmlns:p14="http://schemas.microsoft.com/office/powerpoint/2010/main" val="32965838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485" y="1006088"/>
            <a:ext cx="8154632" cy="387798"/>
          </a:xfrm>
        </p:spPr>
        <p:txBody>
          <a:bodyPr/>
          <a:lstStyle/>
          <a:p>
            <a:r>
              <a:rPr lang="en-US" sz="2800" dirty="0" smtClean="0"/>
              <a:t> A Plan </a:t>
            </a:r>
            <a:r>
              <a:rPr lang="en-US" sz="2800" dirty="0"/>
              <a:t>f</a:t>
            </a:r>
            <a:r>
              <a:rPr lang="en-US" sz="2800" dirty="0" smtClean="0"/>
              <a:t>or Implementation </a:t>
            </a:r>
            <a:endParaRPr lang="en-US" sz="2800" dirty="0"/>
          </a:p>
        </p:txBody>
      </p:sp>
      <p:sp>
        <p:nvSpPr>
          <p:cNvPr id="3" name="Text Placeholder 2"/>
          <p:cNvSpPr>
            <a:spLocks noGrp="1"/>
          </p:cNvSpPr>
          <p:nvPr>
            <p:ph type="body" sz="quarter" idx="10"/>
          </p:nvPr>
        </p:nvSpPr>
        <p:spPr/>
        <p:txBody>
          <a:bodyPr/>
          <a:lstStyle/>
          <a:p>
            <a:r>
              <a:rPr lang="en-US" b="1" dirty="0"/>
              <a:t>I</a:t>
            </a:r>
            <a:r>
              <a:rPr lang="en-US" b="1" dirty="0" smtClean="0"/>
              <a:t>n </a:t>
            </a:r>
            <a:r>
              <a:rPr lang="en-US" b="1" dirty="0"/>
              <a:t>light of the uncertainty created by Hurricane Harvey, the City needs to start the implementation process by carefully re-evaluating assumptions underlying both the baseline forecast and the feasibility of the fiscal impacts of the recommended initiatives.  </a:t>
            </a:r>
            <a:endParaRPr lang="en-US" b="1" dirty="0" smtClean="0"/>
          </a:p>
          <a:p>
            <a:r>
              <a:rPr lang="en-US" dirty="0"/>
              <a:t>Based on pre-Harvey analysis, the PFM team developed a high level fiscal impact for each initiative that includes a range of potential savings or revenue over the next ten years.   These high level estimates suggest that the recommendations will generate a minimum of $300 million in new savings or revenue over the ten year period.  Combined with a lifting of the revenue cap, this would both close the projected $1.02 billion gap over the ten year period, provide for wage increases based on inflation and provide a little more than $1.2 billion for new investments and to address the City’s long term liabilities (e.g. OPEB).</a:t>
            </a:r>
          </a:p>
          <a:p>
            <a:r>
              <a:rPr lang="en-US" dirty="0"/>
              <a:t>Under this plan, the City would complete implementation of the recommended initiatives in the Ten Year Plan by the end of its fourth year.  This does not, however, mean that the work of the Ten Year Plan would be complete.  In most cases, implementation of initiatives will be ongoing and will require regular monitoring, oversight and re-evaluation.  For this reason, the City should consider tasking an individual or a working group with overall responsibility for Plan implementation.   </a:t>
            </a:r>
            <a:endParaRPr lang="en-US" dirty="0" smtClean="0"/>
          </a:p>
          <a:p>
            <a:r>
              <a:rPr lang="en-US" dirty="0"/>
              <a:t>And, as noted earlier, the goal of the Ten Year Plan is not to merely produce a static set of recommendations: instead, the Ten Year Plan should mark an important step forward in the City’s efforts at continuous improvement whereby the search for improved efficiency and effectiveness is ongoing.</a:t>
            </a:r>
          </a:p>
          <a:p>
            <a:pPr marL="0" indent="0">
              <a:buNone/>
            </a:pPr>
            <a:endParaRPr lang="en-US" dirty="0"/>
          </a:p>
          <a:p>
            <a:endParaRPr lang="en-US" dirty="0"/>
          </a:p>
          <a:p>
            <a:pPr marL="0" indent="0">
              <a:buNone/>
            </a:pPr>
            <a:endParaRPr lang="en-US" dirty="0"/>
          </a:p>
          <a:p>
            <a:endParaRPr lang="en-US" dirty="0" smtClean="0"/>
          </a:p>
          <a:p>
            <a:endParaRPr lang="en-US" dirty="0"/>
          </a:p>
        </p:txBody>
      </p:sp>
    </p:spTree>
    <p:extLst>
      <p:ext uri="{BB962C8B-B14F-4D97-AF65-F5344CB8AC3E}">
        <p14:creationId xmlns:p14="http://schemas.microsoft.com/office/powerpoint/2010/main" val="18941089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3552310" y="1336343"/>
            <a:ext cx="4999538" cy="330073"/>
          </a:xfrm>
        </p:spPr>
        <p:txBody>
          <a:bodyPr/>
          <a:lstStyle/>
          <a:p>
            <a:r>
              <a:rPr lang="en-US" dirty="0"/>
              <a:t>Prioritize efforts to achieve maximum potential savings</a:t>
            </a:r>
          </a:p>
        </p:txBody>
      </p:sp>
      <p:sp>
        <p:nvSpPr>
          <p:cNvPr id="3" name="Content Placeholder 2"/>
          <p:cNvSpPr>
            <a:spLocks noGrp="1"/>
          </p:cNvSpPr>
          <p:nvPr>
            <p:ph idx="12"/>
          </p:nvPr>
        </p:nvSpPr>
        <p:spPr>
          <a:xfrm>
            <a:off x="3552308" y="1840332"/>
            <a:ext cx="4999540" cy="1323439"/>
          </a:xfrm>
        </p:spPr>
        <p:txBody>
          <a:bodyPr/>
          <a:lstStyle/>
          <a:p>
            <a:r>
              <a:rPr lang="en-US" dirty="0" smtClean="0"/>
              <a:t>Done so through </a:t>
            </a:r>
            <a:r>
              <a:rPr lang="en-US" dirty="0"/>
              <a:t>implementation of recommended initiatives.</a:t>
            </a:r>
            <a:endParaRPr lang="en-US" dirty="0" smtClean="0"/>
          </a:p>
          <a:p>
            <a:r>
              <a:rPr lang="en-US" dirty="0" smtClean="0"/>
              <a:t>The </a:t>
            </a:r>
            <a:r>
              <a:rPr lang="en-US" dirty="0"/>
              <a:t>City should be in a position of making the case to voters that it has a plan to maximize the efficient use of existing tax dollars before asking for new tax dollars.</a:t>
            </a:r>
            <a:r>
              <a:rPr lang="en-US" dirty="0" smtClean="0"/>
              <a:t>.</a:t>
            </a:r>
            <a:endParaRPr lang="en-US" dirty="0"/>
          </a:p>
          <a:p>
            <a:endParaRPr lang="en-US" dirty="0"/>
          </a:p>
        </p:txBody>
      </p:sp>
      <p:sp>
        <p:nvSpPr>
          <p:cNvPr id="4" name="Content Placeholder 3"/>
          <p:cNvSpPr>
            <a:spLocks noGrp="1"/>
          </p:cNvSpPr>
          <p:nvPr>
            <p:ph idx="14"/>
          </p:nvPr>
        </p:nvSpPr>
        <p:spPr>
          <a:xfrm>
            <a:off x="3552787" y="3425133"/>
            <a:ext cx="4999061" cy="1011046"/>
          </a:xfrm>
        </p:spPr>
        <p:txBody>
          <a:bodyPr/>
          <a:lstStyle/>
          <a:p>
            <a:pPr lvl="0"/>
            <a:r>
              <a:rPr lang="en-US" dirty="0"/>
              <a:t>More generally, out year salary increases should be funded first by savings achieved from changes in worker compensation and benefits.  There should be an explicit relationship between the City’s ability to fund future wage increases with its ability to curb other personnel costs.</a:t>
            </a:r>
          </a:p>
        </p:txBody>
      </p:sp>
      <p:sp>
        <p:nvSpPr>
          <p:cNvPr id="5" name="Text Placeholder 4"/>
          <p:cNvSpPr>
            <a:spLocks noGrp="1"/>
          </p:cNvSpPr>
          <p:nvPr>
            <p:ph type="body" sz="quarter" idx="15"/>
          </p:nvPr>
        </p:nvSpPr>
        <p:spPr>
          <a:xfrm>
            <a:off x="395910" y="1203049"/>
            <a:ext cx="2495774" cy="653741"/>
          </a:xfrm>
        </p:spPr>
        <p:txBody>
          <a:bodyPr/>
          <a:lstStyle/>
          <a:p>
            <a:r>
              <a:rPr lang="en-US" sz="1400" dirty="0" smtClean="0"/>
              <a:t>As Part of the Overall </a:t>
            </a:r>
            <a:br>
              <a:rPr lang="en-US" sz="1400" dirty="0" smtClean="0"/>
            </a:br>
            <a:r>
              <a:rPr lang="en-US" sz="1400" dirty="0" smtClean="0"/>
              <a:t>Budget Framework </a:t>
            </a:r>
          </a:p>
          <a:p>
            <a:r>
              <a:rPr lang="en-US" dirty="0" smtClean="0"/>
              <a:t>The City Should:</a:t>
            </a:r>
            <a:endParaRPr lang="en-US" dirty="0"/>
          </a:p>
          <a:p>
            <a:endParaRPr lang="en-US" dirty="0"/>
          </a:p>
        </p:txBody>
      </p:sp>
      <p:sp>
        <p:nvSpPr>
          <p:cNvPr id="6" name="Text Placeholder 5"/>
          <p:cNvSpPr>
            <a:spLocks noGrp="1"/>
          </p:cNvSpPr>
          <p:nvPr>
            <p:ph type="body" idx="16"/>
          </p:nvPr>
        </p:nvSpPr>
        <p:spPr/>
        <p:txBody>
          <a:bodyPr/>
          <a:lstStyle/>
          <a:p>
            <a:r>
              <a:rPr lang="en-US" dirty="0"/>
              <a:t>Create opportunities for gainsharing with its workforce</a:t>
            </a:r>
          </a:p>
        </p:txBody>
      </p:sp>
      <p:sp>
        <p:nvSpPr>
          <p:cNvPr id="7" name="Content Placeholder 6"/>
          <p:cNvSpPr>
            <a:spLocks noGrp="1"/>
          </p:cNvSpPr>
          <p:nvPr>
            <p:ph idx="17"/>
          </p:nvPr>
        </p:nvSpPr>
        <p:spPr>
          <a:xfrm>
            <a:off x="3552310" y="4987789"/>
            <a:ext cx="4999538" cy="1356975"/>
          </a:xfrm>
        </p:spPr>
        <p:txBody>
          <a:bodyPr/>
          <a:lstStyle/>
          <a:p>
            <a:pPr lvl="0"/>
            <a:r>
              <a:rPr lang="en-US" dirty="0"/>
              <a:t>Even if the City is able to achieve significantly more than $300 million in savings or new revenue from the recommendations in the Plan, it remains likely that it will need to seek a change to the revenue cap to achieve structural balance.  But it should also use the change in the revenue cap to articulate its new investment needs as well.  </a:t>
            </a:r>
          </a:p>
          <a:p>
            <a:endParaRPr lang="en-US" dirty="0"/>
          </a:p>
        </p:txBody>
      </p:sp>
      <p:sp>
        <p:nvSpPr>
          <p:cNvPr id="8" name="Text Placeholder 7"/>
          <p:cNvSpPr>
            <a:spLocks noGrp="1"/>
          </p:cNvSpPr>
          <p:nvPr>
            <p:ph type="body" idx="18"/>
          </p:nvPr>
        </p:nvSpPr>
        <p:spPr>
          <a:xfrm>
            <a:off x="3552308" y="4580233"/>
            <a:ext cx="5423936" cy="326223"/>
          </a:xfrm>
        </p:spPr>
        <p:txBody>
          <a:bodyPr/>
          <a:lstStyle/>
          <a:p>
            <a:r>
              <a:rPr lang="en-US" dirty="0"/>
              <a:t>use new revenue for new investment</a:t>
            </a:r>
          </a:p>
        </p:txBody>
      </p:sp>
    </p:spTree>
    <p:extLst>
      <p:ext uri="{BB962C8B-B14F-4D97-AF65-F5344CB8AC3E}">
        <p14:creationId xmlns:p14="http://schemas.microsoft.com/office/powerpoint/2010/main" val="167473962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485" y="1006088"/>
            <a:ext cx="8154632" cy="387798"/>
          </a:xfrm>
        </p:spPr>
        <p:txBody>
          <a:bodyPr/>
          <a:lstStyle/>
          <a:p>
            <a:r>
              <a:rPr lang="en-US" sz="2800" dirty="0" smtClean="0"/>
              <a:t>Year 1: </a:t>
            </a:r>
            <a:r>
              <a:rPr lang="en-US" sz="2800" dirty="0"/>
              <a:t>I</a:t>
            </a:r>
            <a:r>
              <a:rPr lang="en-US" sz="2800" dirty="0" smtClean="0"/>
              <a:t>mplementation </a:t>
            </a:r>
            <a:r>
              <a:rPr lang="en-US" sz="2800" dirty="0"/>
              <a:t>of the Ten Year Plan </a:t>
            </a:r>
          </a:p>
        </p:txBody>
      </p:sp>
      <p:sp>
        <p:nvSpPr>
          <p:cNvPr id="3" name="Text Placeholder 2"/>
          <p:cNvSpPr>
            <a:spLocks noGrp="1"/>
          </p:cNvSpPr>
          <p:nvPr>
            <p:ph type="body" sz="quarter" idx="10"/>
          </p:nvPr>
        </p:nvSpPr>
        <p:spPr/>
        <p:txBody>
          <a:bodyPr/>
          <a:lstStyle/>
          <a:p>
            <a:pPr lvl="0"/>
            <a:r>
              <a:rPr lang="en-US" dirty="0"/>
              <a:t>Review baseline forecast assumptions based on up-to-date, post-Harvey economic data for the city and region</a:t>
            </a:r>
          </a:p>
          <a:p>
            <a:pPr lvl="0"/>
            <a:r>
              <a:rPr lang="en-US" dirty="0"/>
              <a:t>Begin implementing recommendations designed to enhance improvements in capacity and coordination including procurement reform, consolidation of Finance, IT and Human Resources, implementation of Productivity Bank, Budgeting for Outcomes and </a:t>
            </a:r>
            <a:r>
              <a:rPr lang="en-US" dirty="0" err="1"/>
              <a:t>HouStat</a:t>
            </a:r>
            <a:r>
              <a:rPr lang="en-US" dirty="0"/>
              <a:t> </a:t>
            </a:r>
          </a:p>
          <a:p>
            <a:pPr lvl="0"/>
            <a:r>
              <a:rPr lang="en-US" dirty="0"/>
              <a:t>Implement Joint Planning for Youth Services to maximize coordination and collaboration among Health, Library, Parks and Recreation, school districts and other youth-serving organizations</a:t>
            </a:r>
          </a:p>
          <a:p>
            <a:pPr lvl="0"/>
            <a:r>
              <a:rPr lang="en-US" dirty="0"/>
              <a:t>Enhance vacancy control process to limit hiring for budgeted positions</a:t>
            </a:r>
          </a:p>
          <a:p>
            <a:pPr lvl="0"/>
            <a:r>
              <a:rPr lang="en-US" dirty="0"/>
              <a:t>Engage external partners in the non-profit sector to discuss voluntary PILOTs, service delivery partnerships, community paramedicine and the renegotiation of the Zoo contract</a:t>
            </a:r>
          </a:p>
          <a:p>
            <a:pPr lvl="0"/>
            <a:r>
              <a:rPr lang="en-US" dirty="0"/>
              <a:t>Move forward with low cost steps designed to increase police strength through civilianization, arrest diversion and completion of jail merger</a:t>
            </a:r>
          </a:p>
          <a:p>
            <a:pPr lvl="0"/>
            <a:r>
              <a:rPr lang="en-US" dirty="0"/>
              <a:t>Begin to phase in change in number of platoons in Fire Department with reductions in workforce through attrition</a:t>
            </a:r>
          </a:p>
          <a:p>
            <a:pPr lvl="0"/>
            <a:r>
              <a:rPr lang="en-US" dirty="0"/>
              <a:t>Launch initiatives to increase HFD revenue through changes in fire alarm policy and improved collections on EMS and reduce cost through civilianization</a:t>
            </a:r>
          </a:p>
          <a:p>
            <a:pPr marL="0" indent="0">
              <a:buNone/>
            </a:pPr>
            <a:endParaRPr lang="en-US" dirty="0"/>
          </a:p>
        </p:txBody>
      </p:sp>
    </p:spTree>
    <p:extLst>
      <p:ext uri="{BB962C8B-B14F-4D97-AF65-F5344CB8AC3E}">
        <p14:creationId xmlns:p14="http://schemas.microsoft.com/office/powerpoint/2010/main" val="39348456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485" y="775428"/>
            <a:ext cx="8154632" cy="387798"/>
          </a:xfrm>
        </p:spPr>
        <p:txBody>
          <a:bodyPr/>
          <a:lstStyle/>
          <a:p>
            <a:r>
              <a:rPr lang="en-US" sz="2800" dirty="0" smtClean="0"/>
              <a:t>Year 2: </a:t>
            </a:r>
            <a:r>
              <a:rPr lang="en-US" sz="2800" dirty="0"/>
              <a:t>Implementation of the Ten Year Plan</a:t>
            </a:r>
          </a:p>
        </p:txBody>
      </p:sp>
      <p:sp>
        <p:nvSpPr>
          <p:cNvPr id="3" name="Text Placeholder 2"/>
          <p:cNvSpPr>
            <a:spLocks noGrp="1"/>
          </p:cNvSpPr>
          <p:nvPr>
            <p:ph type="body" sz="quarter" idx="10"/>
          </p:nvPr>
        </p:nvSpPr>
        <p:spPr>
          <a:xfrm>
            <a:off x="451485" y="1233205"/>
            <a:ext cx="8229600" cy="4450904"/>
          </a:xfrm>
        </p:spPr>
        <p:txBody>
          <a:bodyPr/>
          <a:lstStyle/>
          <a:p>
            <a:pPr lvl="0"/>
            <a:r>
              <a:rPr lang="en-US" dirty="0"/>
              <a:t>Review baseline forecast assumptions based on up-to-date, post-Harvey economic data for the city and region and assess whether to move forward with reform of revenue cap based on impact of Year 1 initiatives and status of fund balance</a:t>
            </a:r>
          </a:p>
          <a:p>
            <a:pPr lvl="0"/>
            <a:r>
              <a:rPr lang="en-US" dirty="0"/>
              <a:t>Develop and implement a Strategic Technology Plan, including analysis of in-house and contracted services</a:t>
            </a:r>
          </a:p>
          <a:p>
            <a:pPr lvl="0"/>
            <a:r>
              <a:rPr lang="en-US" dirty="0"/>
              <a:t>Launch shared services working group with County and other local governments</a:t>
            </a:r>
          </a:p>
          <a:p>
            <a:pPr lvl="0"/>
            <a:r>
              <a:rPr lang="en-US" dirty="0"/>
              <a:t>In deciding whether to renew its contract with the third party administrator of health benefits or issue an RFP, focus on outcomes based approach and integration of technology and case management.</a:t>
            </a:r>
          </a:p>
          <a:p>
            <a:pPr lvl="0"/>
            <a:r>
              <a:rPr lang="en-US" dirty="0"/>
              <a:t>Begin changes to OPEB benefits, including restructuring, annual cap, elimination of coverage for retirees or dependents with access to other coverage</a:t>
            </a:r>
          </a:p>
          <a:p>
            <a:pPr lvl="0"/>
            <a:r>
              <a:rPr lang="en-US" dirty="0"/>
              <a:t>Begin implementation of workforce initiatives including dependent eligibility audit for City employees, phase in of increases in employee share of health insurance, and changes in spousal and dependent eligibility coverage</a:t>
            </a:r>
          </a:p>
          <a:p>
            <a:pPr lvl="0"/>
            <a:r>
              <a:rPr lang="en-US" dirty="0"/>
              <a:t>Begin using data to increase competition on bidding for City contracts and conduct and complete review of impact of Hire Houston First </a:t>
            </a:r>
          </a:p>
          <a:p>
            <a:pPr lvl="0"/>
            <a:r>
              <a:rPr lang="en-US" dirty="0"/>
              <a:t>Launch two of the City’s managed competition initiatives – street maintenance and solid waste management</a:t>
            </a:r>
          </a:p>
          <a:p>
            <a:pPr lvl="0"/>
            <a:r>
              <a:rPr lang="en-US" dirty="0"/>
              <a:t>Conduct space utilization analysis and expand initiatives to reduce the City’s fleet</a:t>
            </a:r>
          </a:p>
          <a:p>
            <a:pPr lvl="0"/>
            <a:r>
              <a:rPr lang="en-US" dirty="0"/>
              <a:t>Complete review of special revenue funds, and reduce the number and use</a:t>
            </a:r>
          </a:p>
          <a:p>
            <a:pPr lvl="0"/>
            <a:r>
              <a:rPr lang="en-US" dirty="0"/>
              <a:t>Continue to phase in change in number of platoons in Fire Department with reductions in workforce through attrition and initiate review of opportunities to reduce the number of fire stations</a:t>
            </a:r>
          </a:p>
          <a:p>
            <a:endParaRPr lang="en-US" dirty="0"/>
          </a:p>
        </p:txBody>
      </p:sp>
    </p:spTree>
    <p:extLst>
      <p:ext uri="{BB962C8B-B14F-4D97-AF65-F5344CB8AC3E}">
        <p14:creationId xmlns:p14="http://schemas.microsoft.com/office/powerpoint/2010/main" val="24125014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485" y="1006088"/>
            <a:ext cx="8154632" cy="387798"/>
          </a:xfrm>
        </p:spPr>
        <p:txBody>
          <a:bodyPr/>
          <a:lstStyle/>
          <a:p>
            <a:r>
              <a:rPr lang="en-US" sz="2800" dirty="0" smtClean="0"/>
              <a:t>Year 3: Implementation </a:t>
            </a:r>
            <a:r>
              <a:rPr lang="en-US" sz="2800" dirty="0"/>
              <a:t>of the Ten Year Plan </a:t>
            </a:r>
          </a:p>
        </p:txBody>
      </p:sp>
      <p:sp>
        <p:nvSpPr>
          <p:cNvPr id="3" name="Text Placeholder 2"/>
          <p:cNvSpPr>
            <a:spLocks noGrp="1"/>
          </p:cNvSpPr>
          <p:nvPr>
            <p:ph type="body" sz="quarter" idx="10"/>
          </p:nvPr>
        </p:nvSpPr>
        <p:spPr>
          <a:xfrm>
            <a:off x="451485" y="1488577"/>
            <a:ext cx="8229600" cy="4549819"/>
          </a:xfrm>
        </p:spPr>
        <p:txBody>
          <a:bodyPr/>
          <a:lstStyle/>
          <a:p>
            <a:pPr lvl="0"/>
            <a:r>
              <a:rPr lang="en-US" dirty="0"/>
              <a:t>Review baseline forecast assumptions based on up-to-date, post-Harvey economic data for the city and region and assess whether to move forward with reform of revenue cap based on impact of Year 1 and 2 initiatives and status of fund balance</a:t>
            </a:r>
          </a:p>
          <a:p>
            <a:pPr lvl="0"/>
            <a:r>
              <a:rPr lang="en-US" dirty="0"/>
              <a:t>Implement performance based pay for department heads</a:t>
            </a:r>
          </a:p>
          <a:p>
            <a:pPr lvl="0"/>
            <a:r>
              <a:rPr lang="en-US" dirty="0"/>
              <a:t>Develop and implement comprehensive approach to crime control</a:t>
            </a:r>
          </a:p>
          <a:p>
            <a:pPr lvl="0"/>
            <a:r>
              <a:rPr lang="en-US" dirty="0"/>
              <a:t>Continue implementation of workforce initiatives, including renegotiation of prescription benefits, expansion of wellness clinics and health benefit buyouts</a:t>
            </a:r>
          </a:p>
          <a:p>
            <a:pPr lvl="0"/>
            <a:r>
              <a:rPr lang="en-US" dirty="0"/>
              <a:t>Depending on success of initial round of managed competition and outcome of space analysis and initiatives to reduce fleet, launch additional managed competition initiatives in building maintenance and fleet management</a:t>
            </a:r>
          </a:p>
          <a:p>
            <a:pPr lvl="0"/>
            <a:r>
              <a:rPr lang="en-US" dirty="0"/>
              <a:t>Complete and implement asset monetization and market based revenue opportunity policies</a:t>
            </a:r>
          </a:p>
          <a:p>
            <a:pPr lvl="0"/>
            <a:r>
              <a:rPr lang="en-US" dirty="0"/>
              <a:t>Complete and implement consolidation of 311 and non-emergency police call taking and coordination and collaboration with 211</a:t>
            </a:r>
          </a:p>
          <a:p>
            <a:pPr lvl="0"/>
            <a:r>
              <a:rPr lang="en-US" dirty="0"/>
              <a:t>Launch shared services initiatives based on recommendations of the working group: potential candidates include shared information technology, public libraries, police consolidation and merger, public health and regional certification of minority, women, small business, disability and disadvantaged business enterprises</a:t>
            </a:r>
          </a:p>
          <a:p>
            <a:pPr lvl="0"/>
            <a:r>
              <a:rPr lang="en-US" dirty="0"/>
              <a:t>Continue to phase in change in number of platoons in Fire Department with reductions in workforce through attrition and initiate review of opportunities to reduce the number of fire stations</a:t>
            </a:r>
          </a:p>
          <a:p>
            <a:endParaRPr lang="en-US" dirty="0"/>
          </a:p>
        </p:txBody>
      </p:sp>
    </p:spTree>
    <p:extLst>
      <p:ext uri="{BB962C8B-B14F-4D97-AF65-F5344CB8AC3E}">
        <p14:creationId xmlns:p14="http://schemas.microsoft.com/office/powerpoint/2010/main" val="294964667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485" y="1006088"/>
            <a:ext cx="8154632" cy="387798"/>
          </a:xfrm>
        </p:spPr>
        <p:txBody>
          <a:bodyPr/>
          <a:lstStyle/>
          <a:p>
            <a:r>
              <a:rPr lang="en-US" sz="2800" dirty="0" smtClean="0"/>
              <a:t>Year 4: </a:t>
            </a:r>
            <a:r>
              <a:rPr lang="en-US" sz="2800" dirty="0"/>
              <a:t>Implementation of the Ten Year Plan </a:t>
            </a:r>
          </a:p>
        </p:txBody>
      </p:sp>
      <p:sp>
        <p:nvSpPr>
          <p:cNvPr id="3" name="Text Placeholder 2"/>
          <p:cNvSpPr>
            <a:spLocks noGrp="1"/>
          </p:cNvSpPr>
          <p:nvPr>
            <p:ph type="body" sz="quarter" idx="10"/>
          </p:nvPr>
        </p:nvSpPr>
        <p:spPr>
          <a:xfrm>
            <a:off x="414001" y="1645097"/>
            <a:ext cx="8229600" cy="4549819"/>
          </a:xfrm>
        </p:spPr>
        <p:txBody>
          <a:bodyPr/>
          <a:lstStyle/>
          <a:p>
            <a:pPr lvl="0"/>
            <a:r>
              <a:rPr lang="en-US" dirty="0"/>
              <a:t>Review baseline forecast assumptions based on up-to-date, post-Harvey economic data for the city and region and assess whether to move forward with reform of revenue cap based on impact of Year 1, 2 and 3 initiatives and status of fund balance</a:t>
            </a:r>
          </a:p>
          <a:p>
            <a:pPr lvl="0"/>
            <a:r>
              <a:rPr lang="en-US" dirty="0"/>
              <a:t>Complete “rethink” of the current structure of Public Works and Engineering</a:t>
            </a:r>
          </a:p>
          <a:p>
            <a:pPr lvl="0"/>
            <a:r>
              <a:rPr lang="en-US" dirty="0"/>
              <a:t>Consolidate Housing and Neighborhood Development Department</a:t>
            </a:r>
          </a:p>
          <a:p>
            <a:pPr lvl="0"/>
            <a:r>
              <a:rPr lang="en-US" dirty="0"/>
              <a:t>Complete phase in of personnel reductions in Fire Department and implement any reduction in fire stations resulting from </a:t>
            </a:r>
            <a:r>
              <a:rPr lang="en-US" dirty="0" smtClean="0"/>
              <a:t>review</a:t>
            </a:r>
          </a:p>
          <a:p>
            <a:pPr lvl="0"/>
            <a:endParaRPr lang="en-US" dirty="0">
              <a:effectLst/>
            </a:endParaRPr>
          </a:p>
          <a:p>
            <a:pPr lvl="0"/>
            <a:endParaRPr lang="en-US" dirty="0" smtClean="0"/>
          </a:p>
          <a:p>
            <a:pPr lvl="0"/>
            <a:endParaRPr lang="en-US" dirty="0">
              <a:effectLst/>
            </a:endParaRPr>
          </a:p>
        </p:txBody>
      </p:sp>
    </p:spTree>
    <p:extLst>
      <p:ext uri="{BB962C8B-B14F-4D97-AF65-F5344CB8AC3E}">
        <p14:creationId xmlns:p14="http://schemas.microsoft.com/office/powerpoint/2010/main" val="169867196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smtClean="0"/>
              <a:t>Thank You</a:t>
            </a:r>
            <a:endParaRPr lang="en-US" dirty="0"/>
          </a:p>
        </p:txBody>
      </p:sp>
    </p:spTree>
    <p:extLst>
      <p:ext uri="{BB962C8B-B14F-4D97-AF65-F5344CB8AC3E}">
        <p14:creationId xmlns:p14="http://schemas.microsoft.com/office/powerpoint/2010/main" val="3100394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2"/>
          </p:nvPr>
        </p:nvSpPr>
        <p:spPr>
          <a:xfrm>
            <a:off x="3552788" y="1639531"/>
            <a:ext cx="4999540" cy="4068806"/>
          </a:xfrm>
        </p:spPr>
        <p:txBody>
          <a:bodyPr/>
          <a:lstStyle/>
          <a:p>
            <a:r>
              <a:rPr lang="en-US" dirty="0" smtClean="0"/>
              <a:t>While the fundamentals of the Houston economy remain in place, the City must carefully track and monitor the impact of Hurricane Harvey and update the underlying economic and population assumptions of the Plan.</a:t>
            </a:r>
          </a:p>
          <a:p>
            <a:r>
              <a:rPr lang="en-US" dirty="0" smtClean="0"/>
              <a:t>The City should focus first on the impact of Harvey on property assessments and baseline revenue projections.  The City should re-evaluate the scope, fiscal impact and timing of the initiatives.</a:t>
            </a:r>
          </a:p>
          <a:p>
            <a:r>
              <a:rPr lang="en-US" dirty="0" smtClean="0"/>
              <a:t>The need for new investment identified in the Plan should be evaluated in the context of the opportunity to not just build back aspects of the City’s infrastructure, but build it back in a way that enhances the City’s overall resiliency.</a:t>
            </a:r>
          </a:p>
          <a:p>
            <a:r>
              <a:rPr lang="en-US" dirty="0" smtClean="0"/>
              <a:t>The analysis of tax burden needs to be re-visited, in part because it was based on estimates that may have changed or be changing in response to Harvey</a:t>
            </a:r>
          </a:p>
          <a:p>
            <a:r>
              <a:rPr lang="en-US" dirty="0" smtClean="0"/>
              <a:t>The City also needs to carefully assess the impact of potential state and federal aid on the ability to recover, rebuild and on the City’s operating costs.</a:t>
            </a:r>
          </a:p>
        </p:txBody>
      </p:sp>
      <p:sp>
        <p:nvSpPr>
          <p:cNvPr id="5" name="Text Placeholder 4"/>
          <p:cNvSpPr>
            <a:spLocks noGrp="1"/>
          </p:cNvSpPr>
          <p:nvPr>
            <p:ph type="body" sz="quarter" idx="15"/>
          </p:nvPr>
        </p:nvSpPr>
        <p:spPr>
          <a:xfrm>
            <a:off x="395910" y="1203049"/>
            <a:ext cx="2495774" cy="653741"/>
          </a:xfrm>
        </p:spPr>
        <p:txBody>
          <a:bodyPr/>
          <a:lstStyle/>
          <a:p>
            <a:r>
              <a:rPr lang="en-US" dirty="0" smtClean="0"/>
              <a:t>Some</a:t>
            </a:r>
          </a:p>
          <a:p>
            <a:r>
              <a:rPr lang="en-US" dirty="0" smtClean="0"/>
              <a:t>Principles</a:t>
            </a:r>
            <a:endParaRPr lang="en-US" dirty="0"/>
          </a:p>
          <a:p>
            <a:endParaRPr lang="en-US" dirty="0"/>
          </a:p>
        </p:txBody>
      </p:sp>
      <p:sp>
        <p:nvSpPr>
          <p:cNvPr id="9" name="Text Placeholder 8"/>
          <p:cNvSpPr>
            <a:spLocks noGrp="1"/>
          </p:cNvSpPr>
          <p:nvPr>
            <p:ph type="body" idx="1"/>
          </p:nvPr>
        </p:nvSpPr>
        <p:spPr/>
        <p:txBody>
          <a:bodyPr/>
          <a:lstStyle/>
          <a:p>
            <a:r>
              <a:rPr lang="en-US" dirty="0" smtClean="0"/>
              <a:t>After </a:t>
            </a:r>
            <a:r>
              <a:rPr lang="en-US" dirty="0" err="1" smtClean="0"/>
              <a:t>harvey</a:t>
            </a:r>
            <a:r>
              <a:rPr lang="en-US" dirty="0" smtClean="0"/>
              <a:t>: the ten year plan</a:t>
            </a:r>
            <a:endParaRPr lang="en-US" dirty="0"/>
          </a:p>
        </p:txBody>
      </p:sp>
    </p:spTree>
    <p:extLst>
      <p:ext uri="{BB962C8B-B14F-4D97-AF65-F5344CB8AC3E}">
        <p14:creationId xmlns:p14="http://schemas.microsoft.com/office/powerpoint/2010/main" val="41935170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Reducing Costs</a:t>
            </a:r>
            <a:endParaRPr lang="en-US" dirty="0"/>
          </a:p>
        </p:txBody>
      </p:sp>
      <p:sp>
        <p:nvSpPr>
          <p:cNvPr id="3" name="Content Placeholder 2"/>
          <p:cNvSpPr>
            <a:spLocks noGrp="1"/>
          </p:cNvSpPr>
          <p:nvPr>
            <p:ph idx="12"/>
          </p:nvPr>
        </p:nvSpPr>
        <p:spPr>
          <a:xfrm>
            <a:off x="3552788" y="1639531"/>
            <a:ext cx="4999540" cy="1323439"/>
          </a:xfrm>
        </p:spPr>
        <p:txBody>
          <a:bodyPr/>
          <a:lstStyle/>
          <a:p>
            <a:r>
              <a:rPr lang="en-US" dirty="0"/>
              <a:t>There are opportunities to reduce, eliminate or curb growth in current costs through changes in the way that Houston does business. </a:t>
            </a:r>
            <a:endParaRPr lang="en-US" dirty="0" smtClean="0"/>
          </a:p>
          <a:p>
            <a:r>
              <a:rPr lang="en-US" dirty="0"/>
              <a:t>T</a:t>
            </a:r>
            <a:r>
              <a:rPr lang="en-US" dirty="0" smtClean="0"/>
              <a:t>he </a:t>
            </a:r>
            <a:r>
              <a:rPr lang="en-US" dirty="0"/>
              <a:t>current set of </a:t>
            </a:r>
            <a:r>
              <a:rPr lang="en-US" dirty="0" smtClean="0"/>
              <a:t>recommendations </a:t>
            </a:r>
            <a:r>
              <a:rPr lang="en-US" dirty="0"/>
              <a:t>would result in a minimum of $300 million in </a:t>
            </a:r>
            <a:r>
              <a:rPr lang="en-US" dirty="0" smtClean="0"/>
              <a:t>savings </a:t>
            </a:r>
            <a:r>
              <a:rPr lang="en-US" dirty="0"/>
              <a:t>over the course of a ten year period.</a:t>
            </a:r>
          </a:p>
          <a:p>
            <a:endParaRPr lang="en-US" dirty="0"/>
          </a:p>
        </p:txBody>
      </p:sp>
      <p:sp>
        <p:nvSpPr>
          <p:cNvPr id="4" name="Content Placeholder 3"/>
          <p:cNvSpPr>
            <a:spLocks noGrp="1"/>
          </p:cNvSpPr>
          <p:nvPr>
            <p:ph idx="14"/>
          </p:nvPr>
        </p:nvSpPr>
        <p:spPr>
          <a:xfrm>
            <a:off x="3552787" y="3298838"/>
            <a:ext cx="4999061" cy="1372683"/>
          </a:xfrm>
        </p:spPr>
        <p:txBody>
          <a:bodyPr/>
          <a:lstStyle/>
          <a:p>
            <a:r>
              <a:rPr lang="en-US" dirty="0" smtClean="0"/>
              <a:t>Houston </a:t>
            </a:r>
            <a:r>
              <a:rPr lang="en-US" dirty="0"/>
              <a:t>cannot achieve fiscal sustainability through budget cuts alone</a:t>
            </a:r>
            <a:r>
              <a:rPr lang="en-US" dirty="0" smtClean="0"/>
              <a:t>.</a:t>
            </a:r>
            <a:r>
              <a:rPr lang="en-US" dirty="0"/>
              <a:t> There is a need for new </a:t>
            </a:r>
            <a:r>
              <a:rPr lang="en-US" dirty="0" smtClean="0"/>
              <a:t>revenue. </a:t>
            </a:r>
          </a:p>
          <a:p>
            <a:r>
              <a:rPr lang="en-US" dirty="0"/>
              <a:t>Our pre-Harvey projection was that the lifting of the revenue cap would close the projected deficit and produce a cumulative surplus sufficient to fund CPI based increases in wages and generate </a:t>
            </a:r>
            <a:r>
              <a:rPr lang="en-US" dirty="0" smtClean="0"/>
              <a:t>funding for </a:t>
            </a:r>
            <a:r>
              <a:rPr lang="en-US" dirty="0"/>
              <a:t>new investment. </a:t>
            </a:r>
          </a:p>
        </p:txBody>
      </p:sp>
      <p:sp>
        <p:nvSpPr>
          <p:cNvPr id="5" name="Text Placeholder 4"/>
          <p:cNvSpPr>
            <a:spLocks noGrp="1"/>
          </p:cNvSpPr>
          <p:nvPr>
            <p:ph type="body" sz="quarter" idx="15"/>
          </p:nvPr>
        </p:nvSpPr>
        <p:spPr>
          <a:xfrm>
            <a:off x="395910" y="1203049"/>
            <a:ext cx="2495774" cy="653741"/>
          </a:xfrm>
        </p:spPr>
        <p:txBody>
          <a:bodyPr/>
          <a:lstStyle/>
          <a:p>
            <a:r>
              <a:rPr lang="en-US" dirty="0"/>
              <a:t>The Plan’s Basic Framework </a:t>
            </a:r>
          </a:p>
          <a:p>
            <a:endParaRPr lang="en-US" dirty="0"/>
          </a:p>
        </p:txBody>
      </p:sp>
      <p:sp>
        <p:nvSpPr>
          <p:cNvPr id="6" name="Text Placeholder 5"/>
          <p:cNvSpPr>
            <a:spLocks noGrp="1"/>
          </p:cNvSpPr>
          <p:nvPr>
            <p:ph type="body" idx="16"/>
          </p:nvPr>
        </p:nvSpPr>
        <p:spPr/>
        <p:txBody>
          <a:bodyPr/>
          <a:lstStyle/>
          <a:p>
            <a:r>
              <a:rPr lang="en-US" dirty="0" smtClean="0"/>
              <a:t>Increasing Revenue</a:t>
            </a:r>
            <a:endParaRPr lang="en-US" dirty="0"/>
          </a:p>
        </p:txBody>
      </p:sp>
      <p:sp>
        <p:nvSpPr>
          <p:cNvPr id="7" name="Content Placeholder 6"/>
          <p:cNvSpPr>
            <a:spLocks noGrp="1"/>
          </p:cNvSpPr>
          <p:nvPr>
            <p:ph idx="17"/>
          </p:nvPr>
        </p:nvSpPr>
        <p:spPr>
          <a:xfrm>
            <a:off x="3552787" y="5074118"/>
            <a:ext cx="4999538" cy="1729704"/>
          </a:xfrm>
        </p:spPr>
        <p:txBody>
          <a:bodyPr/>
          <a:lstStyle/>
          <a:p>
            <a:r>
              <a:rPr lang="en-US" dirty="0"/>
              <a:t>Ultimately, to achieve fiscal balance, there is not a choice between reducing cost and increasing revenue. The City must do both. </a:t>
            </a:r>
            <a:endParaRPr lang="en-US" dirty="0" smtClean="0"/>
          </a:p>
          <a:p>
            <a:r>
              <a:rPr lang="en-US" dirty="0"/>
              <a:t>While both the underlying forecast and the recommended initiatives must be carefully reviewed in light of the impact of Hurricane Harvey, the combination of increased efficiencies and increased revenue is likely the best path to closing out year budget </a:t>
            </a:r>
            <a:r>
              <a:rPr lang="en-US" dirty="0" smtClean="0"/>
              <a:t>gaps.</a:t>
            </a:r>
            <a:endParaRPr lang="en-US" dirty="0"/>
          </a:p>
          <a:p>
            <a:endParaRPr lang="en-US" dirty="0"/>
          </a:p>
        </p:txBody>
      </p:sp>
      <p:sp>
        <p:nvSpPr>
          <p:cNvPr id="8" name="Text Placeholder 7"/>
          <p:cNvSpPr>
            <a:spLocks noGrp="1"/>
          </p:cNvSpPr>
          <p:nvPr>
            <p:ph type="body" idx="18"/>
          </p:nvPr>
        </p:nvSpPr>
        <p:spPr>
          <a:xfrm>
            <a:off x="3552787" y="4747895"/>
            <a:ext cx="5423936" cy="326223"/>
          </a:xfrm>
        </p:spPr>
        <p:txBody>
          <a:bodyPr/>
          <a:lstStyle/>
          <a:p>
            <a:r>
              <a:rPr lang="en-US" dirty="0" smtClean="0"/>
              <a:t>Both are necessary </a:t>
            </a:r>
            <a:endParaRPr lang="en-US" dirty="0"/>
          </a:p>
        </p:txBody>
      </p:sp>
    </p:spTree>
    <p:extLst>
      <p:ext uri="{BB962C8B-B14F-4D97-AF65-F5344CB8AC3E}">
        <p14:creationId xmlns:p14="http://schemas.microsoft.com/office/powerpoint/2010/main" val="38170715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ctrTitle"/>
          </p:nvPr>
        </p:nvSpPr>
        <p:spPr>
          <a:xfrm>
            <a:off x="454958" y="3200207"/>
            <a:ext cx="7772400" cy="609398"/>
          </a:xfrm>
        </p:spPr>
        <p:txBody>
          <a:bodyPr/>
          <a:lstStyle/>
          <a:p>
            <a:pPr algn="ctr"/>
            <a:r>
              <a:rPr lang="en-US" sz="4400" dirty="0" smtClean="0"/>
              <a:t>Summary of Findings </a:t>
            </a:r>
            <a:endParaRPr lang="en-US" sz="4400" dirty="0"/>
          </a:p>
        </p:txBody>
      </p:sp>
    </p:spTree>
    <p:extLst>
      <p:ext uri="{BB962C8B-B14F-4D97-AF65-F5344CB8AC3E}">
        <p14:creationId xmlns:p14="http://schemas.microsoft.com/office/powerpoint/2010/main" val="39184470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451485" y="1006088"/>
            <a:ext cx="8154632" cy="387798"/>
          </a:xfrm>
        </p:spPr>
        <p:txBody>
          <a:bodyPr/>
          <a:lstStyle/>
          <a:p>
            <a:r>
              <a:rPr lang="en-US" sz="2800" dirty="0"/>
              <a:t>The City’s Structural Deficit</a:t>
            </a:r>
          </a:p>
        </p:txBody>
      </p:sp>
      <p:sp>
        <p:nvSpPr>
          <p:cNvPr id="10" name="Text Placeholder 9"/>
          <p:cNvSpPr>
            <a:spLocks noGrp="1"/>
          </p:cNvSpPr>
          <p:nvPr>
            <p:ph type="body" sz="quarter" idx="10"/>
          </p:nvPr>
        </p:nvSpPr>
        <p:spPr>
          <a:xfrm>
            <a:off x="451485" y="1603907"/>
            <a:ext cx="8229600" cy="4549819"/>
          </a:xfrm>
        </p:spPr>
        <p:txBody>
          <a:bodyPr/>
          <a:lstStyle/>
          <a:p>
            <a:pPr lvl="0"/>
            <a:r>
              <a:rPr lang="en-US" dirty="0"/>
              <a:t>The City faces a cumulative structural General Fund gap of $1.02 billion (FY 2018 to FY 2027) – without any increases in headcount or out-year increases in employee wages.  </a:t>
            </a:r>
            <a:endParaRPr lang="en-US" dirty="0" smtClean="0"/>
          </a:p>
          <a:p>
            <a:pPr lvl="0"/>
            <a:endParaRPr lang="en-US" dirty="0"/>
          </a:p>
          <a:p>
            <a:pPr lvl="0"/>
            <a:endParaRPr lang="en-US" dirty="0" smtClean="0"/>
          </a:p>
          <a:p>
            <a:pPr lvl="0"/>
            <a:endParaRPr lang="en-US" dirty="0"/>
          </a:p>
          <a:p>
            <a:pPr lvl="0"/>
            <a:endParaRPr lang="en-US" dirty="0" smtClean="0"/>
          </a:p>
          <a:p>
            <a:pPr lvl="0"/>
            <a:r>
              <a:rPr lang="en-US" dirty="0" smtClean="0"/>
              <a:t>Adding </a:t>
            </a:r>
            <a:r>
              <a:rPr lang="en-US" dirty="0"/>
              <a:t>only inflation-based increases in wages, the structural gap grows to $1.9 billion</a:t>
            </a:r>
            <a:r>
              <a:rPr lang="en-US" dirty="0" smtClean="0"/>
              <a:t>.</a:t>
            </a:r>
          </a:p>
          <a:p>
            <a:pPr marL="0" lvl="0" indent="0">
              <a:buNone/>
            </a:pPr>
            <a:endParaRPr lang="en-US" dirty="0" smtClean="0"/>
          </a:p>
          <a:p>
            <a:pPr marL="0" lvl="0" indent="0">
              <a:buNone/>
            </a:pPr>
            <a:endParaRPr lang="en-US" dirty="0" smtClean="0"/>
          </a:p>
          <a:p>
            <a:pPr marL="0" lvl="0" indent="0">
              <a:buNone/>
            </a:pPr>
            <a:endParaRPr lang="en-US" dirty="0"/>
          </a:p>
          <a:p>
            <a:pPr marL="0" lvl="0" indent="0">
              <a:buNone/>
            </a:pPr>
            <a:endParaRPr lang="en-US" dirty="0" smtClean="0"/>
          </a:p>
          <a:p>
            <a:pPr lvl="0"/>
            <a:r>
              <a:rPr lang="en-US" dirty="0"/>
              <a:t>Under this baseline forecast, revenue for the DDSRF will grow from $201.5 million in FY 2018 to $370.7 million in FY 2027.  During the same period, spending will grow from $216 million to $365 million.  </a:t>
            </a:r>
            <a:endParaRPr lang="en-US" dirty="0">
              <a:effectLst/>
            </a:endParaRPr>
          </a:p>
        </p:txBody>
      </p:sp>
      <p:graphicFrame>
        <p:nvGraphicFramePr>
          <p:cNvPr id="4" name="Chart 3">
            <a:extLst>
              <a:ext uri="{FF2B5EF4-FFF2-40B4-BE49-F238E27FC236}">
                <a16:creationId xmlns:lc="http://schemas.openxmlformats.org/drawingml/2006/lockedCanvas" xmlns:a16="http://schemas.microsoft.com/office/drawing/2014/main" xmlns:w16se="http://schemas.microsoft.com/office/word/2015/wordml/symex" xmlns:w16cid="http://schemas.microsoft.com/office/word/2016/wordml/cid" xmlns:w="http://schemas.openxmlformats.org/wordprocessingml/2006/main" xmlns:w10="urn:schemas-microsoft-com:office:word" xmlns:v="urn:schemas-microsoft-com:vml" xmlns:o="urn:schemas-microsoft-com:office:office" xmlns:am3d="http://schemas.microsoft.com/office/drawing/2017/model3d" xmlns:aink="http://schemas.microsoft.com/office/drawing/2016/ink"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 xmlns:wps="http://schemas.microsoft.com/office/word/2010/wordprocessingShape" xmlns:wne="http://schemas.microsoft.com/office/word/2006/wordml" xmlns:wpi="http://schemas.microsoft.com/office/word/2010/wordprocessingInk" xmlns:wpg="http://schemas.microsoft.com/office/word/2010/wordprocessingGroup" xmlns:w15="http://schemas.microsoft.com/office/word/2012/wordml" xmlns:w14="http://schemas.microsoft.com/office/word/2010/wordml" xmlns:wp="http://schemas.openxmlformats.org/drawingml/2006/wordprocessingDrawing" xmlns:wp14="http://schemas.microsoft.com/office/word/2010/wordprocessingDrawing" xmlns:m="http://schemas.openxmlformats.org/officeDocument/2006/math" xmlns:mc="http://schemas.openxmlformats.org/markup-compatibility/2006" xmlns:wpc="http://schemas.microsoft.com/office/word/2010/wordprocessingCanvas" id="{4A831BC5-596F-426C-BBE7-3C1FA9728DF8}"/>
              </a:ext>
            </a:extLst>
          </p:cNvPr>
          <p:cNvGraphicFramePr/>
          <p:nvPr>
            <p:extLst>
              <p:ext uri="{D42A27DB-BD31-4B8C-83A1-F6EECF244321}">
                <p14:modId xmlns:p14="http://schemas.microsoft.com/office/powerpoint/2010/main" val="3247771975"/>
              </p:ext>
            </p:extLst>
          </p:nvPr>
        </p:nvGraphicFramePr>
        <p:xfrm>
          <a:off x="1243141" y="1998649"/>
          <a:ext cx="6217920" cy="131635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a:extLst>
              <a:ext uri="{FF2B5EF4-FFF2-40B4-BE49-F238E27FC236}">
                <a16:creationId xmlns:lc="http://schemas.openxmlformats.org/drawingml/2006/lockedCanvas" xmlns:a16="http://schemas.microsoft.com/office/drawing/2014/main" xmlns:w16se="http://schemas.microsoft.com/office/word/2015/wordml/symex" xmlns:w16cid="http://schemas.microsoft.com/office/word/2016/wordml/cid" xmlns:w="http://schemas.openxmlformats.org/wordprocessingml/2006/main" xmlns:w10="urn:schemas-microsoft-com:office:word" xmlns:v="urn:schemas-microsoft-com:vml" xmlns:o="urn:schemas-microsoft-com:office:office" xmlns:am3d="http://schemas.microsoft.com/office/drawing/2017/model3d" xmlns:aink="http://schemas.microsoft.com/office/drawing/2016/ink"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 xmlns:wps="http://schemas.microsoft.com/office/word/2010/wordprocessingShape" xmlns:wne="http://schemas.microsoft.com/office/word/2006/wordml" xmlns:wpi="http://schemas.microsoft.com/office/word/2010/wordprocessingInk" xmlns:wpg="http://schemas.microsoft.com/office/word/2010/wordprocessingGroup" xmlns:w15="http://schemas.microsoft.com/office/word/2012/wordml" xmlns:w14="http://schemas.microsoft.com/office/word/2010/wordml" xmlns:wp="http://schemas.openxmlformats.org/drawingml/2006/wordprocessingDrawing" xmlns:wp14="http://schemas.microsoft.com/office/word/2010/wordprocessingDrawing" xmlns:m="http://schemas.openxmlformats.org/officeDocument/2006/math" xmlns:mc="http://schemas.openxmlformats.org/markup-compatibility/2006" xmlns:wpc="http://schemas.microsoft.com/office/word/2010/wordprocessingCanvas" id="{E72D8503-2157-45FD-9E2F-273FF7D39973}"/>
              </a:ext>
            </a:extLst>
          </p:cNvPr>
          <p:cNvGraphicFramePr/>
          <p:nvPr>
            <p:extLst>
              <p:ext uri="{D42A27DB-BD31-4B8C-83A1-F6EECF244321}">
                <p14:modId xmlns:p14="http://schemas.microsoft.com/office/powerpoint/2010/main" val="922681326"/>
              </p:ext>
            </p:extLst>
          </p:nvPr>
        </p:nvGraphicFramePr>
        <p:xfrm>
          <a:off x="1243141" y="3948642"/>
          <a:ext cx="6217920" cy="106820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687243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485" y="1006088"/>
            <a:ext cx="8154632" cy="664797"/>
          </a:xfrm>
        </p:spPr>
        <p:txBody>
          <a:bodyPr/>
          <a:lstStyle/>
          <a:p>
            <a:r>
              <a:rPr lang="en-US" sz="2400" dirty="0"/>
              <a:t>The Effect of the Revenue Cap and Deferred Investment</a:t>
            </a:r>
            <a:br>
              <a:rPr lang="en-US" sz="2400" dirty="0"/>
            </a:br>
            <a:endParaRPr lang="en-US" sz="2400" dirty="0"/>
          </a:p>
        </p:txBody>
      </p:sp>
      <p:sp>
        <p:nvSpPr>
          <p:cNvPr id="3" name="Text Placeholder 2"/>
          <p:cNvSpPr>
            <a:spLocks noGrp="1"/>
          </p:cNvSpPr>
          <p:nvPr>
            <p:ph type="body" sz="quarter" idx="10"/>
          </p:nvPr>
        </p:nvSpPr>
        <p:spPr/>
        <p:txBody>
          <a:bodyPr/>
          <a:lstStyle/>
          <a:p>
            <a:r>
              <a:rPr lang="en-US" dirty="0"/>
              <a:t>Eliminating the revenue cap would close the City’s General Fund structural deficit, allow for funding CPI based increases in wages and generate a ten-year cumulative surplus of $899 million.  </a:t>
            </a:r>
            <a:endParaRPr lang="en-US" dirty="0" smtClean="0"/>
          </a:p>
          <a:p>
            <a:pPr marL="0" indent="0">
              <a:buNone/>
            </a:pPr>
            <a:endParaRPr lang="en-US" dirty="0" smtClean="0"/>
          </a:p>
          <a:p>
            <a:pPr marL="0" indent="0">
              <a:buNone/>
            </a:pPr>
            <a:endParaRPr lang="en-US" dirty="0"/>
          </a:p>
          <a:p>
            <a:pPr marL="0" indent="0">
              <a:buNone/>
            </a:pPr>
            <a:endParaRPr lang="en-US" dirty="0"/>
          </a:p>
          <a:p>
            <a:pPr lvl="0"/>
            <a:r>
              <a:rPr lang="en-US" dirty="0"/>
              <a:t>Across all income brackets, Houstonian’s tax burdens are currently lower than those of residents living in other large U.S. cities.  For all but the lowest income households, tax burdens are lower in Houston than in any other major Texas city.  Houston’s nominal tax property tax rate is comparable to that of nearby suburbs but significantly lower than other major Texas and U.S. cities.</a:t>
            </a:r>
          </a:p>
          <a:p>
            <a:pPr lvl="0"/>
            <a:r>
              <a:rPr lang="en-US" dirty="0"/>
              <a:t>Even before Hurricane Harvey, Houston had a long list of unmet capital needs requiring new investment.  A 2016 analysis by the General Services Department identified deferred maintenance needs of $631 million.  Houston lacked a fully funded plan for fleet replacement.  Compared to other cities, Houston has also made limited direct City-funded capital investments in mass transit and housing.</a:t>
            </a:r>
          </a:p>
          <a:p>
            <a:endParaRPr lang="en-US" dirty="0"/>
          </a:p>
        </p:txBody>
      </p:sp>
      <p:graphicFrame>
        <p:nvGraphicFramePr>
          <p:cNvPr id="8" name="Chart 7">
            <a:extLst>
              <a:ext uri="{FF2B5EF4-FFF2-40B4-BE49-F238E27FC236}">
                <a16:creationId xmlns:lc="http://schemas.openxmlformats.org/drawingml/2006/lockedCanvas" xmlns:a16="http://schemas.microsoft.com/office/drawing/2014/main" xmlns:w16se="http://schemas.microsoft.com/office/word/2015/wordml/symex" xmlns:w16cid="http://schemas.microsoft.com/office/word/2016/wordml/cid" xmlns:w="http://schemas.openxmlformats.org/wordprocessingml/2006/main" xmlns:w10="urn:schemas-microsoft-com:office:word" xmlns:v="urn:schemas-microsoft-com:vml" xmlns:o="urn:schemas-microsoft-com:office:office" xmlns:am3d="http://schemas.microsoft.com/office/drawing/2017/model3d" xmlns:aink="http://schemas.microsoft.com/office/drawing/2016/ink"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 xmlns:wps="http://schemas.microsoft.com/office/word/2010/wordprocessingShape" xmlns:wne="http://schemas.microsoft.com/office/word/2006/wordml" xmlns:wpi="http://schemas.microsoft.com/office/word/2010/wordprocessingInk" xmlns:wpg="http://schemas.microsoft.com/office/word/2010/wordprocessingGroup" xmlns:w15="http://schemas.microsoft.com/office/word/2012/wordml" xmlns:w14="http://schemas.microsoft.com/office/word/2010/wordml" xmlns:wp="http://schemas.openxmlformats.org/drawingml/2006/wordprocessingDrawing" xmlns:wp14="http://schemas.microsoft.com/office/word/2010/wordprocessingDrawing" xmlns:m="http://schemas.openxmlformats.org/officeDocument/2006/math" xmlns:mc="http://schemas.openxmlformats.org/markup-compatibility/2006" xmlns:wpc="http://schemas.microsoft.com/office/word/2010/wordprocessingCanvas" id="{74D830DB-EF30-4B3F-8B0C-1B9453D8480B}"/>
              </a:ext>
            </a:extLst>
          </p:cNvPr>
          <p:cNvGraphicFramePr/>
          <p:nvPr>
            <p:extLst>
              <p:ext uri="{D42A27DB-BD31-4B8C-83A1-F6EECF244321}">
                <p14:modId xmlns:p14="http://schemas.microsoft.com/office/powerpoint/2010/main" val="3735192151"/>
              </p:ext>
            </p:extLst>
          </p:nvPr>
        </p:nvGraphicFramePr>
        <p:xfrm>
          <a:off x="1194487" y="2125161"/>
          <a:ext cx="5943600" cy="979805"/>
        </p:xfrm>
        <a:graphic>
          <a:graphicData uri="http://schemas.openxmlformats.org/drawingml/2006/chart">
            <c:chart xmlns:c="http://schemas.openxmlformats.org/drawingml/2006/chart" xmlns:r="http://schemas.openxmlformats.org/officeDocument/2006/relationships" r:id="rId2"/>
          </a:graphicData>
        </a:graphic>
      </p:graphicFrame>
      <p:sp>
        <p:nvSpPr>
          <p:cNvPr id="9" name="Rectangle 6"/>
          <p:cNvSpPr>
            <a:spLocks noChangeArrowheads="1"/>
          </p:cNvSpPr>
          <p:nvPr/>
        </p:nvSpPr>
        <p:spPr bwMode="auto">
          <a:xfrm>
            <a:off x="1194487" y="597732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680340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484" y="851227"/>
            <a:ext cx="8154632" cy="387798"/>
          </a:xfrm>
        </p:spPr>
        <p:txBody>
          <a:bodyPr/>
          <a:lstStyle/>
          <a:p>
            <a:r>
              <a:rPr lang="en-US" sz="2800" dirty="0"/>
              <a:t>The Cost of Public </a:t>
            </a:r>
            <a:r>
              <a:rPr lang="en-US" sz="2800" dirty="0" smtClean="0"/>
              <a:t>Safety</a:t>
            </a:r>
            <a:endParaRPr lang="en-US" sz="2800" dirty="0"/>
          </a:p>
        </p:txBody>
      </p:sp>
      <p:sp>
        <p:nvSpPr>
          <p:cNvPr id="3" name="Text Placeholder 2"/>
          <p:cNvSpPr>
            <a:spLocks noGrp="1"/>
          </p:cNvSpPr>
          <p:nvPr>
            <p:ph type="body" sz="quarter" idx="10"/>
          </p:nvPr>
        </p:nvSpPr>
        <p:spPr>
          <a:xfrm>
            <a:off x="451484" y="1317690"/>
            <a:ext cx="8235316" cy="4906465"/>
          </a:xfrm>
        </p:spPr>
        <p:txBody>
          <a:bodyPr/>
          <a:lstStyle/>
          <a:p>
            <a:pPr lvl="0"/>
            <a:r>
              <a:rPr lang="en-US" dirty="0"/>
              <a:t>As of FY 2017, approximately 75.5 percent of all General Fund employees were in either the Police (HPD) or Fire Department (HFD).  From FY 2011 (actual) to FY 2018 (proposed), classified HPD and HFD employees grew as a percentage of total General Fund workforce from 58.4 percent to 67.5 percent</a:t>
            </a:r>
            <a:r>
              <a:rPr lang="en-US" dirty="0" smtClean="0"/>
              <a:t>.</a:t>
            </a:r>
          </a:p>
          <a:p>
            <a:pPr lvl="0"/>
            <a:endParaRPr lang="en-US" dirty="0"/>
          </a:p>
          <a:p>
            <a:pPr lvl="0"/>
            <a:endParaRPr lang="en-US" dirty="0"/>
          </a:p>
          <a:p>
            <a:pPr lvl="0"/>
            <a:endParaRPr lang="en-US" dirty="0" smtClean="0"/>
          </a:p>
          <a:p>
            <a:pPr lvl="0"/>
            <a:endParaRPr lang="en-US" dirty="0" smtClean="0"/>
          </a:p>
          <a:p>
            <a:pPr lvl="0"/>
            <a:endParaRPr lang="en-US" dirty="0"/>
          </a:p>
          <a:p>
            <a:pPr lvl="0"/>
            <a:r>
              <a:rPr lang="en-US" dirty="0" smtClean="0"/>
              <a:t>Compared </a:t>
            </a:r>
            <a:r>
              <a:rPr lang="en-US" dirty="0"/>
              <a:t>to other major cities, HPD has one of the lowest rates of FTEs per 100,000 residents --289.1, compared to a high of 589.0 in New York, 473.6 in Chicago and 461.1 in Philadelphia. </a:t>
            </a:r>
            <a:r>
              <a:rPr lang="en-US" dirty="0" smtClean="0"/>
              <a:t>And, compared </a:t>
            </a:r>
            <a:r>
              <a:rPr lang="en-US" dirty="0"/>
              <a:t>to other major cities, HFD has one of the highest rates of FTEs per </a:t>
            </a:r>
            <a:r>
              <a:rPr lang="en-US" dirty="0" smtClean="0"/>
              <a:t>capita --  at </a:t>
            </a:r>
            <a:r>
              <a:rPr lang="en-US" dirty="0"/>
              <a:t>189.4 FTEs per 100,000 </a:t>
            </a:r>
            <a:r>
              <a:rPr lang="en-US" dirty="0" smtClean="0"/>
              <a:t>residents</a:t>
            </a:r>
            <a:r>
              <a:rPr lang="en-US" dirty="0"/>
              <a:t>.</a:t>
            </a:r>
            <a:endParaRPr lang="en-US" dirty="0" smtClean="0"/>
          </a:p>
          <a:p>
            <a:pPr lvl="0"/>
            <a:r>
              <a:rPr lang="en-US" dirty="0" smtClean="0"/>
              <a:t>HFD </a:t>
            </a:r>
            <a:r>
              <a:rPr lang="en-US" dirty="0"/>
              <a:t>primarily responds to medical calls, both as first responder and as provider of EMS services.  The City appears to be below the national baseline of between 44 percent to 56 percent net effective collection rate for EMS services </a:t>
            </a:r>
            <a:endParaRPr lang="en-US" dirty="0" smtClean="0"/>
          </a:p>
          <a:p>
            <a:pPr lvl="0"/>
            <a:r>
              <a:rPr lang="en-US" dirty="0" smtClean="0"/>
              <a:t>Community paramedicine </a:t>
            </a:r>
            <a:r>
              <a:rPr lang="en-US" dirty="0"/>
              <a:t>has demonstrated promising results</a:t>
            </a:r>
            <a:r>
              <a:rPr lang="en-US" dirty="0" smtClean="0"/>
              <a:t>. </a:t>
            </a:r>
            <a:r>
              <a:rPr lang="en-US" dirty="0"/>
              <a:t>ETHAN served nearly 4,000 patients. Of these, only 740 (18.6 percent) required ambulance transport to an emergency room.   Preliminary estimates suggest that this intervention reduced the need for approximately 3,200 ambulance transports to area hospitals, resulting in an estimated $4.1 million in avoided costs.  Approximately 17 percent of patients accepted a referral to an alternative to a trip to an emergency department, yielding an estimated $320,000 in avoided hospital costs.  </a:t>
            </a:r>
          </a:p>
        </p:txBody>
      </p:sp>
      <p:graphicFrame>
        <p:nvGraphicFramePr>
          <p:cNvPr id="4" name="Table 3"/>
          <p:cNvGraphicFramePr>
            <a:graphicFrameLocks noGrp="1"/>
          </p:cNvGraphicFramePr>
          <p:nvPr>
            <p:extLst>
              <p:ext uri="{D42A27DB-BD31-4B8C-83A1-F6EECF244321}">
                <p14:modId xmlns:p14="http://schemas.microsoft.com/office/powerpoint/2010/main" val="864822172"/>
              </p:ext>
            </p:extLst>
          </p:nvPr>
        </p:nvGraphicFramePr>
        <p:xfrm>
          <a:off x="1112817" y="2160677"/>
          <a:ext cx="6831965" cy="1398013"/>
        </p:xfrm>
        <a:graphic>
          <a:graphicData uri="http://schemas.openxmlformats.org/drawingml/2006/table">
            <a:tbl>
              <a:tblPr firstRow="1" firstCol="1" bandRow="1"/>
              <a:tblGrid>
                <a:gridCol w="1422400"/>
                <a:gridCol w="772795"/>
                <a:gridCol w="772795"/>
                <a:gridCol w="772795"/>
                <a:gridCol w="772795"/>
                <a:gridCol w="772795"/>
                <a:gridCol w="772795"/>
                <a:gridCol w="772795"/>
              </a:tblGrid>
              <a:tr h="0">
                <a:tc>
                  <a:txBody>
                    <a:bodyPr/>
                    <a:lstStyle/>
                    <a:p>
                      <a:pPr marL="0" marR="0">
                        <a:lnSpc>
                          <a:spcPct val="115000"/>
                        </a:lnSpc>
                        <a:spcBef>
                          <a:spcPts val="0"/>
                        </a:spcBef>
                        <a:spcAft>
                          <a:spcPts val="0"/>
                        </a:spcAft>
                      </a:pPr>
                      <a:r>
                        <a:rPr lang="en-US" sz="10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GENERAL FUND (,000)</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2F5496"/>
                    </a:solidFill>
                  </a:tcPr>
                </a:tc>
                <a:tc>
                  <a:txBody>
                    <a:bodyPr/>
                    <a:lstStyle/>
                    <a:p>
                      <a:pPr marL="0" marR="0" algn="ctr">
                        <a:lnSpc>
                          <a:spcPct val="115000"/>
                        </a:lnSpc>
                        <a:spcBef>
                          <a:spcPts val="0"/>
                        </a:spcBef>
                        <a:spcAft>
                          <a:spcPts val="0"/>
                        </a:spcAft>
                      </a:pPr>
                      <a:r>
                        <a:rPr lang="en-US" sz="10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FY2011</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ctr">
                        <a:lnSpc>
                          <a:spcPct val="115000"/>
                        </a:lnSpc>
                        <a:spcBef>
                          <a:spcPts val="0"/>
                        </a:spcBef>
                        <a:spcAft>
                          <a:spcPts val="0"/>
                        </a:spcAft>
                      </a:pPr>
                      <a:r>
                        <a:rPr lang="en-US" sz="10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Actual</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2F5496"/>
                    </a:solidFill>
                  </a:tcPr>
                </a:tc>
                <a:tc>
                  <a:txBody>
                    <a:bodyPr/>
                    <a:lstStyle/>
                    <a:p>
                      <a:pPr marL="0" marR="0" algn="ctr">
                        <a:lnSpc>
                          <a:spcPct val="115000"/>
                        </a:lnSpc>
                        <a:spcBef>
                          <a:spcPts val="0"/>
                        </a:spcBef>
                        <a:spcAft>
                          <a:spcPts val="0"/>
                        </a:spcAft>
                      </a:pPr>
                      <a:r>
                        <a:rPr lang="en-US" sz="10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FY2012</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ctr">
                        <a:lnSpc>
                          <a:spcPct val="115000"/>
                        </a:lnSpc>
                        <a:spcBef>
                          <a:spcPts val="0"/>
                        </a:spcBef>
                        <a:spcAft>
                          <a:spcPts val="0"/>
                        </a:spcAft>
                      </a:pPr>
                      <a:r>
                        <a:rPr lang="en-US" sz="10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Actual</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2F5496"/>
                    </a:solidFill>
                  </a:tcPr>
                </a:tc>
                <a:tc>
                  <a:txBody>
                    <a:bodyPr/>
                    <a:lstStyle/>
                    <a:p>
                      <a:pPr marL="0" marR="0" algn="ctr">
                        <a:lnSpc>
                          <a:spcPct val="115000"/>
                        </a:lnSpc>
                        <a:spcBef>
                          <a:spcPts val="0"/>
                        </a:spcBef>
                        <a:spcAft>
                          <a:spcPts val="0"/>
                        </a:spcAft>
                      </a:pPr>
                      <a:r>
                        <a:rPr lang="en-US" sz="1000" b="1">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FY2013</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ctr">
                        <a:lnSpc>
                          <a:spcPct val="115000"/>
                        </a:lnSpc>
                        <a:spcBef>
                          <a:spcPts val="0"/>
                        </a:spcBef>
                        <a:spcAft>
                          <a:spcPts val="0"/>
                        </a:spcAft>
                      </a:pPr>
                      <a:r>
                        <a:rPr lang="en-US" sz="1000" b="1">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Actual</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2F5496"/>
                    </a:solidFill>
                  </a:tcPr>
                </a:tc>
                <a:tc>
                  <a:txBody>
                    <a:bodyPr/>
                    <a:lstStyle/>
                    <a:p>
                      <a:pPr marL="0" marR="0" algn="ctr">
                        <a:lnSpc>
                          <a:spcPct val="115000"/>
                        </a:lnSpc>
                        <a:spcBef>
                          <a:spcPts val="0"/>
                        </a:spcBef>
                        <a:spcAft>
                          <a:spcPts val="0"/>
                        </a:spcAft>
                      </a:pPr>
                      <a:r>
                        <a:rPr lang="en-US" sz="1000" b="1">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FY2014</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ctr">
                        <a:lnSpc>
                          <a:spcPct val="115000"/>
                        </a:lnSpc>
                        <a:spcBef>
                          <a:spcPts val="0"/>
                        </a:spcBef>
                        <a:spcAft>
                          <a:spcPts val="0"/>
                        </a:spcAft>
                      </a:pPr>
                      <a:r>
                        <a:rPr lang="en-US" sz="1000" b="1">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Actual</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2F5496"/>
                    </a:solidFill>
                  </a:tcPr>
                </a:tc>
                <a:tc>
                  <a:txBody>
                    <a:bodyPr/>
                    <a:lstStyle/>
                    <a:p>
                      <a:pPr marL="0" marR="0" algn="ctr">
                        <a:lnSpc>
                          <a:spcPct val="115000"/>
                        </a:lnSpc>
                        <a:spcBef>
                          <a:spcPts val="0"/>
                        </a:spcBef>
                        <a:spcAft>
                          <a:spcPts val="0"/>
                        </a:spcAft>
                      </a:pPr>
                      <a:r>
                        <a:rPr lang="en-US" sz="1000" b="1">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FY2015</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ctr">
                        <a:lnSpc>
                          <a:spcPct val="115000"/>
                        </a:lnSpc>
                        <a:spcBef>
                          <a:spcPts val="0"/>
                        </a:spcBef>
                        <a:spcAft>
                          <a:spcPts val="0"/>
                        </a:spcAft>
                      </a:pPr>
                      <a:r>
                        <a:rPr lang="en-US" sz="1000" b="1">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Actual</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2F5496"/>
                    </a:solidFill>
                  </a:tcPr>
                </a:tc>
                <a:tc>
                  <a:txBody>
                    <a:bodyPr/>
                    <a:lstStyle/>
                    <a:p>
                      <a:pPr marL="0" marR="0" algn="ctr">
                        <a:lnSpc>
                          <a:spcPct val="115000"/>
                        </a:lnSpc>
                        <a:spcBef>
                          <a:spcPts val="0"/>
                        </a:spcBef>
                        <a:spcAft>
                          <a:spcPts val="0"/>
                        </a:spcAft>
                      </a:pPr>
                      <a:r>
                        <a:rPr lang="en-US" sz="1000" b="1">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FY2016</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ctr">
                        <a:lnSpc>
                          <a:spcPct val="115000"/>
                        </a:lnSpc>
                        <a:spcBef>
                          <a:spcPts val="0"/>
                        </a:spcBef>
                        <a:spcAft>
                          <a:spcPts val="0"/>
                        </a:spcAft>
                      </a:pPr>
                      <a:r>
                        <a:rPr lang="en-US" sz="1000" b="1">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Actual</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2F5496"/>
                    </a:solidFill>
                  </a:tcPr>
                </a:tc>
                <a:tc>
                  <a:txBody>
                    <a:bodyPr/>
                    <a:lstStyle/>
                    <a:p>
                      <a:pPr marL="0" marR="0" algn="ctr">
                        <a:lnSpc>
                          <a:spcPct val="115000"/>
                        </a:lnSpc>
                        <a:spcBef>
                          <a:spcPts val="0"/>
                        </a:spcBef>
                        <a:spcAft>
                          <a:spcPts val="0"/>
                        </a:spcAft>
                      </a:pPr>
                      <a:r>
                        <a:rPr lang="en-US" sz="1000" b="1">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FY2017</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ctr">
                        <a:lnSpc>
                          <a:spcPct val="115000"/>
                        </a:lnSpc>
                        <a:spcBef>
                          <a:spcPts val="0"/>
                        </a:spcBef>
                        <a:spcAft>
                          <a:spcPts val="0"/>
                        </a:spcAft>
                      </a:pPr>
                      <a:r>
                        <a:rPr lang="en-US" sz="1000" b="1">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Adopted</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2F5496"/>
                    </a:solidFill>
                  </a:tcPr>
                </a:tc>
              </a:tr>
              <a:tr h="0">
                <a:tc>
                  <a:txBody>
                    <a:bodyPr/>
                    <a:lstStyle/>
                    <a:p>
                      <a:pPr marL="0" marR="0">
                        <a:lnSpc>
                          <a:spcPct val="115000"/>
                        </a:lnSpc>
                        <a:spcBef>
                          <a:spcPts val="0"/>
                        </a:spcBef>
                        <a:spcAft>
                          <a:spcPts val="0"/>
                        </a:spcAft>
                      </a:pPr>
                      <a:r>
                        <a:rPr lang="en-US" sz="10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Citywide Personnel Services Expend.</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0"/>
                        </a:spcAft>
                      </a:pPr>
                      <a:r>
                        <a:rPr lang="en-US" sz="10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$1,344,695</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0"/>
                        </a:spcAft>
                      </a:pPr>
                      <a:r>
                        <a:rPr lang="en-US" sz="10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$1,228,661</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0"/>
                        </a:spcAft>
                      </a:pPr>
                      <a:r>
                        <a:rPr lang="en-US" sz="10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$1,301,369</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0"/>
                        </a:spcAft>
                      </a:pPr>
                      <a:r>
                        <a:rPr lang="en-US" sz="10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$1,360,502</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0"/>
                        </a:spcAft>
                      </a:pPr>
                      <a:r>
                        <a:rPr lang="en-US" sz="10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$1,427,314</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0"/>
                        </a:spcAft>
                      </a:pPr>
                      <a:r>
                        <a:rPr lang="en-US" sz="10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$1,496,548</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0"/>
                        </a:spcAft>
                      </a:pPr>
                      <a:r>
                        <a:rPr lang="en-US" sz="10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$1,535,756</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r h="0">
                <a:tc>
                  <a:txBody>
                    <a:bodyPr/>
                    <a:lstStyle/>
                    <a:p>
                      <a:pPr marL="0" marR="0" algn="just">
                        <a:lnSpc>
                          <a:spcPct val="115000"/>
                        </a:lnSpc>
                        <a:spcBef>
                          <a:spcPts val="0"/>
                        </a:spcBef>
                        <a:spcAft>
                          <a:spcPts val="0"/>
                        </a:spcAft>
                      </a:pPr>
                      <a:r>
                        <a:rPr lang="en-US"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n-US" sz="1000" i="1" u="sng">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Police and Fire</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ctr">
                        <a:lnSpc>
                          <a:spcPct val="115000"/>
                        </a:lnSpc>
                        <a:spcBef>
                          <a:spcPts val="0"/>
                        </a:spcBef>
                        <a:spcAft>
                          <a:spcPts val="0"/>
                        </a:spcAft>
                      </a:pPr>
                      <a:r>
                        <a:rPr lang="en-US" sz="1000" i="1" u="sng">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$1,042,799</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ctr">
                        <a:lnSpc>
                          <a:spcPct val="115000"/>
                        </a:lnSpc>
                        <a:spcBef>
                          <a:spcPts val="0"/>
                        </a:spcBef>
                        <a:spcAft>
                          <a:spcPts val="0"/>
                        </a:spcAft>
                      </a:pPr>
                      <a:r>
                        <a:rPr lang="en-US" sz="1000" i="1" u="sng">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$987,364</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ctr">
                        <a:lnSpc>
                          <a:spcPct val="115000"/>
                        </a:lnSpc>
                        <a:spcBef>
                          <a:spcPts val="0"/>
                        </a:spcBef>
                        <a:spcAft>
                          <a:spcPts val="0"/>
                        </a:spcAft>
                      </a:pPr>
                      <a:r>
                        <a:rPr lang="en-US" sz="1000" i="1" u="sng">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$1,046,316</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ctr">
                        <a:lnSpc>
                          <a:spcPct val="115000"/>
                        </a:lnSpc>
                        <a:spcBef>
                          <a:spcPts val="0"/>
                        </a:spcBef>
                        <a:spcAft>
                          <a:spcPts val="0"/>
                        </a:spcAft>
                      </a:pPr>
                      <a:r>
                        <a:rPr lang="en-US" sz="1000" i="1" u="sng">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$1,087,682</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ctr">
                        <a:lnSpc>
                          <a:spcPct val="115000"/>
                        </a:lnSpc>
                        <a:spcBef>
                          <a:spcPts val="0"/>
                        </a:spcBef>
                        <a:spcAft>
                          <a:spcPts val="0"/>
                        </a:spcAft>
                      </a:pPr>
                      <a:r>
                        <a:rPr lang="en-US" sz="1000" i="1" u="sng">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$1,146,809</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ctr">
                        <a:lnSpc>
                          <a:spcPct val="115000"/>
                        </a:lnSpc>
                        <a:spcBef>
                          <a:spcPts val="0"/>
                        </a:spcBef>
                        <a:spcAft>
                          <a:spcPts val="0"/>
                        </a:spcAft>
                      </a:pPr>
                      <a:r>
                        <a:rPr lang="en-US" sz="1000" i="1" u="sng">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$1,211,407</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marL="0" marR="0" algn="ctr">
                        <a:lnSpc>
                          <a:spcPct val="115000"/>
                        </a:lnSpc>
                        <a:spcBef>
                          <a:spcPts val="0"/>
                        </a:spcBef>
                        <a:spcAft>
                          <a:spcPts val="0"/>
                        </a:spcAft>
                      </a:pPr>
                      <a:r>
                        <a:rPr lang="en-US" sz="1000" i="1" u="sng">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$1,238,609</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r>
              <a:tr h="227708">
                <a:tc>
                  <a:txBody>
                    <a:bodyPr/>
                    <a:lstStyle/>
                    <a:p>
                      <a:pPr marL="0" marR="0" algn="just">
                        <a:lnSpc>
                          <a:spcPct val="115000"/>
                        </a:lnSpc>
                        <a:spcBef>
                          <a:spcPts val="0"/>
                        </a:spcBef>
                        <a:spcAft>
                          <a:spcPts val="0"/>
                        </a:spcAft>
                      </a:pPr>
                      <a:r>
                        <a:rPr lang="en-US" sz="1000" i="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Police</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marL="0" marR="0" algn="ctr">
                        <a:lnSpc>
                          <a:spcPct val="115000"/>
                        </a:lnSpc>
                        <a:spcBef>
                          <a:spcPts val="0"/>
                        </a:spcBef>
                        <a:spcAft>
                          <a:spcPts val="0"/>
                        </a:spcAft>
                      </a:pPr>
                      <a:r>
                        <a:rPr lang="en-US" sz="1000" i="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$622,687</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solidFill>
                      <a:srgbClr val="FFFFFF"/>
                    </a:solidFill>
                  </a:tcPr>
                </a:tc>
                <a:tc>
                  <a:txBody>
                    <a:bodyPr/>
                    <a:lstStyle/>
                    <a:p>
                      <a:pPr marL="0" marR="0" algn="ctr">
                        <a:lnSpc>
                          <a:spcPct val="115000"/>
                        </a:lnSpc>
                        <a:spcBef>
                          <a:spcPts val="0"/>
                        </a:spcBef>
                        <a:spcAft>
                          <a:spcPts val="0"/>
                        </a:spcAft>
                      </a:pPr>
                      <a:r>
                        <a:rPr lang="en-US" sz="1000" i="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$596,720</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solidFill>
                      <a:srgbClr val="FFFFFF"/>
                    </a:solidFill>
                  </a:tcPr>
                </a:tc>
                <a:tc>
                  <a:txBody>
                    <a:bodyPr/>
                    <a:lstStyle/>
                    <a:p>
                      <a:pPr marL="0" marR="0" algn="ctr">
                        <a:lnSpc>
                          <a:spcPct val="115000"/>
                        </a:lnSpc>
                        <a:spcBef>
                          <a:spcPts val="0"/>
                        </a:spcBef>
                        <a:spcAft>
                          <a:spcPts val="0"/>
                        </a:spcAft>
                      </a:pPr>
                      <a:r>
                        <a:rPr lang="en-US" sz="1000" i="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$644,039</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solidFill>
                      <a:srgbClr val="FFFFFF"/>
                    </a:solidFill>
                  </a:tcPr>
                </a:tc>
                <a:tc>
                  <a:txBody>
                    <a:bodyPr/>
                    <a:lstStyle/>
                    <a:p>
                      <a:pPr marL="0" marR="0" algn="ctr">
                        <a:lnSpc>
                          <a:spcPct val="115000"/>
                        </a:lnSpc>
                        <a:spcBef>
                          <a:spcPts val="0"/>
                        </a:spcBef>
                        <a:spcAft>
                          <a:spcPts val="0"/>
                        </a:spcAft>
                      </a:pPr>
                      <a:r>
                        <a:rPr lang="en-US" sz="1000" i="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$673,125</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solidFill>
                      <a:srgbClr val="FFFFFF"/>
                    </a:solidFill>
                  </a:tcPr>
                </a:tc>
                <a:tc>
                  <a:txBody>
                    <a:bodyPr/>
                    <a:lstStyle/>
                    <a:p>
                      <a:pPr marL="0" marR="0" algn="ctr">
                        <a:lnSpc>
                          <a:spcPct val="115000"/>
                        </a:lnSpc>
                        <a:spcBef>
                          <a:spcPts val="0"/>
                        </a:spcBef>
                        <a:spcAft>
                          <a:spcPts val="0"/>
                        </a:spcAft>
                      </a:pPr>
                      <a:r>
                        <a:rPr lang="en-US" sz="1000" i="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$693,255</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solidFill>
                      <a:srgbClr val="FFFFFF"/>
                    </a:solidFill>
                  </a:tcPr>
                </a:tc>
                <a:tc>
                  <a:txBody>
                    <a:bodyPr/>
                    <a:lstStyle/>
                    <a:p>
                      <a:pPr marL="0" marR="0" algn="ctr">
                        <a:lnSpc>
                          <a:spcPct val="115000"/>
                        </a:lnSpc>
                        <a:spcBef>
                          <a:spcPts val="0"/>
                        </a:spcBef>
                        <a:spcAft>
                          <a:spcPts val="0"/>
                        </a:spcAft>
                      </a:pPr>
                      <a:r>
                        <a:rPr lang="en-US" sz="1000" i="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$752,292</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solidFill>
                      <a:srgbClr val="FFFFFF"/>
                    </a:solidFill>
                  </a:tcPr>
                </a:tc>
                <a:tc>
                  <a:txBody>
                    <a:bodyPr/>
                    <a:lstStyle/>
                    <a:p>
                      <a:pPr marL="0" marR="0" algn="ctr">
                        <a:lnSpc>
                          <a:spcPct val="115000"/>
                        </a:lnSpc>
                        <a:spcBef>
                          <a:spcPts val="0"/>
                        </a:spcBef>
                        <a:spcAft>
                          <a:spcPts val="0"/>
                        </a:spcAft>
                      </a:pPr>
                      <a:r>
                        <a:rPr lang="en-US" sz="1000" i="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$778,874</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0">
                <a:tc>
                  <a:txBody>
                    <a:bodyPr/>
                    <a:lstStyle/>
                    <a:p>
                      <a:pPr marL="0" marR="0" algn="just">
                        <a:lnSpc>
                          <a:spcPct val="115000"/>
                        </a:lnSpc>
                        <a:spcBef>
                          <a:spcPts val="0"/>
                        </a:spcBef>
                        <a:spcAft>
                          <a:spcPts val="0"/>
                        </a:spcAft>
                      </a:pPr>
                      <a:r>
                        <a:rPr lang="en-US" sz="1000" i="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Fire</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marL="0" marR="0" algn="ctr">
                        <a:lnSpc>
                          <a:spcPct val="115000"/>
                        </a:lnSpc>
                        <a:spcBef>
                          <a:spcPts val="0"/>
                        </a:spcBef>
                        <a:spcAft>
                          <a:spcPts val="0"/>
                        </a:spcAft>
                      </a:pPr>
                      <a:r>
                        <a:rPr lang="en-US" sz="1000" i="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$420,112</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solidFill>
                      <a:srgbClr val="FFFFFF"/>
                    </a:solidFill>
                  </a:tcPr>
                </a:tc>
                <a:tc>
                  <a:txBody>
                    <a:bodyPr/>
                    <a:lstStyle/>
                    <a:p>
                      <a:pPr marL="0" marR="0" algn="ctr">
                        <a:lnSpc>
                          <a:spcPct val="115000"/>
                        </a:lnSpc>
                        <a:spcBef>
                          <a:spcPts val="0"/>
                        </a:spcBef>
                        <a:spcAft>
                          <a:spcPts val="0"/>
                        </a:spcAft>
                      </a:pPr>
                      <a:r>
                        <a:rPr lang="en-US" sz="1000" i="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$390,644</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solidFill>
                      <a:srgbClr val="FFFFFF"/>
                    </a:solidFill>
                  </a:tcPr>
                </a:tc>
                <a:tc>
                  <a:txBody>
                    <a:bodyPr/>
                    <a:lstStyle/>
                    <a:p>
                      <a:pPr marL="0" marR="0" algn="ctr">
                        <a:lnSpc>
                          <a:spcPct val="115000"/>
                        </a:lnSpc>
                        <a:spcBef>
                          <a:spcPts val="0"/>
                        </a:spcBef>
                        <a:spcAft>
                          <a:spcPts val="0"/>
                        </a:spcAft>
                      </a:pPr>
                      <a:r>
                        <a:rPr lang="en-US" sz="1000" i="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$402,277</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solidFill>
                      <a:srgbClr val="FFFFFF"/>
                    </a:solidFill>
                  </a:tcPr>
                </a:tc>
                <a:tc>
                  <a:txBody>
                    <a:bodyPr/>
                    <a:lstStyle/>
                    <a:p>
                      <a:pPr marL="0" marR="0" algn="ctr">
                        <a:lnSpc>
                          <a:spcPct val="115000"/>
                        </a:lnSpc>
                        <a:spcBef>
                          <a:spcPts val="0"/>
                        </a:spcBef>
                        <a:spcAft>
                          <a:spcPts val="0"/>
                        </a:spcAft>
                      </a:pPr>
                      <a:r>
                        <a:rPr lang="en-US" sz="1000" i="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$414,557</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solidFill>
                      <a:srgbClr val="FFFFFF"/>
                    </a:solidFill>
                  </a:tcPr>
                </a:tc>
                <a:tc>
                  <a:txBody>
                    <a:bodyPr/>
                    <a:lstStyle/>
                    <a:p>
                      <a:pPr marL="0" marR="0" algn="ctr">
                        <a:lnSpc>
                          <a:spcPct val="115000"/>
                        </a:lnSpc>
                        <a:spcBef>
                          <a:spcPts val="0"/>
                        </a:spcBef>
                        <a:spcAft>
                          <a:spcPts val="0"/>
                        </a:spcAft>
                      </a:pPr>
                      <a:r>
                        <a:rPr lang="en-US" sz="1000" i="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$453,554</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solidFill>
                      <a:srgbClr val="FFFFFF"/>
                    </a:solidFill>
                  </a:tcPr>
                </a:tc>
                <a:tc>
                  <a:txBody>
                    <a:bodyPr/>
                    <a:lstStyle/>
                    <a:p>
                      <a:pPr marL="0" marR="0" algn="ctr">
                        <a:lnSpc>
                          <a:spcPct val="115000"/>
                        </a:lnSpc>
                        <a:spcBef>
                          <a:spcPts val="0"/>
                        </a:spcBef>
                        <a:spcAft>
                          <a:spcPts val="0"/>
                        </a:spcAft>
                      </a:pPr>
                      <a:r>
                        <a:rPr lang="en-US" sz="1000" i="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$459,114</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a:noFill/>
                    </a:lnB>
                    <a:solidFill>
                      <a:srgbClr val="FFFFFF"/>
                    </a:solidFill>
                  </a:tcPr>
                </a:tc>
                <a:tc>
                  <a:txBody>
                    <a:bodyPr/>
                    <a:lstStyle/>
                    <a:p>
                      <a:pPr marL="0" marR="0" algn="ctr">
                        <a:lnSpc>
                          <a:spcPct val="115000"/>
                        </a:lnSpc>
                        <a:spcBef>
                          <a:spcPts val="0"/>
                        </a:spcBef>
                        <a:spcAft>
                          <a:spcPts val="0"/>
                        </a:spcAft>
                      </a:pPr>
                      <a:r>
                        <a:rPr lang="en-US" sz="1000" i="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$459,735</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w="12700" cap="flat" cmpd="sng" algn="ctr">
                      <a:solidFill>
                        <a:srgbClr val="000000"/>
                      </a:solidFill>
                      <a:prstDash val="solid"/>
                      <a:round/>
                      <a:headEnd type="none" w="med" len="med"/>
                      <a:tailEnd type="none" w="med" len="med"/>
                    </a:lnR>
                    <a:lnT>
                      <a:noFill/>
                    </a:lnT>
                    <a:lnB>
                      <a:noFill/>
                    </a:lnB>
                    <a:solidFill>
                      <a:srgbClr val="FFFFFF"/>
                    </a:solidFill>
                  </a:tcPr>
                </a:tc>
              </a:tr>
              <a:tr h="0">
                <a:tc>
                  <a:txBody>
                    <a:bodyPr/>
                    <a:lstStyle/>
                    <a:p>
                      <a:pPr marL="0" marR="0" algn="just">
                        <a:lnSpc>
                          <a:spcPct val="115000"/>
                        </a:lnSpc>
                        <a:spcBef>
                          <a:spcPts val="0"/>
                        </a:spcBef>
                        <a:spcAft>
                          <a:spcPts val="0"/>
                        </a:spcAft>
                      </a:pPr>
                      <a:r>
                        <a:rPr lang="en-US" sz="10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All Other</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0"/>
                        </a:spcAft>
                      </a:pPr>
                      <a:r>
                        <a:rPr lang="en-US" sz="1000" i="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$301,896</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0"/>
                        </a:spcAft>
                      </a:pPr>
                      <a:r>
                        <a:rPr lang="en-US" sz="1000" i="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$241,297</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0"/>
                        </a:spcAft>
                      </a:pPr>
                      <a:r>
                        <a:rPr lang="en-US" sz="1000" i="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$255,053</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0"/>
                        </a:spcAft>
                      </a:pPr>
                      <a:r>
                        <a:rPr lang="en-US" sz="1000" i="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$272,820</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0"/>
                        </a:spcAft>
                      </a:pPr>
                      <a:r>
                        <a:rPr lang="en-US" sz="1000" i="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$280,505</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0"/>
                        </a:spcAft>
                      </a:pPr>
                      <a:r>
                        <a:rPr lang="en-US" sz="1000" i="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$285,141</a:t>
                      </a:r>
                      <a:endParaRPr lang="en-US"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lnSpc>
                          <a:spcPct val="115000"/>
                        </a:lnSpc>
                        <a:spcBef>
                          <a:spcPts val="0"/>
                        </a:spcBef>
                        <a:spcAft>
                          <a:spcPts val="0"/>
                        </a:spcAft>
                      </a:pPr>
                      <a:r>
                        <a:rPr lang="en-US" sz="10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$297,147</a:t>
                      </a:r>
                      <a:endParaRPr lang="en-US"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35358360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0850" y="832760"/>
            <a:ext cx="8154632" cy="387798"/>
          </a:xfrm>
        </p:spPr>
        <p:txBody>
          <a:bodyPr/>
          <a:lstStyle/>
          <a:p>
            <a:r>
              <a:rPr lang="en-US" sz="2800" dirty="0"/>
              <a:t>The Cost of the City’s </a:t>
            </a:r>
            <a:r>
              <a:rPr lang="en-US" sz="2800" dirty="0" smtClean="0"/>
              <a:t>Workforce</a:t>
            </a:r>
            <a:endParaRPr lang="en-US" sz="2800" dirty="0"/>
          </a:p>
        </p:txBody>
      </p:sp>
      <p:sp>
        <p:nvSpPr>
          <p:cNvPr id="3" name="Text Placeholder 2"/>
          <p:cNvSpPr>
            <a:spLocks noGrp="1"/>
          </p:cNvSpPr>
          <p:nvPr>
            <p:ph type="body" sz="quarter" idx="10"/>
          </p:nvPr>
        </p:nvSpPr>
        <p:spPr>
          <a:xfrm>
            <a:off x="450850" y="1282438"/>
            <a:ext cx="8229600" cy="4549819"/>
          </a:xfrm>
        </p:spPr>
        <p:txBody>
          <a:bodyPr/>
          <a:lstStyle/>
          <a:p>
            <a:pPr lvl="0"/>
            <a:r>
              <a:rPr lang="en-US" dirty="0"/>
              <a:t>From FY 2012 to FY 2017, the $307.1 million increase in General Fund personnel-related spending was largely driven by increases in the City’s cost for pensions, active employee health benefits, and retiree health </a:t>
            </a:r>
            <a:r>
              <a:rPr lang="en-US" dirty="0" smtClean="0"/>
              <a:t>benefits comprising </a:t>
            </a:r>
            <a:r>
              <a:rPr lang="en-US" dirty="0"/>
              <a:t>more than half of the total $307.1 million growth.  </a:t>
            </a:r>
            <a:endParaRPr lang="en-US" dirty="0" smtClean="0"/>
          </a:p>
          <a:p>
            <a:pPr marL="0" lvl="0" indent="0">
              <a:buNone/>
            </a:pPr>
            <a:endParaRPr lang="en-US" dirty="0"/>
          </a:p>
          <a:p>
            <a:pPr marL="0" lvl="0" indent="0">
              <a:buNone/>
            </a:pPr>
            <a:endParaRPr lang="en-US" dirty="0" smtClean="0"/>
          </a:p>
          <a:p>
            <a:pPr marL="0" lvl="0" indent="0">
              <a:buNone/>
            </a:pPr>
            <a:endParaRPr lang="en-US" dirty="0"/>
          </a:p>
          <a:p>
            <a:pPr marL="0" lvl="0" indent="0">
              <a:buNone/>
            </a:pPr>
            <a:endParaRPr lang="en-US" dirty="0"/>
          </a:p>
          <a:p>
            <a:pPr lvl="0"/>
            <a:r>
              <a:rPr lang="en-US" dirty="0" smtClean="0"/>
              <a:t>While </a:t>
            </a:r>
            <a:r>
              <a:rPr lang="en-US" dirty="0"/>
              <a:t>Houston’s total budgeted General Fund FTEs declined by nearly 10 percent from FY 2011 to FY 2018, the City’s total employment across all Funds decreased by 3.2 percent. </a:t>
            </a:r>
            <a:endParaRPr lang="en-US" dirty="0" smtClean="0"/>
          </a:p>
          <a:p>
            <a:pPr lvl="0"/>
            <a:r>
              <a:rPr lang="en-US" dirty="0"/>
              <a:t>I</a:t>
            </a:r>
            <a:r>
              <a:rPr lang="en-US" dirty="0" smtClean="0"/>
              <a:t>n </a:t>
            </a:r>
            <a:r>
              <a:rPr lang="en-US" dirty="0"/>
              <a:t>FY 2017, the City is projected to pay $162.0 million in non-salary cash compensation to its employees, a 26.3 percent increase since FY 2012</a:t>
            </a:r>
            <a:r>
              <a:rPr lang="en-US" dirty="0" smtClean="0"/>
              <a:t>. </a:t>
            </a:r>
            <a:r>
              <a:rPr lang="en-US" dirty="0"/>
              <a:t>In FY 2017, Houston is projected to spend approximately $39.0 million in General Fund overtime compensation for its civilian and classified </a:t>
            </a:r>
            <a:r>
              <a:rPr lang="en-US" dirty="0" smtClean="0"/>
              <a:t>employees.  </a:t>
            </a:r>
            <a:endParaRPr lang="en-US" dirty="0"/>
          </a:p>
          <a:p>
            <a:pPr lvl="0"/>
            <a:r>
              <a:rPr lang="en-US" dirty="0"/>
              <a:t>From FY 2012 to FY 2017, Houston’s active and retiree health care costs increased by 21.8 percent – or $32.2 million.  During this </a:t>
            </a:r>
            <a:r>
              <a:rPr lang="en-US" dirty="0" smtClean="0"/>
              <a:t>of </a:t>
            </a:r>
            <a:r>
              <a:rPr lang="en-US" dirty="0"/>
              <a:t>6.3 percent (totaling $9.0 million). During this period, </a:t>
            </a:r>
            <a:r>
              <a:rPr lang="en-US" dirty="0" smtClean="0"/>
              <a:t>active health care grew at a compound annual growth rate (CAGR) of 3.5 percent (totaling $23.2 million), and retiree health care </a:t>
            </a:r>
            <a:r>
              <a:rPr lang="en-US" dirty="0"/>
              <a:t>grew at a CAGR of 6.3 percent (totaling $9.0 million). </a:t>
            </a:r>
            <a:endParaRPr lang="en-US" dirty="0" smtClean="0"/>
          </a:p>
          <a:p>
            <a:pPr lvl="0"/>
            <a:r>
              <a:rPr lang="en-US" dirty="0" smtClean="0"/>
              <a:t>In </a:t>
            </a:r>
            <a:r>
              <a:rPr lang="en-US" dirty="0"/>
              <a:t>FY 2016, Houston’s General Fund expenditures for OPEB totaled $33.9 million – an $8.9 million (35.9 percent) increase since FY 2012.  Houston’s most recent actuarial valuation report (AVR) – issued in 2013 – indicates the City’s OPEB liability is nearly $2.1 billion, the entirety of which is unfunded.</a:t>
            </a:r>
          </a:p>
          <a:p>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3704541155"/>
              </p:ext>
            </p:extLst>
          </p:nvPr>
        </p:nvGraphicFramePr>
        <p:xfrm>
          <a:off x="1729130" y="1999132"/>
          <a:ext cx="5108275" cy="1648270"/>
        </p:xfrm>
        <a:graphic>
          <a:graphicData uri="http://schemas.openxmlformats.org/presentationml/2006/ole">
            <mc:AlternateContent xmlns:mc="http://schemas.openxmlformats.org/markup-compatibility/2006">
              <mc:Choice xmlns:v="urn:schemas-microsoft-com:vml" Requires="v">
                <p:oleObj spid="_x0000_s3079" name="Document" r:id="rId3" imgW="5952781" imgH="1921090" progId="Word.Document.12">
                  <p:embed/>
                </p:oleObj>
              </mc:Choice>
              <mc:Fallback>
                <p:oleObj name="Document" r:id="rId3" imgW="5952781" imgH="1921090" progId="Word.Document.12">
                  <p:embed/>
                  <p:pic>
                    <p:nvPicPr>
                      <p:cNvPr id="0" name=""/>
                      <p:cNvPicPr/>
                      <p:nvPr/>
                    </p:nvPicPr>
                    <p:blipFill>
                      <a:blip r:embed="rId4"/>
                      <a:stretch>
                        <a:fillRect/>
                      </a:stretch>
                    </p:blipFill>
                    <p:spPr>
                      <a:xfrm>
                        <a:off x="1729130" y="1999132"/>
                        <a:ext cx="5108275" cy="1648270"/>
                      </a:xfrm>
                      <a:prstGeom prst="rect">
                        <a:avLst/>
                      </a:prstGeom>
                    </p:spPr>
                  </p:pic>
                </p:oleObj>
              </mc:Fallback>
            </mc:AlternateContent>
          </a:graphicData>
        </a:graphic>
      </p:graphicFrame>
    </p:spTree>
    <p:extLst>
      <p:ext uri="{BB962C8B-B14F-4D97-AF65-F5344CB8AC3E}">
        <p14:creationId xmlns:p14="http://schemas.microsoft.com/office/powerpoint/2010/main" val="506013179"/>
      </p:ext>
    </p:extLst>
  </p:cSld>
  <p:clrMapOvr>
    <a:masterClrMapping/>
  </p:clrMapOvr>
  <p:timing>
    <p:tnLst>
      <p:par>
        <p:cTn id="1" dur="indefinite" restart="never" nodeType="tmRoot"/>
      </p:par>
    </p:tnLst>
  </p:timing>
</p:sld>
</file>

<file path=ppt/theme/theme1.xml><?xml version="1.0" encoding="utf-8"?>
<a:theme xmlns:a="http://schemas.openxmlformats.org/drawingml/2006/main" name="Small Group Layouts">
  <a:themeElements>
    <a:clrScheme name="PFM Branding Colors">
      <a:dk1>
        <a:srgbClr val="000000"/>
      </a:dk1>
      <a:lt1>
        <a:srgbClr val="FFFFFF"/>
      </a:lt1>
      <a:dk2>
        <a:srgbClr val="373637"/>
      </a:dk2>
      <a:lt2>
        <a:srgbClr val="FFFFFF"/>
      </a:lt2>
      <a:accent1>
        <a:srgbClr val="C7B8A4"/>
      </a:accent1>
      <a:accent2>
        <a:srgbClr val="3E6BB3"/>
      </a:accent2>
      <a:accent3>
        <a:srgbClr val="FFD051"/>
      </a:accent3>
      <a:accent4>
        <a:srgbClr val="F49B48"/>
      </a:accent4>
      <a:accent5>
        <a:srgbClr val="E97162"/>
      </a:accent5>
      <a:accent6>
        <a:srgbClr val="4BB370"/>
      </a:accent6>
      <a:hlink>
        <a:srgbClr val="3E6BB3"/>
      </a:hlink>
      <a:folHlink>
        <a:srgbClr val="878587"/>
      </a:folHlink>
    </a:clrScheme>
    <a:fontScheme name="Custom 4">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vert="vert" rtlCol="0" anchor="ctr"/>
      <a:lstStyle>
        <a:defPPr algn="ctr">
          <a:defRPr sz="1000" dirty="0">
            <a:latin typeface="Arial Regular" charset="0"/>
            <a:ea typeface="Arial Regular" charset="0"/>
            <a:cs typeface="Arial Regular"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31750" cap="rnd">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chor="t" anchorCtr="0">
        <a:noAutofit/>
      </a:bodyPr>
      <a:lstStyle>
        <a:defPPr marL="0" marR="0" indent="0" algn="l" defTabSz="914400" rtl="0" eaLnBrk="1" fontAlgn="auto" latinLnBrk="0" hangingPunct="1">
          <a:lnSpc>
            <a:spcPct val="100000"/>
          </a:lnSpc>
          <a:spcBef>
            <a:spcPts val="0"/>
          </a:spcBef>
          <a:spcAft>
            <a:spcPts val="0"/>
          </a:spcAft>
          <a:buClrTx/>
          <a:buSzTx/>
          <a:buFontTx/>
          <a:buNone/>
          <a:tabLst/>
          <a:defRPr sz="1000" dirty="0" smtClean="0">
            <a:ea typeface="Soleil" charset="0"/>
            <a:cs typeface="Soleil" charset="0"/>
          </a:defRPr>
        </a:defPPr>
      </a:lstStyle>
    </a:txDef>
  </a:objectDefaults>
  <a:extraClrSchemeLst/>
  <a:extLst>
    <a:ext uri="{05A4C25C-085E-4340-85A3-A5531E510DB2}">
      <thm15:themeFamily xmlns:thm15="http://schemas.microsoft.com/office/thememl/2012/main" xmlns="" name="Presentation1" id="{CD33AFDA-1A49-4E48-A1AC-AF55CD1BD1E8}" vid="{D8213F52-A10F-4FA2-8769-B242D4F807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862</TotalTime>
  <Words>4427</Words>
  <Application>Microsoft Office PowerPoint</Application>
  <PresentationFormat>On-screen Show (4:3)</PresentationFormat>
  <Paragraphs>262</Paragraphs>
  <Slides>26</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28" baseType="lpstr">
      <vt:lpstr>Small Group Layouts</vt:lpstr>
      <vt:lpstr>Document</vt:lpstr>
      <vt:lpstr>A Ten Year Plan for the City of Houston:</vt:lpstr>
      <vt:lpstr>PowerPoint Presentation</vt:lpstr>
      <vt:lpstr>PowerPoint Presentation</vt:lpstr>
      <vt:lpstr>PowerPoint Presentation</vt:lpstr>
      <vt:lpstr>Summary of Findings </vt:lpstr>
      <vt:lpstr>The City’s Structural Deficit</vt:lpstr>
      <vt:lpstr>The Effect of the Revenue Cap and Deferred Investment </vt:lpstr>
      <vt:lpstr>The Cost of Public Safety</vt:lpstr>
      <vt:lpstr>The Cost of the City’s Workforce</vt:lpstr>
      <vt:lpstr>The Cost of City Operations</vt:lpstr>
      <vt:lpstr>The City and the Non-Profit Sector</vt:lpstr>
      <vt:lpstr>Summary of Recommendations </vt:lpstr>
      <vt:lpstr>Public Safety</vt:lpstr>
      <vt:lpstr>Health &amp; OPEB</vt:lpstr>
      <vt:lpstr>Non- Profit Sector, Youth Services &amp; Housing</vt:lpstr>
      <vt:lpstr>City Operations, HR &amp; Public Works</vt:lpstr>
      <vt:lpstr>Procurement &amp; Performance Measurement </vt:lpstr>
      <vt:lpstr>Technology &amp; Finance </vt:lpstr>
      <vt:lpstr>The Plan</vt:lpstr>
      <vt:lpstr> A Plan for Implementation </vt:lpstr>
      <vt:lpstr>PowerPoint Presentation</vt:lpstr>
      <vt:lpstr>Year 1: Implementation of the Ten Year Plan </vt:lpstr>
      <vt:lpstr>Year 2: Implementation of the Ten Year Plan</vt:lpstr>
      <vt:lpstr>Year 3: Implementation of the Ten Year Plan </vt:lpstr>
      <vt:lpstr>Year 4: Implementation of the Ten Year Plan </vt:lpstr>
      <vt:lpstr>Thank You</vt:lpstr>
    </vt:vector>
  </TitlesOfParts>
  <Company>The PFM 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Ten Year Plan for the  City of Houston:</dc:title>
  <dc:creator>Monique LeBlanc</dc:creator>
  <cp:lastModifiedBy>David Eichenthal</cp:lastModifiedBy>
  <cp:revision>25</cp:revision>
  <cp:lastPrinted>2017-04-20T20:57:55Z</cp:lastPrinted>
  <dcterms:created xsi:type="dcterms:W3CDTF">2017-11-17T19:35:22Z</dcterms:created>
  <dcterms:modified xsi:type="dcterms:W3CDTF">2018-04-18T11:33:47Z</dcterms:modified>
</cp:coreProperties>
</file>