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4" r:id="rId1"/>
  </p:sldMasterIdLst>
  <p:notesMasterIdLst>
    <p:notesMasterId r:id="rId8"/>
  </p:notesMasterIdLst>
  <p:sldIdLst>
    <p:sldId id="256" r:id="rId2"/>
    <p:sldId id="257" r:id="rId3"/>
    <p:sldId id="258" r:id="rId4"/>
    <p:sldId id="259" r:id="rId5"/>
    <p:sldId id="286" r:id="rId6"/>
    <p:sldId id="269"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20" d="100"/>
          <a:sy n="120" d="100"/>
        </p:scale>
        <p:origin x="1380"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65" d="100"/>
          <a:sy n="65" d="100"/>
        </p:scale>
        <p:origin x="3125" y="3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625ED7-E2EB-4FF6-8574-E79A6D3D14FD}" type="datetimeFigureOut">
              <a:rPr lang="en-US" smtClean="0"/>
              <a:pPr/>
              <a:t>3/2/2018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B1A96B6-722B-43BB-A674-19440665F24D}" type="slidenum">
              <a:rPr lang="en-US" smtClean="0"/>
              <a:pPr/>
              <a:t>‹#›</a:t>
            </a:fld>
            <a:endParaRPr lang="en-US"/>
          </a:p>
        </p:txBody>
      </p:sp>
    </p:spTree>
    <p:extLst>
      <p:ext uri="{BB962C8B-B14F-4D97-AF65-F5344CB8AC3E}">
        <p14:creationId xmlns:p14="http://schemas.microsoft.com/office/powerpoint/2010/main" val="3124562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1</a:t>
            </a:fld>
            <a:endParaRPr lang="en-US"/>
          </a:p>
        </p:txBody>
      </p:sp>
    </p:spTree>
    <p:extLst>
      <p:ext uri="{BB962C8B-B14F-4D97-AF65-F5344CB8AC3E}">
        <p14:creationId xmlns:p14="http://schemas.microsoft.com/office/powerpoint/2010/main" val="2776831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2</a:t>
            </a:fld>
            <a:endParaRPr lang="en-US"/>
          </a:p>
        </p:txBody>
      </p:sp>
    </p:spTree>
    <p:extLst>
      <p:ext uri="{BB962C8B-B14F-4D97-AF65-F5344CB8AC3E}">
        <p14:creationId xmlns:p14="http://schemas.microsoft.com/office/powerpoint/2010/main" val="2464824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1A96B6-722B-43BB-A674-19440665F24D}" type="slidenum">
              <a:rPr lang="en-US" smtClean="0"/>
              <a:pPr/>
              <a:t>4</a:t>
            </a:fld>
            <a:endParaRPr lang="en-US"/>
          </a:p>
        </p:txBody>
      </p:sp>
    </p:spTree>
    <p:extLst>
      <p:ext uri="{BB962C8B-B14F-4D97-AF65-F5344CB8AC3E}">
        <p14:creationId xmlns:p14="http://schemas.microsoft.com/office/powerpoint/2010/main" val="3100018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5</a:t>
            </a:fld>
            <a:endParaRPr lang="en-US"/>
          </a:p>
        </p:txBody>
      </p:sp>
    </p:spTree>
    <p:extLst>
      <p:ext uri="{BB962C8B-B14F-4D97-AF65-F5344CB8AC3E}">
        <p14:creationId xmlns:p14="http://schemas.microsoft.com/office/powerpoint/2010/main" val="3412497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6</a:t>
            </a:fld>
            <a:endParaRPr lang="en-US"/>
          </a:p>
        </p:txBody>
      </p:sp>
    </p:spTree>
    <p:extLst>
      <p:ext uri="{BB962C8B-B14F-4D97-AF65-F5344CB8AC3E}">
        <p14:creationId xmlns:p14="http://schemas.microsoft.com/office/powerpoint/2010/main" val="47700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1E90DD7-F98A-4B8E-8B3B-C6B5E6A469D7}" type="datetime1">
              <a:rPr lang="en-US" smtClean="0"/>
              <a:pPr/>
              <a:t>3/2/2018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25836C6-3233-489B-AE49-D5601A6EEF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FDB11FD-C93F-4AAF-B600-85152FA1EE16}" type="datetime1">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5836C6-3233-489B-AE49-D5601A6EEF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6D7CBD7-FC4A-4E11-9E12-465F92164B8B}" type="datetime1">
              <a:rPr lang="en-US" smtClean="0"/>
              <a:pPr/>
              <a:t>3/2/2018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25836C6-3233-489B-AE49-D5601A6EEF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AD16F82-226B-4ECD-9670-702A9999829A}" type="datetime1">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2F84694F-6E2F-4C87-B10D-6F1B7D9554C5}" type="datetime1">
              <a:rPr lang="en-US" smtClean="0"/>
              <a:pPr/>
              <a:t>3/2/2018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E7D6E73-C0C4-4119-8E10-37EF8411CC47}" type="datetime1">
              <a:rPr lang="en-US" smtClean="0"/>
              <a:pPr/>
              <a:t>3/2/2018</a:t>
            </a:fld>
            <a:endParaRPr lang="en-US"/>
          </a:p>
        </p:txBody>
      </p:sp>
      <p:sp>
        <p:nvSpPr>
          <p:cNvPr id="10" name="Slide Number Placeholder 9"/>
          <p:cNvSpPr>
            <a:spLocks noGrp="1"/>
          </p:cNvSpPr>
          <p:nvPr>
            <p:ph type="sldNum" sz="quarter" idx="16"/>
          </p:nvPr>
        </p:nvSpPr>
        <p:spPr/>
        <p:txBody>
          <a:bodyPr rtlCol="0"/>
          <a:lstStyle/>
          <a:p>
            <a:fld id="{D25836C6-3233-489B-AE49-D5601A6EEF1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C04F3EB4-CBBF-4EC5-87A4-EAE28F29BFF7}" type="datetime1">
              <a:rPr lang="en-US" smtClean="0"/>
              <a:pPr/>
              <a:t>3/2/2018</a:t>
            </a:fld>
            <a:endParaRPr lang="en-US"/>
          </a:p>
        </p:txBody>
      </p:sp>
      <p:sp>
        <p:nvSpPr>
          <p:cNvPr id="12" name="Slide Number Placeholder 11"/>
          <p:cNvSpPr>
            <a:spLocks noGrp="1"/>
          </p:cNvSpPr>
          <p:nvPr>
            <p:ph type="sldNum" sz="quarter" idx="16"/>
          </p:nvPr>
        </p:nvSpPr>
        <p:spPr/>
        <p:txBody>
          <a:bodyPr rtlCol="0"/>
          <a:lstStyle/>
          <a:p>
            <a:fld id="{D25836C6-3233-489B-AE49-D5601A6EEF1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462B725-1B41-4625-B07D-7C62DEF85DE0}" type="datetime1">
              <a:rPr lang="en-US" smtClean="0"/>
              <a:pPr/>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03D8D-8244-42A2-BB29-CCEC80106024}" type="datetime1">
              <a:rPr lang="en-US" smtClean="0"/>
              <a:pPr/>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25836C6-3233-489B-AE49-D5601A6EEF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EAF48B5-EE19-4A1C-8685-40AB010A486C}" type="datetime1">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AB18710-15EC-49A1-8313-E42AB9789458}" type="datetime1">
              <a:rPr lang="en-US" smtClean="0"/>
              <a:pPr/>
              <a:t>3/2/2018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3FF8441-F48E-492B-A75E-4601F429D3C5}" type="datetime1">
              <a:rPr lang="en-US" smtClean="0"/>
              <a:pPr/>
              <a:t>3/2/2018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25836C6-3233-489B-AE49-D5601A6EEF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267200"/>
            <a:ext cx="8458200" cy="1630363"/>
          </a:xfrm>
        </p:spPr>
        <p:txBody>
          <a:bodyPr>
            <a:normAutofit/>
          </a:bodyPr>
          <a:lstStyle/>
          <a:p>
            <a:pPr algn="r"/>
            <a:r>
              <a:rPr lang="en-US" sz="2000" b="1" dirty="0">
                <a:latin typeface="Georgia" pitchFamily="18" charset="0"/>
              </a:rPr>
              <a:t>City of Houston</a:t>
            </a:r>
            <a:br>
              <a:rPr lang="en-US" sz="2000" b="1" dirty="0">
                <a:latin typeface="Georgia" pitchFamily="18" charset="0"/>
              </a:rPr>
            </a:br>
            <a:r>
              <a:rPr lang="en-US" sz="2000" b="1" dirty="0">
                <a:latin typeface="Georgia" pitchFamily="18" charset="0"/>
              </a:rPr>
              <a:t>budget and FISCAL AFFAIRS COMMITTEE</a:t>
            </a:r>
            <a:br>
              <a:rPr lang="en-US" sz="2000" b="1" dirty="0">
                <a:latin typeface="Georgia" pitchFamily="18" charset="0"/>
              </a:rPr>
            </a:br>
            <a:r>
              <a:rPr lang="en-US" sz="2000" b="1" dirty="0">
                <a:latin typeface="Georgia" pitchFamily="18" charset="0"/>
              </a:rPr>
              <a:t>March  6, 2018</a:t>
            </a:r>
            <a:endParaRPr lang="en-US" sz="2400" dirty="0">
              <a:latin typeface="Georgia" pitchFamily="18" charset="0"/>
            </a:endParaRPr>
          </a:p>
        </p:txBody>
      </p:sp>
      <p:sp>
        <p:nvSpPr>
          <p:cNvPr id="3" name="Subtitle 2"/>
          <p:cNvSpPr>
            <a:spLocks noGrp="1"/>
          </p:cNvSpPr>
          <p:nvPr>
            <p:ph type="subTitle" idx="1"/>
          </p:nvPr>
        </p:nvSpPr>
        <p:spPr>
          <a:xfrm>
            <a:off x="304800" y="609600"/>
            <a:ext cx="8458200" cy="3733800"/>
          </a:xfrm>
        </p:spPr>
        <p:txBody>
          <a:bodyPr>
            <a:normAutofit fontScale="62500" lnSpcReduction="20000"/>
          </a:bodyPr>
          <a:lstStyle/>
          <a:p>
            <a:pPr algn="ctr"/>
            <a:endParaRPr lang="en-US" b="1" dirty="0"/>
          </a:p>
          <a:p>
            <a:pPr lvl="1">
              <a:spcBef>
                <a:spcPts val="1200"/>
              </a:spcBef>
            </a:pPr>
            <a:endParaRPr lang="en-US" sz="3800" b="1" dirty="0">
              <a:latin typeface="Georgia" pitchFamily="18" charset="0"/>
            </a:endParaRPr>
          </a:p>
          <a:p>
            <a:pPr lvl="1">
              <a:spcBef>
                <a:spcPts val="1200"/>
              </a:spcBef>
            </a:pPr>
            <a:r>
              <a:rPr lang="en-US" sz="4500" b="1" dirty="0">
                <a:latin typeface="Georgia" pitchFamily="18" charset="0"/>
              </a:rPr>
              <a:t>Voluntary Group Vision Insurance Plan</a:t>
            </a:r>
          </a:p>
          <a:p>
            <a:pPr lvl="1"/>
            <a:endParaRPr lang="en-US" sz="3800" b="1" dirty="0">
              <a:latin typeface="Georgia" pitchFamily="18" charset="0"/>
            </a:endParaRPr>
          </a:p>
          <a:p>
            <a:pPr lvl="1"/>
            <a:endParaRPr lang="en-US" sz="3800" b="1" dirty="0">
              <a:latin typeface="Georgia" pitchFamily="18" charset="0"/>
            </a:endParaRPr>
          </a:p>
          <a:p>
            <a:pPr lvl="1">
              <a:spcBef>
                <a:spcPts val="1200"/>
              </a:spcBef>
            </a:pPr>
            <a:r>
              <a:rPr lang="en-US" sz="5100" b="1" dirty="0">
                <a:latin typeface="Georgia" pitchFamily="18" charset="0"/>
              </a:rPr>
              <a:t>Briefing</a:t>
            </a:r>
          </a:p>
          <a:p>
            <a:pPr algn="ctr">
              <a:spcAft>
                <a:spcPts val="600"/>
              </a:spcAft>
            </a:pPr>
            <a:r>
              <a:rPr lang="en-US" sz="5100" b="1" dirty="0">
                <a:solidFill>
                  <a:schemeClr val="tx1"/>
                </a:solidFill>
                <a:latin typeface="Georgia" pitchFamily="18" charset="0"/>
              </a:rPr>
              <a:t> by</a:t>
            </a:r>
          </a:p>
          <a:p>
            <a:pPr algn="ctr"/>
            <a:r>
              <a:rPr lang="en-US" sz="5100" b="1" dirty="0">
                <a:latin typeface="Georgia" pitchFamily="18" charset="0"/>
              </a:rPr>
              <a:t>Human Resources Department</a:t>
            </a:r>
          </a:p>
          <a:p>
            <a:pPr algn="ctr"/>
            <a:endParaRPr lang="en-US" sz="3200" b="1" dirty="0">
              <a:solidFill>
                <a:srgbClr val="FF0000"/>
              </a:solidFill>
              <a:latin typeface="Georgia" pitchFamily="18" charset="0"/>
            </a:endParaRPr>
          </a:p>
          <a:p>
            <a:pPr algn="ctr"/>
            <a:endParaRPr lang="en-US" b="1" dirty="0"/>
          </a:p>
          <a:p>
            <a:pPr algn="ctr"/>
            <a:endParaRPr lang="en-US" b="1" dirty="0"/>
          </a:p>
          <a:p>
            <a:endParaRPr lang="en-US" dirty="0"/>
          </a:p>
        </p:txBody>
      </p:sp>
      <p:pic>
        <p:nvPicPr>
          <p:cNvPr id="5" name="Picture 14" descr="City of Houston_Final "/>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4343400"/>
            <a:ext cx="1566863"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3026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Georgia" pitchFamily="18" charset="0"/>
              </a:rPr>
              <a:t>OVERVIEW</a:t>
            </a:r>
          </a:p>
        </p:txBody>
      </p:sp>
      <p:sp>
        <p:nvSpPr>
          <p:cNvPr id="3" name="Content Placeholder 2"/>
          <p:cNvSpPr>
            <a:spLocks noGrp="1"/>
          </p:cNvSpPr>
          <p:nvPr>
            <p:ph sz="quarter" idx="1"/>
          </p:nvPr>
        </p:nvSpPr>
        <p:spPr>
          <a:xfrm>
            <a:off x="609600" y="1676400"/>
            <a:ext cx="8153400" cy="4724400"/>
          </a:xfrm>
        </p:spPr>
        <p:txBody>
          <a:bodyPr>
            <a:noAutofit/>
          </a:bodyPr>
          <a:lstStyle/>
          <a:p>
            <a:pPr marL="0" indent="0">
              <a:spcBef>
                <a:spcPts val="300"/>
              </a:spcBef>
              <a:spcAft>
                <a:spcPts val="400"/>
              </a:spcAft>
              <a:buNone/>
            </a:pPr>
            <a:endParaRPr lang="en-US" sz="1500" b="1" dirty="0">
              <a:solidFill>
                <a:srgbClr val="FF0000"/>
              </a:solidFill>
              <a:latin typeface="Georgia" pitchFamily="18" charset="0"/>
            </a:endParaRPr>
          </a:p>
          <a:p>
            <a:pPr marL="320040" lvl="1" indent="-320040">
              <a:spcBef>
                <a:spcPts val="300"/>
              </a:spcBef>
              <a:spcAft>
                <a:spcPts val="400"/>
              </a:spcAft>
              <a:buClr>
                <a:schemeClr val="accent2"/>
              </a:buClr>
              <a:buSzPct val="100000"/>
              <a:buFont typeface="Wingdings" pitchFamily="2" charset="2"/>
              <a:buChar char="§"/>
            </a:pPr>
            <a:r>
              <a:rPr lang="en-US" sz="2000" dirty="0">
                <a:latin typeface="Georgia" pitchFamily="18" charset="0"/>
              </a:rPr>
              <a:t>The Group Vision Insurance Plan will provide vision services to active full-time and part-time 30 employees, retirees, elected officials and their dependents, not only locally, but nationally as well.</a:t>
            </a:r>
          </a:p>
          <a:p>
            <a:pPr marL="320040" lvl="1" indent="-320040">
              <a:spcBef>
                <a:spcPts val="600"/>
              </a:spcBef>
              <a:spcAft>
                <a:spcPts val="400"/>
              </a:spcAft>
              <a:buClr>
                <a:schemeClr val="accent2"/>
              </a:buClr>
              <a:buSzPct val="100000"/>
              <a:buFont typeface="Wingdings" pitchFamily="2" charset="2"/>
              <a:buChar char="§"/>
            </a:pPr>
            <a:r>
              <a:rPr lang="en-US" sz="2000" dirty="0">
                <a:latin typeface="Georgia" pitchFamily="18" charset="0"/>
              </a:rPr>
              <a:t>The plan will be fully funded by the eligible members who elect to participate in the plan, i.e., only employees’ contributions will fund the program.</a:t>
            </a:r>
          </a:p>
          <a:p>
            <a:pPr marL="320040" lvl="1" indent="-320040">
              <a:spcBef>
                <a:spcPts val="600"/>
              </a:spcBef>
              <a:spcAft>
                <a:spcPts val="400"/>
              </a:spcAft>
              <a:buClr>
                <a:schemeClr val="accent2"/>
              </a:buClr>
              <a:buSzPct val="100000"/>
              <a:buFont typeface="Wingdings" pitchFamily="2" charset="2"/>
              <a:buChar char="§"/>
            </a:pPr>
            <a:r>
              <a:rPr lang="en-US" sz="2000" dirty="0">
                <a:latin typeface="Georgia" pitchFamily="18" charset="0"/>
              </a:rPr>
              <a:t>The proposed vision program will provide comprehensive eye examinations, a generous allowance for appliances, and 100% coverage of many services. </a:t>
            </a:r>
          </a:p>
          <a:p>
            <a:pPr marL="320040" lvl="1" indent="-320040">
              <a:spcBef>
                <a:spcPts val="600"/>
              </a:spcBef>
              <a:spcAft>
                <a:spcPts val="400"/>
              </a:spcAft>
              <a:buClr>
                <a:schemeClr val="accent2"/>
              </a:buClr>
              <a:buSzPct val="100000"/>
              <a:buFont typeface="Wingdings" pitchFamily="2" charset="2"/>
              <a:buChar char="§"/>
            </a:pPr>
            <a:r>
              <a:rPr lang="en-US" sz="2000" dirty="0">
                <a:latin typeface="Georgia" pitchFamily="18" charset="0"/>
              </a:rPr>
              <a:t>The plan will be effective for coverage May 1, 2018.</a:t>
            </a:r>
          </a:p>
          <a:p>
            <a:pPr marL="320040" lvl="1" indent="-320040">
              <a:spcBef>
                <a:spcPts val="300"/>
              </a:spcBef>
              <a:spcAft>
                <a:spcPts val="400"/>
              </a:spcAft>
              <a:buClr>
                <a:schemeClr val="accent2"/>
              </a:buClr>
              <a:buSzPct val="100000"/>
              <a:buFont typeface="Wingdings" pitchFamily="2" charset="2"/>
              <a:buChar char="§"/>
            </a:pPr>
            <a:endParaRPr lang="en-US" sz="2000" dirty="0">
              <a:latin typeface="Georgia" pitchFamily="18" charset="0"/>
            </a:endParaRPr>
          </a:p>
          <a:p>
            <a:pPr>
              <a:spcBef>
                <a:spcPts val="300"/>
              </a:spcBef>
              <a:spcAft>
                <a:spcPts val="400"/>
              </a:spcAft>
              <a:buSzPct val="80000"/>
              <a:buNone/>
            </a:pPr>
            <a:endParaRPr lang="en-US" sz="1500" b="1" dirty="0">
              <a:latin typeface="Georgia" pitchFamily="18" charset="0"/>
            </a:endParaRPr>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eorgia" pitchFamily="18" charset="0"/>
              </a:rPr>
              <a:t>PROCUREMENT PROCESS</a:t>
            </a:r>
          </a:p>
        </p:txBody>
      </p:sp>
      <p:sp>
        <p:nvSpPr>
          <p:cNvPr id="3" name="Content Placeholder 2"/>
          <p:cNvSpPr>
            <a:spLocks noGrp="1"/>
          </p:cNvSpPr>
          <p:nvPr>
            <p:ph sz="quarter" idx="1"/>
          </p:nvPr>
        </p:nvSpPr>
        <p:spPr>
          <a:xfrm>
            <a:off x="612648" y="1752600"/>
            <a:ext cx="8153400" cy="4953000"/>
          </a:xfrm>
        </p:spPr>
        <p:txBody>
          <a:bodyPr>
            <a:noAutofit/>
          </a:bodyPr>
          <a:lstStyle/>
          <a:p>
            <a:pPr>
              <a:spcBef>
                <a:spcPts val="1800"/>
              </a:spcBef>
              <a:buSzPct val="100000"/>
              <a:buFont typeface="Wingdings" pitchFamily="2" charset="2"/>
              <a:buChar char="§"/>
            </a:pPr>
            <a:r>
              <a:rPr lang="en-US" sz="2000" dirty="0">
                <a:latin typeface="Georgia" pitchFamily="18" charset="0"/>
              </a:rPr>
              <a:t>RFPs were released August 11, 2017.  Responses were due September 14, 2017.</a:t>
            </a:r>
          </a:p>
          <a:p>
            <a:pPr>
              <a:spcBef>
                <a:spcPts val="1800"/>
              </a:spcBef>
              <a:buSzPct val="100000"/>
              <a:buFont typeface="Wingdings" pitchFamily="2" charset="2"/>
              <a:buChar char="§"/>
            </a:pPr>
            <a:r>
              <a:rPr lang="en-US" sz="2000" dirty="0">
                <a:latin typeface="Georgia" pitchFamily="18" charset="0"/>
              </a:rPr>
              <a:t>Six (6) vendors proposed plans for the Group Vision Insurance Plan to provide vision benefits, claims processing, and other related administrative services. </a:t>
            </a:r>
          </a:p>
          <a:p>
            <a:pPr>
              <a:spcBef>
                <a:spcPts val="1800"/>
              </a:spcBef>
              <a:buSzPct val="100000"/>
              <a:buFont typeface="Wingdings" pitchFamily="2" charset="2"/>
              <a:buChar char="§"/>
            </a:pPr>
            <a:r>
              <a:rPr lang="en-US" sz="2000" dirty="0">
                <a:latin typeface="Georgia" pitchFamily="18" charset="0"/>
              </a:rPr>
              <a:t>The six vendors who proposed were:</a:t>
            </a:r>
          </a:p>
          <a:p>
            <a:pPr lvl="1">
              <a:spcBef>
                <a:spcPts val="600"/>
              </a:spcBef>
              <a:buFont typeface="Wingdings" panose="05000000000000000000" pitchFamily="2" charset="2"/>
              <a:buChar char="q"/>
            </a:pPr>
            <a:r>
              <a:rPr lang="en-US" sz="2000" dirty="0" err="1">
                <a:latin typeface="Georgia" pitchFamily="18" charset="0"/>
              </a:rPr>
              <a:t>EyeMed</a:t>
            </a:r>
            <a:endParaRPr lang="en-US" sz="2000" dirty="0">
              <a:latin typeface="Georgia" pitchFamily="18" charset="0"/>
            </a:endParaRPr>
          </a:p>
          <a:p>
            <a:pPr lvl="1">
              <a:spcBef>
                <a:spcPts val="600"/>
              </a:spcBef>
              <a:buFont typeface="Wingdings" panose="05000000000000000000" pitchFamily="2" charset="2"/>
              <a:buChar char="q"/>
            </a:pPr>
            <a:r>
              <a:rPr lang="en-US" sz="2000" dirty="0">
                <a:latin typeface="Georgia" pitchFamily="18" charset="0"/>
              </a:rPr>
              <a:t>Davis Vision</a:t>
            </a:r>
          </a:p>
          <a:p>
            <a:pPr lvl="1">
              <a:spcBef>
                <a:spcPts val="600"/>
              </a:spcBef>
              <a:buFont typeface="Wingdings" panose="05000000000000000000" pitchFamily="2" charset="2"/>
              <a:buChar char="q"/>
            </a:pPr>
            <a:r>
              <a:rPr lang="en-US" sz="2000" dirty="0">
                <a:latin typeface="Georgia" pitchFamily="18" charset="0"/>
              </a:rPr>
              <a:t>Dearborn</a:t>
            </a:r>
          </a:p>
          <a:p>
            <a:pPr lvl="1">
              <a:spcBef>
                <a:spcPts val="600"/>
              </a:spcBef>
              <a:buFont typeface="Wingdings" panose="05000000000000000000" pitchFamily="2" charset="2"/>
              <a:buChar char="q"/>
            </a:pPr>
            <a:r>
              <a:rPr lang="en-US" sz="2000" dirty="0">
                <a:latin typeface="Georgia" pitchFamily="18" charset="0"/>
              </a:rPr>
              <a:t>MetLife</a:t>
            </a:r>
          </a:p>
          <a:p>
            <a:pPr lvl="1">
              <a:spcBef>
                <a:spcPts val="600"/>
              </a:spcBef>
              <a:buFont typeface="Wingdings" panose="05000000000000000000" pitchFamily="2" charset="2"/>
              <a:buChar char="q"/>
            </a:pPr>
            <a:r>
              <a:rPr lang="en-US" sz="2000" dirty="0">
                <a:latin typeface="Georgia" pitchFamily="18" charset="0"/>
              </a:rPr>
              <a:t>National Vision</a:t>
            </a:r>
          </a:p>
          <a:p>
            <a:pPr lvl="1">
              <a:spcBef>
                <a:spcPts val="600"/>
              </a:spcBef>
              <a:buFont typeface="Wingdings" panose="05000000000000000000" pitchFamily="2" charset="2"/>
              <a:buChar char="q"/>
            </a:pPr>
            <a:r>
              <a:rPr lang="en-US" sz="2000" dirty="0">
                <a:latin typeface="Georgia" pitchFamily="18" charset="0"/>
              </a:rPr>
              <a:t>Superior Vision</a:t>
            </a:r>
          </a:p>
          <a:p>
            <a:pPr lvl="1">
              <a:spcBef>
                <a:spcPts val="600"/>
              </a:spcBef>
            </a:pPr>
            <a:endParaRPr lang="en-US" sz="1700" dirty="0"/>
          </a:p>
          <a:p>
            <a:pPr lvl="1">
              <a:spcBef>
                <a:spcPts val="600"/>
              </a:spcBef>
            </a:pPr>
            <a:endParaRPr lang="en-US" sz="1700"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a:latin typeface="Georgia" pitchFamily="18" charset="0"/>
              </a:rPr>
              <a:t>PROCUREMENT PROCESS </a:t>
            </a:r>
            <a:r>
              <a:rPr lang="en-US" sz="2000" dirty="0">
                <a:latin typeface="Georgia" pitchFamily="18" charset="0"/>
              </a:rPr>
              <a:t>CONT’D</a:t>
            </a:r>
          </a:p>
        </p:txBody>
      </p:sp>
      <p:sp>
        <p:nvSpPr>
          <p:cNvPr id="3" name="Content Placeholder 2"/>
          <p:cNvSpPr>
            <a:spLocks noGrp="1"/>
          </p:cNvSpPr>
          <p:nvPr>
            <p:ph sz="quarter" idx="1"/>
          </p:nvPr>
        </p:nvSpPr>
        <p:spPr/>
        <p:txBody>
          <a:bodyPr>
            <a:normAutofit fontScale="92500" lnSpcReduction="20000"/>
          </a:bodyPr>
          <a:lstStyle/>
          <a:p>
            <a:pPr>
              <a:spcBef>
                <a:spcPct val="0"/>
              </a:spcBef>
              <a:buSzTx/>
              <a:buNone/>
            </a:pPr>
            <a:r>
              <a:rPr lang="en-US" sz="2400" b="1" dirty="0">
                <a:solidFill>
                  <a:srgbClr val="FF0000"/>
                </a:solidFill>
                <a:latin typeface="Georgia" pitchFamily="18" charset="0"/>
              </a:rPr>
              <a:t>Criteria for evaluation of proposals:</a:t>
            </a:r>
            <a:br>
              <a:rPr lang="en-US" sz="2400" b="1" dirty="0">
                <a:latin typeface="Georgia" pitchFamily="18" charset="0"/>
              </a:rPr>
            </a:br>
            <a:endParaRPr lang="en-US" sz="2400" b="1" dirty="0">
              <a:latin typeface="Georgia" pitchFamily="18" charset="0"/>
            </a:endParaRPr>
          </a:p>
          <a:p>
            <a:pPr lvl="1">
              <a:spcBef>
                <a:spcPct val="0"/>
              </a:spcBef>
              <a:spcAft>
                <a:spcPct val="50000"/>
              </a:spcAft>
              <a:buClr>
                <a:schemeClr val="accent2"/>
              </a:buClr>
              <a:buSzTx/>
              <a:buFont typeface="Wingdings" pitchFamily="2" charset="2"/>
              <a:buChar char="§"/>
            </a:pPr>
            <a:r>
              <a:rPr lang="en-US" sz="2400" dirty="0">
                <a:latin typeface="Georgia" pitchFamily="18" charset="0"/>
              </a:rPr>
              <a:t>The ability of the vendor to perform the Scope of Services requested in the RFP</a:t>
            </a:r>
          </a:p>
          <a:p>
            <a:pPr lvl="1">
              <a:spcBef>
                <a:spcPct val="0"/>
              </a:spcBef>
              <a:spcAft>
                <a:spcPct val="50000"/>
              </a:spcAft>
              <a:buClr>
                <a:schemeClr val="accent2"/>
              </a:buClr>
              <a:buSzTx/>
              <a:buFont typeface="Wingdings" pitchFamily="2" charset="2"/>
              <a:buChar char="§"/>
            </a:pPr>
            <a:r>
              <a:rPr lang="en-US" sz="2400" dirty="0">
                <a:latin typeface="Georgia" pitchFamily="18" charset="0"/>
              </a:rPr>
              <a:t>Financial competitiveness and guarantees against rate escalation over a multi-year contract</a:t>
            </a:r>
          </a:p>
          <a:p>
            <a:pPr lvl="1">
              <a:spcBef>
                <a:spcPct val="0"/>
              </a:spcBef>
              <a:spcAft>
                <a:spcPct val="50000"/>
              </a:spcAft>
              <a:buClr>
                <a:schemeClr val="accent2"/>
              </a:buClr>
              <a:buSzTx/>
              <a:buFont typeface="Wingdings" pitchFamily="2" charset="2"/>
              <a:buChar char="§"/>
            </a:pPr>
            <a:r>
              <a:rPr lang="en-US" sz="2400" dirty="0">
                <a:latin typeface="Georgia" pitchFamily="18" charset="0"/>
              </a:rPr>
              <a:t>Accessibility of network providers to employees</a:t>
            </a:r>
          </a:p>
          <a:p>
            <a:pPr lvl="1">
              <a:spcBef>
                <a:spcPct val="0"/>
              </a:spcBef>
              <a:spcAft>
                <a:spcPct val="50000"/>
              </a:spcAft>
              <a:buClr>
                <a:schemeClr val="accent2"/>
              </a:buClr>
              <a:buSzTx/>
              <a:buFont typeface="Wingdings" pitchFamily="2" charset="2"/>
              <a:buChar char="§"/>
            </a:pPr>
            <a:r>
              <a:rPr lang="en-US" sz="2400" dirty="0">
                <a:latin typeface="Georgia" pitchFamily="18" charset="0"/>
              </a:rPr>
              <a:t>The ability of the vendor to provide the best value for the dollars that employees will expend</a:t>
            </a:r>
          </a:p>
          <a:p>
            <a:pPr lvl="1">
              <a:spcBef>
                <a:spcPct val="0"/>
              </a:spcBef>
              <a:spcAft>
                <a:spcPct val="50000"/>
              </a:spcAft>
              <a:buClr>
                <a:schemeClr val="accent2"/>
              </a:buClr>
              <a:buSzTx/>
              <a:buFont typeface="Wingdings" pitchFamily="2" charset="2"/>
              <a:buChar char="§"/>
            </a:pPr>
            <a:r>
              <a:rPr lang="en-US" sz="2400" dirty="0">
                <a:latin typeface="Georgia" pitchFamily="18" charset="0"/>
              </a:rPr>
              <a:t>Ability to meet the required 11% proposed M/WBE Participation aligned with the project scope</a:t>
            </a:r>
          </a:p>
          <a:p>
            <a:pPr lvl="1">
              <a:spcBef>
                <a:spcPct val="0"/>
              </a:spcBef>
              <a:spcAft>
                <a:spcPct val="50000"/>
              </a:spcAft>
              <a:buClr>
                <a:schemeClr val="accent2"/>
              </a:buClr>
              <a:buSzTx/>
              <a:buFont typeface="Wingdings" pitchFamily="2" charset="2"/>
              <a:buChar char="§"/>
            </a:pPr>
            <a:r>
              <a:rPr lang="en-US" sz="2400" dirty="0">
                <a:latin typeface="Georgia" pitchFamily="18" charset="0"/>
              </a:rPr>
              <a:t>References</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dirty="0">
                <a:latin typeface="Georgia" pitchFamily="18" charset="0"/>
              </a:rPr>
              <a:t>VISION INSURANCE PLAN BENEFITS</a:t>
            </a:r>
          </a:p>
        </p:txBody>
      </p:sp>
      <p:sp>
        <p:nvSpPr>
          <p:cNvPr id="3" name="Content Placeholder 2"/>
          <p:cNvSpPr>
            <a:spLocks noGrp="1"/>
          </p:cNvSpPr>
          <p:nvPr>
            <p:ph sz="quarter" idx="1"/>
          </p:nvPr>
        </p:nvSpPr>
        <p:spPr>
          <a:xfrm>
            <a:off x="612648" y="1600200"/>
            <a:ext cx="8153400" cy="4724400"/>
          </a:xfrm>
        </p:spPr>
        <p:txBody>
          <a:bodyPr>
            <a:normAutofit fontScale="92500" lnSpcReduction="10000"/>
          </a:bodyPr>
          <a:lstStyle/>
          <a:p>
            <a:pPr lvl="1">
              <a:spcBef>
                <a:spcPct val="0"/>
              </a:spcBef>
              <a:spcAft>
                <a:spcPct val="50000"/>
              </a:spcAft>
              <a:buClr>
                <a:schemeClr val="accent2"/>
              </a:buClr>
              <a:buSzTx/>
              <a:buFont typeface="Wingdings" pitchFamily="2" charset="2"/>
              <a:buChar char="§"/>
            </a:pPr>
            <a:r>
              <a:rPr lang="en-US" sz="2400" dirty="0">
                <a:latin typeface="Georgia" pitchFamily="18" charset="0"/>
              </a:rPr>
              <a:t>Vision care is a value-added benefit, and is important for the well-being and overall health of city employees. This is a stand-alone  voluntary benefit for employees that is affordable and gives them access to full-service vision benefits. </a:t>
            </a:r>
          </a:p>
          <a:p>
            <a:pPr lvl="1">
              <a:spcBef>
                <a:spcPct val="0"/>
              </a:spcBef>
              <a:spcAft>
                <a:spcPct val="50000"/>
              </a:spcAft>
              <a:buClr>
                <a:schemeClr val="accent2"/>
              </a:buClr>
              <a:buSzTx/>
              <a:buFont typeface="Wingdings" pitchFamily="2" charset="2"/>
              <a:buChar char="§"/>
            </a:pPr>
            <a:r>
              <a:rPr lang="en-US" sz="2400" dirty="0">
                <a:latin typeface="Georgia" pitchFamily="18" charset="0"/>
              </a:rPr>
              <a:t>Employees will also experience a substantial savings on frames, specialty lenses, contact lenses, and a generous Lasik allowance.  </a:t>
            </a:r>
          </a:p>
          <a:p>
            <a:pPr lvl="1">
              <a:spcBef>
                <a:spcPct val="0"/>
              </a:spcBef>
              <a:spcAft>
                <a:spcPct val="50000"/>
              </a:spcAft>
              <a:buClr>
                <a:schemeClr val="accent2"/>
              </a:buClr>
              <a:buSzTx/>
              <a:buFont typeface="Wingdings" pitchFamily="2" charset="2"/>
              <a:buChar char="§"/>
            </a:pPr>
            <a:r>
              <a:rPr lang="en-US" sz="2400" dirty="0">
                <a:latin typeface="Georgia" pitchFamily="18" charset="0"/>
              </a:rPr>
              <a:t>Early detection and treatment of eye disorders and systemic diseases such as diabetes and hypertension, can protect your eyes against serious vision loss and prevent potential increases to medical expenditures and lost productivity costs to the city and to the employee. </a:t>
            </a:r>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5</a:t>
            </a:fld>
            <a:endParaRPr lang="en-US"/>
          </a:p>
        </p:txBody>
      </p:sp>
    </p:spTree>
    <p:extLst>
      <p:ext uri="{BB962C8B-B14F-4D97-AF65-F5344CB8AC3E}">
        <p14:creationId xmlns:p14="http://schemas.microsoft.com/office/powerpoint/2010/main" val="934518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Georgia" pitchFamily="18" charset="0"/>
              </a:rPr>
              <a:t>RECOMMENDATION</a:t>
            </a:r>
            <a:endParaRPr lang="en-US" dirty="0">
              <a:latin typeface="Georgia" pitchFamily="18" charset="0"/>
            </a:endParaRPr>
          </a:p>
        </p:txBody>
      </p:sp>
      <p:sp>
        <p:nvSpPr>
          <p:cNvPr id="3" name="Content Placeholder 2"/>
          <p:cNvSpPr>
            <a:spLocks noGrp="1"/>
          </p:cNvSpPr>
          <p:nvPr>
            <p:ph sz="quarter" idx="1"/>
          </p:nvPr>
        </p:nvSpPr>
        <p:spPr>
          <a:xfrm>
            <a:off x="533400" y="1600200"/>
            <a:ext cx="8153400" cy="4495800"/>
          </a:xfrm>
        </p:spPr>
        <p:txBody>
          <a:bodyPr/>
          <a:lstStyle/>
          <a:p>
            <a:pPr>
              <a:buNone/>
            </a:pPr>
            <a:r>
              <a:rPr lang="en-US" b="1" dirty="0">
                <a:solidFill>
                  <a:srgbClr val="FF0000"/>
                </a:solidFill>
                <a:latin typeface="Georgia" pitchFamily="18" charset="0"/>
              </a:rPr>
              <a:t>Approve:</a:t>
            </a:r>
          </a:p>
          <a:p>
            <a:pPr>
              <a:spcBef>
                <a:spcPts val="1200"/>
              </a:spcBef>
              <a:buSzPct val="100000"/>
              <a:buFont typeface="Wingdings" pitchFamily="2" charset="2"/>
              <a:buChar char="§"/>
            </a:pPr>
            <a:endParaRPr lang="en-US" dirty="0">
              <a:latin typeface="Georgia" pitchFamily="18" charset="0"/>
            </a:endParaRPr>
          </a:p>
          <a:p>
            <a:pPr marL="0" indent="0">
              <a:spcBef>
                <a:spcPts val="1200"/>
              </a:spcBef>
              <a:buSzPct val="100000"/>
              <a:buNone/>
            </a:pPr>
            <a:r>
              <a:rPr lang="en-US" dirty="0">
                <a:latin typeface="Georgia" pitchFamily="18" charset="0"/>
              </a:rPr>
              <a:t>The recommended Voluntary Group Vision Insurance Plan, which is fully-funded by employee contributions.</a:t>
            </a:r>
            <a:endParaRPr lang="en-US" b="1" i="1" dirty="0">
              <a:latin typeface="Georgia" pitchFamily="18"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6</a:t>
            </a:fld>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2065</TotalTime>
  <Words>324</Words>
  <Application>Microsoft Office PowerPoint</Application>
  <PresentationFormat>On-screen Show (4:3)</PresentationFormat>
  <Paragraphs>54</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Calibri</vt:lpstr>
      <vt:lpstr>Georgia</vt:lpstr>
      <vt:lpstr>Tw Cen MT</vt:lpstr>
      <vt:lpstr>Wingdings</vt:lpstr>
      <vt:lpstr>Wingdings 2</vt:lpstr>
      <vt:lpstr>Median</vt:lpstr>
      <vt:lpstr>City of Houston budget and FISCAL AFFAIRS COMMITTEE March  6, 2018</vt:lpstr>
      <vt:lpstr>OVERVIEW</vt:lpstr>
      <vt:lpstr>PROCUREMENT PROCESS</vt:lpstr>
      <vt:lpstr>PROCUREMENT PROCESS CONT’D</vt:lpstr>
      <vt:lpstr>VISION INSURANCE PLAN BENEFITS</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c09175</dc:creator>
  <cp:lastModifiedBy>Wright, Jocelyn - HR</cp:lastModifiedBy>
  <cp:revision>145</cp:revision>
  <cp:lastPrinted>2018-02-22T18:31:01Z</cp:lastPrinted>
  <dcterms:created xsi:type="dcterms:W3CDTF">2013-01-03T19:36:47Z</dcterms:created>
  <dcterms:modified xsi:type="dcterms:W3CDTF">2018-03-02T19:32:49Z</dcterms:modified>
</cp:coreProperties>
</file>