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044" r:id="rId1"/>
  </p:sldMasterIdLst>
  <p:notesMasterIdLst>
    <p:notesMasterId r:id="rId9"/>
  </p:notesMasterIdLst>
  <p:sldIdLst>
    <p:sldId id="256" r:id="rId2"/>
    <p:sldId id="271" r:id="rId3"/>
    <p:sldId id="273" r:id="rId4"/>
    <p:sldId id="274" r:id="rId5"/>
    <p:sldId id="272" r:id="rId6"/>
    <p:sldId id="278" r:id="rId7"/>
    <p:sldId id="279" r:id="rId8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notesView">
  <p:normalViewPr horzBarState="maximized">
    <p:restoredLeft sz="15987" autoAdjust="0"/>
    <p:restoredTop sz="94660"/>
  </p:normalViewPr>
  <p:slideViewPr>
    <p:cSldViewPr>
      <p:cViewPr varScale="1">
        <p:scale>
          <a:sx n="120" d="100"/>
          <a:sy n="120" d="100"/>
        </p:scale>
        <p:origin x="1326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9" d="100"/>
          <a:sy n="89" d="100"/>
        </p:scale>
        <p:origin x="3756" y="108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CC625ED7-E2EB-4FF6-8574-E79A6D3D14FD}" type="datetimeFigureOut">
              <a:rPr lang="en-US" smtClean="0"/>
              <a:pPr/>
              <a:t>3/2/2018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0B1A96B6-722B-43BB-A674-19440665F24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45622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1A96B6-722B-43BB-A674-19440665F24D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68316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1A96B6-722B-43BB-A674-19440665F24D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236783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1A96B6-722B-43BB-A674-19440665F24D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994675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1A96B6-722B-43BB-A674-19440665F24D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373403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1A96B6-722B-43BB-A674-19440665F24D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705619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1A96B6-722B-43BB-A674-19440665F24D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953502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1A96B6-722B-43BB-A674-19440665F24D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37407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11E90DD7-F98A-4B8E-8B3B-C6B5E6A469D7}" type="datetime1">
              <a:rPr lang="en-US" smtClean="0"/>
              <a:pPr/>
              <a:t>3/2/2018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25836C6-3233-489B-AE49-D5601A6EEF1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B11FD-C93F-4AAF-B600-85152FA1EE16}" type="datetime1">
              <a:rPr lang="en-US" smtClean="0"/>
              <a:pPr/>
              <a:t>3/2/2018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836C6-3233-489B-AE49-D5601A6EEF1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D6D7CBD7-FC4A-4E11-9E12-465F92164B8B}" type="datetime1">
              <a:rPr lang="en-US" smtClean="0"/>
              <a:pPr/>
              <a:t>3/2/2018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D25836C6-3233-489B-AE49-D5601A6EEF1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16F82-226B-4ECD-9670-702A9999829A}" type="datetime1">
              <a:rPr lang="en-US" smtClean="0"/>
              <a:pPr/>
              <a:t>3/2/2018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25836C6-3233-489B-AE49-D5601A6EEF1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84694F-6E2F-4C87-B10D-6F1B7D9554C5}" type="datetime1">
              <a:rPr lang="en-US" smtClean="0"/>
              <a:pPr/>
              <a:t>3/2/2018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D25836C6-3233-489B-AE49-D5601A6EEF1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FE7D6E73-C0C4-4119-8E10-37EF8411CC47}" type="datetime1">
              <a:rPr lang="en-US" smtClean="0"/>
              <a:pPr/>
              <a:t>3/2/2018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D25836C6-3233-489B-AE49-D5601A6EEF1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C04F3EB4-CBBF-4EC5-87A4-EAE28F29BFF7}" type="datetime1">
              <a:rPr lang="en-US" smtClean="0"/>
              <a:pPr/>
              <a:t>3/2/2018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D25836C6-3233-489B-AE49-D5601A6EEF1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2B725-1B41-4625-B07D-7C62DEF85DE0}" type="datetime1">
              <a:rPr lang="en-US" smtClean="0"/>
              <a:pPr/>
              <a:t>3/2/2018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25836C6-3233-489B-AE49-D5601A6EEF1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03D8D-8244-42A2-BB29-CCEC80106024}" type="datetime1">
              <a:rPr lang="en-US" smtClean="0"/>
              <a:pPr/>
              <a:t>3/2/2018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25836C6-3233-489B-AE49-D5601A6EEF1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F48B5-EE19-4A1C-8685-40AB010A486C}" type="datetime1">
              <a:rPr lang="en-US" smtClean="0"/>
              <a:pPr/>
              <a:t>3/2/2018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25836C6-3233-489B-AE49-D5601A6EEF1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BAB18710-15EC-49A1-8313-E42AB9789458}" type="datetime1">
              <a:rPr lang="en-US" smtClean="0"/>
              <a:pPr/>
              <a:t>3/2/2018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D25836C6-3233-489B-AE49-D5601A6EEF1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93FF8441-F48E-492B-A75E-4601F429D3C5}" type="datetime1">
              <a:rPr lang="en-US" smtClean="0"/>
              <a:pPr/>
              <a:t>3/2/2018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D25836C6-3233-489B-AE49-D5601A6EEF1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45" r:id="rId1"/>
    <p:sldLayoutId id="2147484046" r:id="rId2"/>
    <p:sldLayoutId id="2147484047" r:id="rId3"/>
    <p:sldLayoutId id="2147484048" r:id="rId4"/>
    <p:sldLayoutId id="2147484049" r:id="rId5"/>
    <p:sldLayoutId id="2147484050" r:id="rId6"/>
    <p:sldLayoutId id="2147484051" r:id="rId7"/>
    <p:sldLayoutId id="2147484052" r:id="rId8"/>
    <p:sldLayoutId id="2147484053" r:id="rId9"/>
    <p:sldLayoutId id="2147484054" r:id="rId10"/>
    <p:sldLayoutId id="2147484055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4267200"/>
            <a:ext cx="8458200" cy="1828800"/>
          </a:xfrm>
        </p:spPr>
        <p:txBody>
          <a:bodyPr>
            <a:normAutofit/>
          </a:bodyPr>
          <a:lstStyle/>
          <a:p>
            <a:pPr algn="r"/>
            <a:r>
              <a:rPr lang="en-US" sz="2000" b="1" dirty="0">
                <a:latin typeface="Georgia" pitchFamily="18" charset="0"/>
              </a:rPr>
              <a:t>City of Houston</a:t>
            </a:r>
            <a:br>
              <a:rPr lang="en-US" sz="2000" b="1" dirty="0">
                <a:latin typeface="Georgia" pitchFamily="18" charset="0"/>
              </a:rPr>
            </a:br>
            <a:r>
              <a:rPr lang="en-US" sz="2000" b="1" dirty="0">
                <a:latin typeface="Georgia" pitchFamily="18" charset="0"/>
              </a:rPr>
              <a:t>budget and FISCAL AFFAIRS COMMITTEE</a:t>
            </a:r>
            <a:br>
              <a:rPr lang="en-US" sz="2000" b="1" dirty="0">
                <a:latin typeface="Georgia" pitchFamily="18" charset="0"/>
              </a:rPr>
            </a:br>
            <a:r>
              <a:rPr lang="en-US" sz="2000" b="1" dirty="0">
                <a:latin typeface="Georgia" pitchFamily="18" charset="0"/>
              </a:rPr>
              <a:t>March 6, 2018</a:t>
            </a:r>
            <a:br>
              <a:rPr lang="en-US" sz="2400" dirty="0">
                <a:latin typeface="Georgia" pitchFamily="18" charset="0"/>
              </a:rPr>
            </a:br>
            <a:endParaRPr lang="en-US" sz="2400" dirty="0">
              <a:latin typeface="Georgia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800" y="609600"/>
            <a:ext cx="8458200" cy="3733800"/>
          </a:xfrm>
        </p:spPr>
        <p:txBody>
          <a:bodyPr>
            <a:normAutofit fontScale="77500" lnSpcReduction="20000"/>
          </a:bodyPr>
          <a:lstStyle/>
          <a:p>
            <a:pPr algn="ctr"/>
            <a:endParaRPr lang="en-US" b="1" dirty="0"/>
          </a:p>
          <a:p>
            <a:pPr lvl="1">
              <a:spcBef>
                <a:spcPts val="1200"/>
              </a:spcBef>
            </a:pPr>
            <a:endParaRPr lang="en-US" sz="3800" b="1" dirty="0">
              <a:latin typeface="Georgia" pitchFamily="18" charset="0"/>
            </a:endParaRPr>
          </a:p>
          <a:p>
            <a:pPr lvl="1">
              <a:spcBef>
                <a:spcPts val="1200"/>
              </a:spcBef>
            </a:pPr>
            <a:r>
              <a:rPr lang="en-US" sz="3800" b="1" dirty="0">
                <a:latin typeface="Georgia" pitchFamily="18" charset="0"/>
              </a:rPr>
              <a:t>Employee Assistance Program Services</a:t>
            </a:r>
          </a:p>
          <a:p>
            <a:pPr lvl="1"/>
            <a:endParaRPr lang="en-US" sz="3800" b="1" dirty="0">
              <a:latin typeface="Georgia" pitchFamily="18" charset="0"/>
            </a:endParaRPr>
          </a:p>
          <a:p>
            <a:pPr lvl="1">
              <a:spcBef>
                <a:spcPts val="1200"/>
              </a:spcBef>
            </a:pPr>
            <a:r>
              <a:rPr lang="en-US" sz="3800" b="1" dirty="0">
                <a:latin typeface="Georgia" pitchFamily="18" charset="0"/>
              </a:rPr>
              <a:t>Briefing</a:t>
            </a:r>
          </a:p>
          <a:p>
            <a:pPr algn="ctr">
              <a:spcAft>
                <a:spcPts val="600"/>
              </a:spcAft>
            </a:pPr>
            <a:r>
              <a:rPr lang="en-US" sz="3800" b="1" dirty="0">
                <a:solidFill>
                  <a:schemeClr val="tx1"/>
                </a:solidFill>
                <a:latin typeface="Georgia" pitchFamily="18" charset="0"/>
              </a:rPr>
              <a:t> by</a:t>
            </a:r>
          </a:p>
          <a:p>
            <a:pPr algn="ctr"/>
            <a:r>
              <a:rPr lang="en-US" sz="3800" b="1" dirty="0">
                <a:latin typeface="Georgia" pitchFamily="18" charset="0"/>
              </a:rPr>
              <a:t>Human Resources Department</a:t>
            </a:r>
          </a:p>
          <a:p>
            <a:pPr algn="r"/>
            <a:endParaRPr lang="en-US" b="1" dirty="0"/>
          </a:p>
          <a:p>
            <a:pPr algn="ctr"/>
            <a:endParaRPr lang="en-US" b="1" dirty="0"/>
          </a:p>
          <a:p>
            <a:endParaRPr lang="en-US" dirty="0"/>
          </a:p>
        </p:txBody>
      </p:sp>
      <p:pic>
        <p:nvPicPr>
          <p:cNvPr id="5" name="Picture 14" descr="City of Houston_Final 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4343400"/>
            <a:ext cx="1566863" cy="1554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230262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8F8E8B-B1A7-4731-B5D3-570F3B4034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Georgia" pitchFamily="18" charset="0"/>
              </a:rPr>
              <a:t>OVERVIEW</a:t>
            </a: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433DBBD-52FB-4828-8C44-0FA763A139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D25836C6-3233-489B-AE49-D5601A6EEF14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DCE6BE3-A9E3-413B-960B-1171588C29BD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612648" y="1516698"/>
            <a:ext cx="8153400" cy="5105400"/>
          </a:xfrm>
        </p:spPr>
        <p:txBody>
          <a:bodyPr>
            <a:normAutofit/>
          </a:bodyPr>
          <a:lstStyle/>
          <a:p>
            <a:pPr marL="0" indent="0">
              <a:spcBef>
                <a:spcPts val="300"/>
              </a:spcBef>
              <a:spcAft>
                <a:spcPts val="400"/>
              </a:spcAft>
              <a:buNone/>
            </a:pPr>
            <a:r>
              <a:rPr lang="en-US" sz="2000" dirty="0">
                <a:solidFill>
                  <a:srgbClr val="FF0000"/>
                </a:solidFill>
                <a:latin typeface="Georgia" pitchFamily="18" charset="0"/>
              </a:rPr>
              <a:t>The City has a hybrid Employee Assistance Program (EAP) model.</a:t>
            </a:r>
          </a:p>
          <a:p>
            <a:pPr marL="0" indent="0">
              <a:spcBef>
                <a:spcPts val="300"/>
              </a:spcBef>
              <a:spcAft>
                <a:spcPts val="400"/>
              </a:spcAft>
              <a:buNone/>
            </a:pPr>
            <a:r>
              <a:rPr lang="en-US" sz="2000" dirty="0">
                <a:latin typeface="Georgia" pitchFamily="18" charset="0"/>
              </a:rPr>
              <a:t>EAP staff is made available “onsite” (at employers worksite) and “offsite” via external contract EAP personnel for services throughout many locations, allowing face-to-face meetings between an EAP counselor and City employees and their dependents.  Specifically,</a:t>
            </a:r>
          </a:p>
          <a:p>
            <a:pPr>
              <a:spcBef>
                <a:spcPts val="300"/>
              </a:spcBef>
              <a:spcAft>
                <a:spcPts val="400"/>
              </a:spcAft>
              <a:buSzPct val="100000"/>
              <a:buFont typeface="Wingdings" pitchFamily="2" charset="2"/>
              <a:buChar char="§"/>
            </a:pPr>
            <a:r>
              <a:rPr lang="en-US" sz="2000" dirty="0">
                <a:latin typeface="Georgia" pitchFamily="18" charset="0"/>
              </a:rPr>
              <a:t>The EAP has provided a wide range of professional counseling and training services to employees, their dependents and the City’s management team.</a:t>
            </a:r>
          </a:p>
          <a:p>
            <a:pPr>
              <a:spcBef>
                <a:spcPts val="300"/>
              </a:spcBef>
              <a:spcAft>
                <a:spcPts val="400"/>
              </a:spcAft>
              <a:buSzPct val="100000"/>
              <a:buFont typeface="Wingdings" pitchFamily="2" charset="2"/>
              <a:buChar char="§"/>
            </a:pPr>
            <a:r>
              <a:rPr lang="en-US" sz="2000" dirty="0">
                <a:latin typeface="Georgia" pitchFamily="18" charset="0"/>
              </a:rPr>
              <a:t>The EAP has been able to provide 24/7/365 services in locations throughout the city and local communities where employees and their dependents live and can gain easy access.</a:t>
            </a:r>
          </a:p>
          <a:p>
            <a:pPr>
              <a:spcAft>
                <a:spcPts val="600"/>
              </a:spcAft>
              <a:buSzPct val="100000"/>
              <a:buFont typeface="Wingdings" pitchFamily="2" charset="2"/>
              <a:buChar char="§"/>
            </a:pPr>
            <a:r>
              <a:rPr lang="en-US" sz="2000" dirty="0">
                <a:latin typeface="Georgia" pitchFamily="18" charset="0"/>
              </a:rPr>
              <a:t>The hybrid model bolsters the City’s onsite EAP by providing access to highly skilled counselors and practitioners in the Houston area and nationally.</a:t>
            </a:r>
          </a:p>
          <a:p>
            <a:pPr>
              <a:spcBef>
                <a:spcPts val="300"/>
              </a:spcBef>
              <a:spcAft>
                <a:spcPts val="400"/>
              </a:spcAft>
              <a:buSzPct val="100000"/>
              <a:buFont typeface="Wingdings" pitchFamily="2" charset="2"/>
              <a:buChar char="§"/>
            </a:pPr>
            <a:endParaRPr lang="en-US" sz="1800" dirty="0">
              <a:latin typeface="Georgia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72169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EC85AA-F679-4A6A-8A84-E7958A5AD2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Georgia" pitchFamily="18" charset="0"/>
              </a:rPr>
              <a:t>PROCUREMENT PROCESS</a:t>
            </a: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A219E73-17F1-4AB3-BC6A-1FADC19FBC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D25836C6-3233-489B-AE49-D5601A6EEF14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9A901C9-05BB-4554-9A41-0B528BE47365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7693152" cy="4495800"/>
          </a:xfrm>
        </p:spPr>
        <p:txBody>
          <a:bodyPr>
            <a:normAutofit fontScale="92500" lnSpcReduction="10000"/>
          </a:bodyPr>
          <a:lstStyle/>
          <a:p>
            <a:pPr>
              <a:spcBef>
                <a:spcPts val="1800"/>
              </a:spcBef>
              <a:buSzPct val="100000"/>
              <a:buFont typeface="Wingdings" pitchFamily="2" charset="2"/>
              <a:buChar char="§"/>
            </a:pPr>
            <a:r>
              <a:rPr lang="en-US" sz="2000" dirty="0">
                <a:latin typeface="Georgia" pitchFamily="18" charset="0"/>
              </a:rPr>
              <a:t>RFP was released August 4, 2017.  Responses were due September 7, 2017.</a:t>
            </a:r>
          </a:p>
          <a:p>
            <a:pPr>
              <a:spcBef>
                <a:spcPts val="1200"/>
              </a:spcBef>
              <a:buSzPct val="100000"/>
              <a:buFont typeface="Wingdings" pitchFamily="2" charset="2"/>
              <a:buChar char="§"/>
            </a:pPr>
            <a:r>
              <a:rPr lang="en-US" sz="2000" dirty="0">
                <a:latin typeface="Georgia" pitchFamily="18" charset="0"/>
              </a:rPr>
              <a:t>Four (4) vendors proposed external EAP services to provide counseling, critical incident assistance, and work/life services 24/7/365.</a:t>
            </a:r>
          </a:p>
          <a:p>
            <a:pPr>
              <a:spcBef>
                <a:spcPts val="1200"/>
              </a:spcBef>
              <a:buSzPct val="100000"/>
              <a:buFont typeface="Wingdings" pitchFamily="2" charset="2"/>
              <a:buChar char="§"/>
            </a:pPr>
            <a:r>
              <a:rPr lang="en-US" sz="2000" dirty="0">
                <a:latin typeface="Georgia" pitchFamily="18" charset="0"/>
              </a:rPr>
              <a:t>The four (4) vendors who proposed were:</a:t>
            </a:r>
          </a:p>
          <a:p>
            <a:pPr lvl="1">
              <a:spcBef>
                <a:spcPts val="1200"/>
              </a:spcBef>
              <a:buSzPct val="100000"/>
              <a:buFont typeface="Wingdings" panose="05000000000000000000" pitchFamily="2" charset="2"/>
              <a:buChar char="q"/>
            </a:pPr>
            <a:r>
              <a:rPr lang="en-US" sz="1700" dirty="0">
                <a:latin typeface="Georgia" pitchFamily="18" charset="0"/>
              </a:rPr>
              <a:t>All One Health</a:t>
            </a:r>
          </a:p>
          <a:p>
            <a:pPr lvl="1">
              <a:spcBef>
                <a:spcPts val="1200"/>
              </a:spcBef>
              <a:buSzPct val="100000"/>
              <a:buFont typeface="Wingdings" panose="05000000000000000000" pitchFamily="2" charset="2"/>
              <a:buChar char="q"/>
            </a:pPr>
            <a:r>
              <a:rPr lang="en-US" sz="1700" dirty="0">
                <a:latin typeface="Georgia" pitchFamily="18" charset="0"/>
              </a:rPr>
              <a:t>Cigna</a:t>
            </a:r>
          </a:p>
          <a:p>
            <a:pPr lvl="1">
              <a:spcBef>
                <a:spcPts val="1200"/>
              </a:spcBef>
              <a:buSzPct val="100000"/>
              <a:buFont typeface="Wingdings" panose="05000000000000000000" pitchFamily="2" charset="2"/>
              <a:buChar char="q"/>
            </a:pPr>
            <a:r>
              <a:rPr lang="en-US" sz="1700" dirty="0" err="1">
                <a:latin typeface="Georgia" pitchFamily="18" charset="0"/>
              </a:rPr>
              <a:t>ComPsych</a:t>
            </a:r>
            <a:endParaRPr lang="en-US" sz="1700" dirty="0">
              <a:latin typeface="Georgia" pitchFamily="18" charset="0"/>
            </a:endParaRPr>
          </a:p>
          <a:p>
            <a:pPr lvl="1">
              <a:spcBef>
                <a:spcPts val="1200"/>
              </a:spcBef>
              <a:buSzPct val="100000"/>
              <a:buFont typeface="Wingdings" panose="05000000000000000000" pitchFamily="2" charset="2"/>
              <a:buChar char="q"/>
            </a:pPr>
            <a:r>
              <a:rPr lang="en-US" sz="1700" dirty="0">
                <a:latin typeface="Georgia" pitchFamily="18" charset="0"/>
              </a:rPr>
              <a:t>Humana</a:t>
            </a:r>
          </a:p>
          <a:p>
            <a:pPr>
              <a:spcBef>
                <a:spcPts val="1200"/>
              </a:spcBef>
              <a:buSzPct val="100000"/>
              <a:buFont typeface="Wingdings" pitchFamily="2" charset="2"/>
              <a:buChar char="§"/>
            </a:pPr>
            <a:r>
              <a:rPr lang="en-US" sz="2000" dirty="0">
                <a:latin typeface="Georgia" pitchFamily="18" charset="0"/>
              </a:rPr>
              <a:t>Proposals were reviewed by The Segal Company consultants, COH HR Benefits and Client Relations staff, Finance Department staff, and Internal EAP Counselors.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33321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6EFFB0-C918-4C6C-A79E-95782F71D9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Georgia" pitchFamily="18" charset="0"/>
              </a:rPr>
              <a:t>PROCUREMENT PROCESS </a:t>
            </a:r>
            <a:r>
              <a:rPr lang="en-US" sz="1600" dirty="0">
                <a:latin typeface="Georgia" pitchFamily="18" charset="0"/>
              </a:rPr>
              <a:t>CONT’D</a:t>
            </a: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A087869-9D06-428A-96D8-8963E4DC6D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D25836C6-3233-489B-AE49-D5601A6EEF14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6EDC0EB-DDBA-486E-AB1C-D1762EF266B7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>
              <a:spcBef>
                <a:spcPct val="0"/>
              </a:spcBef>
              <a:buSzTx/>
              <a:buNone/>
            </a:pPr>
            <a:r>
              <a:rPr lang="en-US" sz="2400" b="1" dirty="0">
                <a:solidFill>
                  <a:srgbClr val="FF0000"/>
                </a:solidFill>
                <a:latin typeface="Georgia" pitchFamily="18" charset="0"/>
              </a:rPr>
              <a:t>Criteria for evaluation of proposals:</a:t>
            </a:r>
            <a:br>
              <a:rPr lang="en-US" sz="2400" b="1" dirty="0">
                <a:latin typeface="Georgia" pitchFamily="18" charset="0"/>
              </a:rPr>
            </a:br>
            <a:endParaRPr lang="en-US" sz="2400" b="1" dirty="0">
              <a:latin typeface="Georgia" pitchFamily="18" charset="0"/>
            </a:endParaRPr>
          </a:p>
          <a:p>
            <a:pPr lvl="1">
              <a:spcBef>
                <a:spcPct val="0"/>
              </a:spcBef>
              <a:spcAft>
                <a:spcPct val="50000"/>
              </a:spcAft>
              <a:buClr>
                <a:schemeClr val="accent2"/>
              </a:buClr>
              <a:buSzTx/>
              <a:buFont typeface="Wingdings" pitchFamily="2" charset="2"/>
              <a:buChar char="§"/>
            </a:pPr>
            <a:r>
              <a:rPr lang="en-US" sz="2000" dirty="0">
                <a:latin typeface="Georgia" pitchFamily="18" charset="0"/>
              </a:rPr>
              <a:t>Qualifications and specialized experience of the organization and key personnel to successfully provide EAP services as evidenced by experience on proposals of similar scope and magnitude</a:t>
            </a:r>
          </a:p>
          <a:p>
            <a:pPr lvl="1">
              <a:spcBef>
                <a:spcPct val="0"/>
              </a:spcBef>
              <a:spcAft>
                <a:spcPct val="50000"/>
              </a:spcAft>
              <a:buClr>
                <a:schemeClr val="accent2"/>
              </a:buClr>
              <a:buSzTx/>
              <a:buFont typeface="Wingdings" pitchFamily="2" charset="2"/>
              <a:buChar char="§"/>
            </a:pPr>
            <a:r>
              <a:rPr lang="en-US" sz="2000" dirty="0">
                <a:latin typeface="Georgia" pitchFamily="18" charset="0"/>
              </a:rPr>
              <a:t>Financial competitiveness and guarantees against rate escalation over a multi-year contract</a:t>
            </a:r>
          </a:p>
          <a:p>
            <a:pPr lvl="1">
              <a:spcBef>
                <a:spcPct val="0"/>
              </a:spcBef>
              <a:spcAft>
                <a:spcPct val="50000"/>
              </a:spcAft>
              <a:buClr>
                <a:schemeClr val="accent2"/>
              </a:buClr>
              <a:buSzTx/>
              <a:buFont typeface="Wingdings" pitchFamily="2" charset="2"/>
              <a:buChar char="§"/>
            </a:pPr>
            <a:r>
              <a:rPr lang="en-US" sz="2000" dirty="0">
                <a:latin typeface="Georgia" pitchFamily="18" charset="0"/>
              </a:rPr>
              <a:t>Accessibility of network providers to employees</a:t>
            </a:r>
          </a:p>
          <a:p>
            <a:pPr lvl="1">
              <a:spcBef>
                <a:spcPct val="0"/>
              </a:spcBef>
              <a:spcAft>
                <a:spcPct val="50000"/>
              </a:spcAft>
              <a:buClr>
                <a:schemeClr val="accent2"/>
              </a:buClr>
              <a:buSzTx/>
              <a:buFont typeface="Wingdings" pitchFamily="2" charset="2"/>
              <a:buChar char="§"/>
            </a:pPr>
            <a:r>
              <a:rPr lang="en-US" sz="2000" dirty="0">
                <a:latin typeface="Georgia" pitchFamily="18" charset="0"/>
              </a:rPr>
              <a:t>The ability of the vendor to provide the best value for the dollars that employees or the City of Houston will expend</a:t>
            </a:r>
          </a:p>
          <a:p>
            <a:pPr lvl="1">
              <a:spcBef>
                <a:spcPct val="0"/>
              </a:spcBef>
              <a:spcAft>
                <a:spcPct val="50000"/>
              </a:spcAft>
              <a:buClr>
                <a:schemeClr val="accent2"/>
              </a:buClr>
              <a:buSzTx/>
              <a:buFont typeface="Wingdings" pitchFamily="2" charset="2"/>
              <a:buChar char="§"/>
            </a:pPr>
            <a:r>
              <a:rPr lang="en-US" sz="2000" dirty="0">
                <a:latin typeface="Georgia" pitchFamily="18" charset="0"/>
              </a:rPr>
              <a:t>Ability to meet the required 11% proposed M/WBE Participation aligned with the project scope</a:t>
            </a:r>
          </a:p>
          <a:p>
            <a:pPr lvl="1">
              <a:spcBef>
                <a:spcPct val="0"/>
              </a:spcBef>
              <a:spcAft>
                <a:spcPct val="50000"/>
              </a:spcAft>
              <a:buClr>
                <a:schemeClr val="accent2"/>
              </a:buClr>
              <a:buSzTx/>
              <a:buFont typeface="Wingdings" pitchFamily="2" charset="2"/>
              <a:buChar char="§"/>
            </a:pPr>
            <a:r>
              <a:rPr lang="en-US" sz="2000" dirty="0">
                <a:latin typeface="Georgia" pitchFamily="18" charset="0"/>
              </a:rPr>
              <a:t>References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11788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D9ADD1-A1D7-4C61-A416-2FB501FB47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Georgia" panose="02040502050405020303" pitchFamily="18" charset="0"/>
              </a:rPr>
              <a:t>EAP SERVICES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88A60A3-41B4-4224-9517-0272FD6CFD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D25836C6-3233-489B-AE49-D5601A6EEF14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7F5702B-C937-4F9D-88BD-7901651C9501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000" b="1" dirty="0">
                <a:solidFill>
                  <a:srgbClr val="FF0000"/>
                </a:solidFill>
                <a:latin typeface="Georgia" pitchFamily="18" charset="0"/>
              </a:rPr>
              <a:t>The services include but are not limited to counseling for:</a:t>
            </a:r>
          </a:p>
          <a:p>
            <a:endParaRPr lang="en-US" dirty="0"/>
          </a:p>
        </p:txBody>
      </p:sp>
      <p:sp>
        <p:nvSpPr>
          <p:cNvPr id="5" name="Content Placeholder 8">
            <a:extLst>
              <a:ext uri="{FF2B5EF4-FFF2-40B4-BE49-F238E27FC236}">
                <a16:creationId xmlns:a16="http://schemas.microsoft.com/office/drawing/2014/main" id="{823B98A3-289E-46EC-89ED-08E4049BD8D4}"/>
              </a:ext>
            </a:extLst>
          </p:cNvPr>
          <p:cNvSpPr txBox="1">
            <a:spLocks/>
          </p:cNvSpPr>
          <p:nvPr/>
        </p:nvSpPr>
        <p:spPr>
          <a:xfrm>
            <a:off x="609600" y="1981199"/>
            <a:ext cx="3886200" cy="4180367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SzPct val="100000"/>
              <a:buFont typeface="Wingdings" pitchFamily="2" charset="2"/>
              <a:buChar char="§"/>
            </a:pPr>
            <a:r>
              <a:rPr lang="en-US" sz="1500" dirty="0">
                <a:latin typeface="Georgia" pitchFamily="18" charset="0"/>
              </a:rPr>
              <a:t>Anger</a:t>
            </a:r>
          </a:p>
          <a:p>
            <a:pPr>
              <a:buSzPct val="100000"/>
              <a:buFont typeface="Wingdings" pitchFamily="2" charset="2"/>
              <a:buChar char="§"/>
            </a:pPr>
            <a:r>
              <a:rPr lang="en-US" sz="1500" dirty="0">
                <a:latin typeface="Georgia" pitchFamily="18" charset="0"/>
              </a:rPr>
              <a:t>Stress</a:t>
            </a:r>
          </a:p>
          <a:p>
            <a:pPr>
              <a:buSzPct val="100000"/>
              <a:buFont typeface="Wingdings" pitchFamily="2" charset="2"/>
              <a:buChar char="§"/>
            </a:pPr>
            <a:r>
              <a:rPr lang="en-US" sz="1500" dirty="0">
                <a:latin typeface="Georgia" pitchFamily="18" charset="0"/>
              </a:rPr>
              <a:t>Grief</a:t>
            </a:r>
          </a:p>
          <a:p>
            <a:pPr>
              <a:buSzPct val="100000"/>
              <a:buFont typeface="Wingdings" pitchFamily="2" charset="2"/>
              <a:buChar char="§"/>
            </a:pPr>
            <a:r>
              <a:rPr lang="en-US" sz="1500" dirty="0">
                <a:latin typeface="Georgia" pitchFamily="18" charset="0"/>
              </a:rPr>
              <a:t>Depression</a:t>
            </a:r>
          </a:p>
          <a:p>
            <a:pPr>
              <a:buSzPct val="100000"/>
              <a:buFont typeface="Wingdings" pitchFamily="2" charset="2"/>
              <a:buChar char="§"/>
            </a:pPr>
            <a:r>
              <a:rPr lang="en-US" sz="1500" dirty="0">
                <a:latin typeface="Georgia" pitchFamily="18" charset="0"/>
              </a:rPr>
              <a:t>Sleeping disorders</a:t>
            </a:r>
          </a:p>
          <a:p>
            <a:pPr>
              <a:buSzPct val="100000"/>
              <a:buFont typeface="Wingdings" pitchFamily="2" charset="2"/>
              <a:buChar char="§"/>
            </a:pPr>
            <a:r>
              <a:rPr lang="en-US" sz="1500" dirty="0">
                <a:latin typeface="Georgia" pitchFamily="18" charset="0"/>
              </a:rPr>
              <a:t>Eating disorders</a:t>
            </a:r>
          </a:p>
          <a:p>
            <a:pPr>
              <a:buSzPct val="100000"/>
              <a:buFont typeface="Wingdings" pitchFamily="2" charset="2"/>
              <a:buChar char="§"/>
            </a:pPr>
            <a:r>
              <a:rPr lang="en-US" sz="1500" dirty="0">
                <a:latin typeface="Georgia" pitchFamily="18" charset="0"/>
              </a:rPr>
              <a:t>Marital issues</a:t>
            </a:r>
          </a:p>
          <a:p>
            <a:pPr>
              <a:buSzPct val="100000"/>
              <a:buFont typeface="Wingdings" pitchFamily="2" charset="2"/>
              <a:buChar char="§"/>
            </a:pPr>
            <a:r>
              <a:rPr lang="en-US" sz="1500" dirty="0">
                <a:latin typeface="Georgia" pitchFamily="18" charset="0"/>
              </a:rPr>
              <a:t>Relationship communication issues</a:t>
            </a:r>
          </a:p>
          <a:p>
            <a:pPr>
              <a:buSzPct val="100000"/>
              <a:buFont typeface="Wingdings" pitchFamily="2" charset="2"/>
              <a:buChar char="§"/>
            </a:pPr>
            <a:r>
              <a:rPr lang="en-US" sz="1500" dirty="0">
                <a:latin typeface="Georgia" pitchFamily="18" charset="0"/>
              </a:rPr>
              <a:t>Conflict resolution</a:t>
            </a:r>
          </a:p>
          <a:p>
            <a:pPr>
              <a:buSzPct val="100000"/>
              <a:buFont typeface="Wingdings" pitchFamily="2" charset="2"/>
              <a:buChar char="§"/>
            </a:pPr>
            <a:r>
              <a:rPr lang="en-US" sz="1500" dirty="0">
                <a:latin typeface="Georgia" pitchFamily="18" charset="0"/>
              </a:rPr>
              <a:t>Domestic violence</a:t>
            </a:r>
          </a:p>
          <a:p>
            <a:pPr>
              <a:buSzPct val="100000"/>
              <a:buFont typeface="Wingdings" pitchFamily="2" charset="2"/>
              <a:buChar char="§"/>
            </a:pPr>
            <a:r>
              <a:rPr lang="en-US" sz="1500" dirty="0">
                <a:latin typeface="Georgia" pitchFamily="18" charset="0"/>
              </a:rPr>
              <a:t>Dual career issues</a:t>
            </a:r>
          </a:p>
          <a:p>
            <a:pPr>
              <a:buSzPct val="100000"/>
              <a:buFont typeface="Wingdings" pitchFamily="2" charset="2"/>
              <a:buChar char="§"/>
            </a:pPr>
            <a:r>
              <a:rPr lang="en-US" sz="1500" dirty="0">
                <a:latin typeface="Georgia" pitchFamily="18" charset="0"/>
              </a:rPr>
              <a:t>Separation or divorce</a:t>
            </a:r>
          </a:p>
        </p:txBody>
      </p:sp>
      <p:sp>
        <p:nvSpPr>
          <p:cNvPr id="6" name="Content Placeholder 9">
            <a:extLst>
              <a:ext uri="{FF2B5EF4-FFF2-40B4-BE49-F238E27FC236}">
                <a16:creationId xmlns:a16="http://schemas.microsoft.com/office/drawing/2014/main" id="{454CB9F2-E3AF-40DC-A11B-CF9E80B7E6E6}"/>
              </a:ext>
            </a:extLst>
          </p:cNvPr>
          <p:cNvSpPr txBox="1">
            <a:spLocks/>
          </p:cNvSpPr>
          <p:nvPr/>
        </p:nvSpPr>
        <p:spPr>
          <a:xfrm>
            <a:off x="4876800" y="1969532"/>
            <a:ext cx="3886200" cy="4180367"/>
          </a:xfrm>
          <a:prstGeom prst="rect">
            <a:avLst/>
          </a:prstGeom>
        </p:spPr>
        <p:txBody>
          <a:bodyPr>
            <a:norm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SzPct val="100000"/>
              <a:buFont typeface="Wingdings" pitchFamily="2" charset="2"/>
              <a:buChar char="§"/>
            </a:pPr>
            <a:r>
              <a:rPr lang="en-US" sz="1500" dirty="0">
                <a:latin typeface="Georgia" pitchFamily="18" charset="0"/>
              </a:rPr>
              <a:t>Parenting </a:t>
            </a:r>
          </a:p>
          <a:p>
            <a:pPr>
              <a:buSzPct val="100000"/>
              <a:buFont typeface="Wingdings" pitchFamily="2" charset="2"/>
              <a:buChar char="§"/>
            </a:pPr>
            <a:r>
              <a:rPr lang="en-US" sz="1500" dirty="0">
                <a:latin typeface="Georgia" pitchFamily="18" charset="0"/>
              </a:rPr>
              <a:t>Family violence</a:t>
            </a:r>
          </a:p>
          <a:p>
            <a:pPr>
              <a:buSzPct val="100000"/>
              <a:buFont typeface="Wingdings" pitchFamily="2" charset="2"/>
              <a:buChar char="§"/>
            </a:pPr>
            <a:r>
              <a:rPr lang="en-US" sz="1500" dirty="0">
                <a:latin typeface="Georgia" pitchFamily="18" charset="0"/>
              </a:rPr>
              <a:t>Aging parents or relatives</a:t>
            </a:r>
          </a:p>
          <a:p>
            <a:pPr>
              <a:buSzPct val="100000"/>
              <a:buFont typeface="Wingdings" pitchFamily="2" charset="2"/>
              <a:buChar char="§"/>
            </a:pPr>
            <a:r>
              <a:rPr lang="en-US" sz="1500" dirty="0">
                <a:latin typeface="Georgia" pitchFamily="18" charset="0"/>
              </a:rPr>
              <a:t>Children and adolescents</a:t>
            </a:r>
          </a:p>
          <a:p>
            <a:pPr>
              <a:buSzPct val="100000"/>
              <a:buFont typeface="Wingdings" pitchFamily="2" charset="2"/>
              <a:buChar char="§"/>
            </a:pPr>
            <a:r>
              <a:rPr lang="en-US" sz="1500" dirty="0">
                <a:latin typeface="Georgia" pitchFamily="18" charset="0"/>
              </a:rPr>
              <a:t>Alcohol and drug problems</a:t>
            </a:r>
          </a:p>
          <a:p>
            <a:pPr>
              <a:buSzPct val="100000"/>
              <a:buFont typeface="Wingdings" pitchFamily="2" charset="2"/>
              <a:buChar char="§"/>
            </a:pPr>
            <a:r>
              <a:rPr lang="en-US" sz="1500" dirty="0">
                <a:latin typeface="Georgia" pitchFamily="18" charset="0"/>
              </a:rPr>
              <a:t>Work problems</a:t>
            </a:r>
          </a:p>
          <a:p>
            <a:pPr>
              <a:buSzPct val="100000"/>
              <a:buFont typeface="Wingdings" pitchFamily="2" charset="2"/>
              <a:buChar char="§"/>
            </a:pPr>
            <a:r>
              <a:rPr lang="en-US" sz="1500" dirty="0">
                <a:latin typeface="Georgia" pitchFamily="18" charset="0"/>
              </a:rPr>
              <a:t>Job dissatisfaction</a:t>
            </a:r>
          </a:p>
          <a:p>
            <a:pPr>
              <a:buSzPct val="100000"/>
              <a:buFont typeface="Wingdings" pitchFamily="2" charset="2"/>
              <a:buChar char="§"/>
            </a:pPr>
            <a:r>
              <a:rPr lang="en-US" sz="1500" dirty="0">
                <a:latin typeface="Georgia" pitchFamily="18" charset="0"/>
              </a:rPr>
              <a:t>Authority conflicts</a:t>
            </a:r>
          </a:p>
          <a:p>
            <a:pPr>
              <a:buSzPct val="100000"/>
              <a:buFont typeface="Wingdings" pitchFamily="2" charset="2"/>
              <a:buChar char="§"/>
            </a:pPr>
            <a:r>
              <a:rPr lang="en-US" sz="1500" dirty="0">
                <a:latin typeface="Georgia" pitchFamily="18" charset="0"/>
              </a:rPr>
              <a:t>Financial</a:t>
            </a:r>
          </a:p>
          <a:p>
            <a:pPr>
              <a:buSzPct val="100000"/>
              <a:buFont typeface="Wingdings" pitchFamily="2" charset="2"/>
              <a:buChar char="§"/>
            </a:pPr>
            <a:r>
              <a:rPr lang="en-US" sz="1500" dirty="0">
                <a:latin typeface="Georgia" pitchFamily="18" charset="0"/>
              </a:rPr>
              <a:t>Legal concerns</a:t>
            </a:r>
          </a:p>
          <a:p>
            <a:pPr>
              <a:buSzPct val="100000"/>
              <a:buFont typeface="Wingdings" pitchFamily="2" charset="2"/>
              <a:buChar char="§"/>
            </a:pPr>
            <a:r>
              <a:rPr lang="en-US" sz="1500" dirty="0">
                <a:latin typeface="Georgia" pitchFamily="18" charset="0"/>
              </a:rPr>
              <a:t>Crisis intervention at individual and group level</a:t>
            </a:r>
          </a:p>
        </p:txBody>
      </p:sp>
    </p:spTree>
    <p:extLst>
      <p:ext uri="{BB962C8B-B14F-4D97-AF65-F5344CB8AC3E}">
        <p14:creationId xmlns:p14="http://schemas.microsoft.com/office/powerpoint/2010/main" val="11034231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2A964D-734D-4638-AE5F-4F292DE583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Georgia" pitchFamily="18" charset="0"/>
              </a:rPr>
              <a:t>EAP BENEFITS</a:t>
            </a: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0B8E37C-2A6D-409D-BBE9-67D4CF4586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D25836C6-3233-489B-AE49-D5601A6EEF14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79678D6-DDE4-4506-97CE-488A2186BD36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SzPct val="100000"/>
              <a:buNone/>
            </a:pPr>
            <a:r>
              <a:rPr lang="en-US" sz="3600" b="1" dirty="0">
                <a:solidFill>
                  <a:srgbClr val="FF0000"/>
                </a:solidFill>
                <a:latin typeface="Georgia" panose="02040502050405020303" pitchFamily="18" charset="0"/>
              </a:rPr>
              <a:t>Benefits of having a hybrid EAP for City of Houston</a:t>
            </a:r>
          </a:p>
          <a:p>
            <a:pPr marL="0" indent="0">
              <a:buSzPct val="100000"/>
              <a:buNone/>
            </a:pPr>
            <a:endParaRPr lang="en-US" sz="2000" b="1" dirty="0">
              <a:solidFill>
                <a:srgbClr val="FF0000"/>
              </a:solidFill>
              <a:latin typeface="Georgia" panose="02040502050405020303" pitchFamily="18" charset="0"/>
            </a:endParaRPr>
          </a:p>
          <a:p>
            <a:pPr lvl="0">
              <a:buSzPct val="100000"/>
              <a:buFont typeface="Wingdings" panose="05000000000000000000" pitchFamily="2" charset="2"/>
              <a:buChar char="§"/>
            </a:pPr>
            <a:r>
              <a:rPr lang="en-US" sz="3200" dirty="0">
                <a:latin typeface="Georgia" panose="02040502050405020303" pitchFamily="18" charset="0"/>
              </a:rPr>
              <a:t>Helps alleviate mental health issues, especially stress and depression, which present difficult challenges in the workplace.</a:t>
            </a:r>
          </a:p>
          <a:p>
            <a:pPr lvl="0">
              <a:buSzPct val="100000"/>
              <a:buFont typeface="Wingdings" panose="05000000000000000000" pitchFamily="2" charset="2"/>
              <a:buChar char="§"/>
            </a:pPr>
            <a:r>
              <a:rPr lang="en-US" sz="3200" dirty="0">
                <a:latin typeface="Georgia" panose="02040502050405020303" pitchFamily="18" charset="0"/>
              </a:rPr>
              <a:t>Bolsters the City’s employee assistance program by allowing employees and their dependents to seek help from providers near their residences 24 hours a day, 7 days a week.</a:t>
            </a:r>
          </a:p>
          <a:p>
            <a:pPr lvl="0">
              <a:buSzPct val="100000"/>
              <a:buFont typeface="Wingdings" panose="05000000000000000000" pitchFamily="2" charset="2"/>
              <a:buChar char="§"/>
            </a:pPr>
            <a:r>
              <a:rPr lang="en-US" sz="3200" dirty="0">
                <a:latin typeface="Georgia" panose="02040502050405020303" pitchFamily="18" charset="0"/>
              </a:rPr>
              <a:t>Provides a network of highly trained critical incident response experts who are available around the clock to intervene when violence issues, natural disasters, and deaths occur.</a:t>
            </a:r>
          </a:p>
          <a:p>
            <a:pPr lvl="0">
              <a:buSzPct val="100000"/>
              <a:buFont typeface="Wingdings" panose="05000000000000000000" pitchFamily="2" charset="2"/>
              <a:buChar char="§"/>
            </a:pPr>
            <a:r>
              <a:rPr lang="en-US" sz="3200" dirty="0">
                <a:latin typeface="Georgia" panose="02040502050405020303" pitchFamily="18" charset="0"/>
              </a:rPr>
              <a:t>Offers a wide variety of other resources including wellness education and prevention strategies that are critical to sound behavioral healthcare.</a:t>
            </a:r>
          </a:p>
          <a:p>
            <a:pPr lvl="0">
              <a:buSzPct val="100000"/>
              <a:buFont typeface="Wingdings" panose="05000000000000000000" pitchFamily="2" charset="2"/>
              <a:buChar char="§"/>
            </a:pPr>
            <a:r>
              <a:rPr lang="en-US" sz="3200" dirty="0">
                <a:latin typeface="Georgia" panose="02040502050405020303" pitchFamily="18" charset="0"/>
              </a:rPr>
              <a:t>Provides avenues that will have a positive impact on the City’s medical plan by steering ailments, which are behavioral—and not medical—to the appropriate counseling experts for timely intervention.</a:t>
            </a:r>
          </a:p>
          <a:p>
            <a:pPr lvl="0">
              <a:buSzPct val="100000"/>
              <a:buFont typeface="Wingdings" panose="05000000000000000000" pitchFamily="2" charset="2"/>
              <a:buChar char="§"/>
            </a:pPr>
            <a:r>
              <a:rPr lang="en-US" sz="3200" dirty="0">
                <a:latin typeface="Georgia" panose="02040502050405020303" pitchFamily="18" charset="0"/>
              </a:rPr>
              <a:t>Provides online resources and interactive tools that can be accessed around the clock by employees and their dependents.</a:t>
            </a:r>
          </a:p>
          <a:p>
            <a:pPr>
              <a:buSzPct val="100000"/>
              <a:buFont typeface="Wingdings" pitchFamily="2" charset="2"/>
              <a:buChar char="§"/>
            </a:pPr>
            <a:endParaRPr lang="en-US" dirty="0">
              <a:latin typeface="Georgia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16250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A492B8-B52B-4E3E-9887-7993BEAB1E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Georgia" pitchFamily="18" charset="0"/>
              </a:rPr>
              <a:t>RECOMMENDATION</a:t>
            </a: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2A3E853-6BFB-491D-BED6-DC9CB9E9D1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D25836C6-3233-489B-AE49-D5601A6EEF14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691B91B-0FE6-4EB3-A6A9-7544115C698B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>
                <a:solidFill>
                  <a:srgbClr val="FF0000"/>
                </a:solidFill>
                <a:latin typeface="Georgia" pitchFamily="18" charset="0"/>
              </a:rPr>
              <a:t>Approve:</a:t>
            </a:r>
          </a:p>
          <a:p>
            <a:pPr>
              <a:buNone/>
            </a:pPr>
            <a:endParaRPr lang="en-US" b="1" dirty="0">
              <a:solidFill>
                <a:srgbClr val="FF0000"/>
              </a:solidFill>
              <a:latin typeface="Georgia" pitchFamily="18" charset="0"/>
            </a:endParaRPr>
          </a:p>
          <a:p>
            <a:pPr marL="0" indent="0">
              <a:spcBef>
                <a:spcPts val="1200"/>
              </a:spcBef>
              <a:buSzPct val="100000"/>
              <a:buNone/>
            </a:pPr>
            <a:r>
              <a:rPr lang="en-US" dirty="0">
                <a:latin typeface="Georgia" pitchFamily="18" charset="0"/>
              </a:rPr>
              <a:t>The recommended vendor for the Employee Assistance Program contract.</a:t>
            </a:r>
            <a:endParaRPr lang="en-US" i="1" dirty="0">
              <a:latin typeface="Georgia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220995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3118</TotalTime>
  <Words>497</Words>
  <Application>Microsoft Office PowerPoint</Application>
  <PresentationFormat>On-screen Show (4:3)</PresentationFormat>
  <Paragraphs>83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Arial</vt:lpstr>
      <vt:lpstr>Calibri</vt:lpstr>
      <vt:lpstr>Georgia</vt:lpstr>
      <vt:lpstr>Tw Cen MT</vt:lpstr>
      <vt:lpstr>Wingdings</vt:lpstr>
      <vt:lpstr>Wingdings 2</vt:lpstr>
      <vt:lpstr>Median</vt:lpstr>
      <vt:lpstr>City of Houston budget and FISCAL AFFAIRS COMMITTEE March 6, 2018 </vt:lpstr>
      <vt:lpstr>OVERVIEW</vt:lpstr>
      <vt:lpstr>PROCUREMENT PROCESS</vt:lpstr>
      <vt:lpstr>PROCUREMENT PROCESS CONT’D</vt:lpstr>
      <vt:lpstr>EAP SERVICES</vt:lpstr>
      <vt:lpstr>EAP BENEFITS</vt:lpstr>
      <vt:lpstr>RECOMMENDATION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c09175</dc:creator>
  <cp:lastModifiedBy>Wright, Jocelyn - HR</cp:lastModifiedBy>
  <cp:revision>177</cp:revision>
  <cp:lastPrinted>2018-01-31T21:53:15Z</cp:lastPrinted>
  <dcterms:created xsi:type="dcterms:W3CDTF">2013-01-03T19:36:47Z</dcterms:created>
  <dcterms:modified xsi:type="dcterms:W3CDTF">2018-03-02T19:35:44Z</dcterms:modified>
</cp:coreProperties>
</file>