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removePersonalInfoOnSave="1" saveSubsetFonts="1">
  <p:sldMasterIdLst>
    <p:sldMasterId id="2147483852" r:id="rId2"/>
  </p:sldMasterIdLst>
  <p:notesMasterIdLst>
    <p:notesMasterId r:id="rId10"/>
  </p:notesMasterIdLst>
  <p:handoutMasterIdLst>
    <p:handoutMasterId r:id="rId11"/>
  </p:handoutMasterIdLst>
  <p:sldIdLst>
    <p:sldId id="285" r:id="rId3"/>
    <p:sldId id="259" r:id="rId4"/>
    <p:sldId id="272" r:id="rId5"/>
    <p:sldId id="273" r:id="rId6"/>
    <p:sldId id="284" r:id="rId7"/>
    <p:sldId id="260" r:id="rId8"/>
    <p:sldId id="271" r:id="rId9"/>
  </p:sldIdLst>
  <p:sldSz cx="9144000" cy="6858000" type="letter"/>
  <p:notesSz cx="6858000" cy="92360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  <p15:guide id="3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09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CC"/>
    <a:srgbClr val="2F1BA5"/>
    <a:srgbClr val="FF6600"/>
    <a:srgbClr val="CC3300"/>
    <a:srgbClr val="FFCB25"/>
    <a:srgbClr val="3B95D9"/>
    <a:srgbClr val="A1071D"/>
    <a:srgbClr val="FF9900"/>
    <a:srgbClr val="336600"/>
    <a:srgbClr val="FF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notesView">
  <p:normalViewPr>
    <p:restoredLeft sz="28193" autoAdjust="0"/>
    <p:restoredTop sz="97664" autoAdjust="0"/>
  </p:normalViewPr>
  <p:slideViewPr>
    <p:cSldViewPr snapToGrid="0">
      <p:cViewPr varScale="1">
        <p:scale>
          <a:sx n="115" d="100"/>
          <a:sy n="115" d="100"/>
        </p:scale>
        <p:origin x="1092" y="114"/>
      </p:cViewPr>
      <p:guideLst>
        <p:guide orient="horz" pos="2160"/>
        <p:guide pos="384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15" d="100"/>
        <a:sy n="115" d="100"/>
      </p:scale>
      <p:origin x="0" y="0"/>
    </p:cViewPr>
  </p:sorterViewPr>
  <p:notesViewPr>
    <p:cSldViewPr snapToGrid="0">
      <p:cViewPr varScale="1">
        <p:scale>
          <a:sx n="90" d="100"/>
          <a:sy n="90" d="100"/>
        </p:scale>
        <p:origin x="3774" y="90"/>
      </p:cViewPr>
      <p:guideLst>
        <p:guide orient="horz" pos="2909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1.xml"/><Relationship Id="rId16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71800" cy="46340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1"/>
            <a:ext cx="2971800" cy="46340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9508083-C74E-4DF2-A012-9C63B8FD307F}" type="datetimeFigureOut">
              <a:rPr lang="en-US"/>
              <a:t>3/2/2018</a:t>
            </a:fld>
            <a:endParaRPr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772669"/>
            <a:ext cx="2971800" cy="46340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772669"/>
            <a:ext cx="2971800" cy="46340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00214D-144D-479F-B57B-732F41D3ADF0}" type="slidenum">
              <a:rPr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98358354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71800" cy="46340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1"/>
            <a:ext cx="2971800" cy="46340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5FC22E-BC19-46BB-BF0C-ABCC5E004457}" type="datetimeFigureOut">
              <a:rPr lang="en-US"/>
              <a:t>3/2/2018</a:t>
            </a:fld>
            <a:endParaRPr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50963" y="1154113"/>
            <a:ext cx="4156075" cy="31162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44870"/>
            <a:ext cx="5486400" cy="31171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772669"/>
            <a:ext cx="2971800" cy="46340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772669"/>
            <a:ext cx="2971800" cy="46340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1479F04-A7D0-49D5-94BD-9017E0F6FE41}" type="slidenum">
              <a:rPr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747232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1A96B6-722B-43BB-A674-19440665F24D}" type="slidenum">
              <a:rPr lang="en-US" smtClean="0">
                <a:solidFill>
                  <a:prstClr val="black"/>
                </a:solidFill>
              </a:rPr>
              <a:pPr/>
              <a:t>1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683163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479F04-A7D0-49D5-94BD-9017E0F6FE41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186241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85800" y="4444869"/>
            <a:ext cx="5486400" cy="4791206"/>
          </a:xfrm>
        </p:spPr>
        <p:txBody>
          <a:bodyPr/>
          <a:lstStyle/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endParaRPr lang="en-US" dirty="0"/>
          </a:p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endParaRPr lang="en-US" baseline="0" dirty="0"/>
          </a:p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endParaRPr lang="en-US" dirty="0"/>
          </a:p>
          <a:p>
            <a:pPr marL="0" indent="0" algn="r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baseline="0" dirty="0"/>
              <a:t>3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baseline="0" dirty="0"/>
              <a:t>	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231642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479F04-A7D0-49D5-94BD-9017E0F6FE41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851670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479F04-A7D0-49D5-94BD-9017E0F6FE41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838185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br>
              <a:rPr lang="en-US" baseline="0" dirty="0"/>
            </a:b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479F04-A7D0-49D5-94BD-9017E0F6FE41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829531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479F04-A7D0-49D5-94BD-9017E0F6FE41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10250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11E90DD7-F98A-4B8E-8B3B-C6B5E6A469D7}" type="datetime1">
              <a:rPr lang="en-US" smtClean="0"/>
              <a:pPr/>
              <a:t>3/2/2018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n-US">
              <a:solidFill>
                <a:srgbClr val="DBF5F9"/>
              </a:solidFill>
            </a:endParaRPr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D25836C6-3233-489B-AE49-D5601A6EEF14}" type="slidenum">
              <a:rPr lang="en-US" smtClean="0">
                <a:solidFill>
                  <a:srgbClr val="DBF5F9"/>
                </a:solidFill>
              </a:rPr>
              <a:pPr/>
              <a:t>‹#›</a:t>
            </a:fld>
            <a:endParaRPr lang="en-US">
              <a:solidFill>
                <a:srgbClr val="DBF5F9"/>
              </a:solidFill>
            </a:endParaRP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3845" y="365761"/>
            <a:ext cx="7886700" cy="502145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A2F6F0-EB13-43CD-9016-AEA56E07104D}" type="datetime1">
              <a:rPr lang="en-US" smtClean="0"/>
              <a:t>3/2/2018</a:t>
            </a:fld>
            <a:endParaRPr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4050823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93FF8441-F48E-492B-A75E-4601F429D3C5}" type="datetime1">
              <a:rPr lang="en-US" smtClean="0">
                <a:solidFill>
                  <a:srgbClr val="04617B"/>
                </a:solidFill>
              </a:rPr>
              <a:pPr/>
              <a:t>3/2/2018</a:t>
            </a:fld>
            <a:endParaRPr lang="en-US">
              <a:solidFill>
                <a:srgbClr val="04617B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>
              <a:solidFill>
                <a:srgbClr val="04617B"/>
              </a:solidFill>
            </a:endParaRPr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D25836C6-3233-489B-AE49-D5601A6EEF1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53" r:id="rId1"/>
    <p:sldLayoutId id="2147483861" r:id="rId2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4267200"/>
            <a:ext cx="8458200" cy="1828800"/>
          </a:xfrm>
        </p:spPr>
        <p:txBody>
          <a:bodyPr>
            <a:normAutofit/>
          </a:bodyPr>
          <a:lstStyle/>
          <a:p>
            <a:pPr algn="r"/>
            <a:r>
              <a:rPr lang="en-US" sz="2000" b="1" dirty="0">
                <a:latin typeface="Georgia" pitchFamily="18" charset="0"/>
              </a:rPr>
              <a:t>City of Houston</a:t>
            </a:r>
            <a:br>
              <a:rPr lang="en-US" sz="2000" b="1" dirty="0">
                <a:latin typeface="Georgia" pitchFamily="18" charset="0"/>
              </a:rPr>
            </a:br>
            <a:r>
              <a:rPr lang="en-US" sz="2000" b="1" dirty="0">
                <a:latin typeface="Georgia" pitchFamily="18" charset="0"/>
              </a:rPr>
              <a:t>budget and FISCAL AFFAIRS COMMITTEE</a:t>
            </a:r>
            <a:br>
              <a:rPr lang="en-US" sz="2000" b="1" dirty="0">
                <a:latin typeface="Georgia" pitchFamily="18" charset="0"/>
              </a:rPr>
            </a:br>
            <a:r>
              <a:rPr lang="en-US" sz="2000" b="1" dirty="0">
                <a:latin typeface="Georgia" pitchFamily="18" charset="0"/>
              </a:rPr>
              <a:t>MARCH 6, 2018</a:t>
            </a:r>
            <a:br>
              <a:rPr lang="en-US" sz="2400" dirty="0">
                <a:latin typeface="Georgia" pitchFamily="18" charset="0"/>
              </a:rPr>
            </a:br>
            <a:endParaRPr lang="en-US" sz="2400" dirty="0">
              <a:latin typeface="Georgia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04800" y="609600"/>
            <a:ext cx="8458200" cy="3733800"/>
          </a:xfrm>
        </p:spPr>
        <p:txBody>
          <a:bodyPr>
            <a:normAutofit fontScale="92500" lnSpcReduction="20000"/>
          </a:bodyPr>
          <a:lstStyle/>
          <a:p>
            <a:pPr algn="ctr"/>
            <a:endParaRPr lang="en-US" b="1" dirty="0"/>
          </a:p>
          <a:p>
            <a:pPr lvl="1">
              <a:spcBef>
                <a:spcPts val="1200"/>
              </a:spcBef>
            </a:pPr>
            <a:r>
              <a:rPr lang="en-US" sz="3800" b="1" dirty="0">
                <a:latin typeface="Georgia" pitchFamily="18" charset="0"/>
              </a:rPr>
              <a:t>COBRA ADMINISTRATON SERVICES</a:t>
            </a:r>
          </a:p>
          <a:p>
            <a:pPr lvl="1"/>
            <a:endParaRPr lang="en-US" sz="3800" b="1" dirty="0">
              <a:latin typeface="Georgia" pitchFamily="18" charset="0"/>
            </a:endParaRPr>
          </a:p>
          <a:p>
            <a:pPr lvl="1">
              <a:spcBef>
                <a:spcPts val="1200"/>
              </a:spcBef>
            </a:pPr>
            <a:r>
              <a:rPr lang="en-US" sz="3800" b="1" dirty="0">
                <a:latin typeface="Georgia" pitchFamily="18" charset="0"/>
              </a:rPr>
              <a:t>Briefing</a:t>
            </a:r>
          </a:p>
          <a:p>
            <a:pPr algn="ctr">
              <a:spcAft>
                <a:spcPts val="600"/>
              </a:spcAft>
            </a:pPr>
            <a:r>
              <a:rPr lang="en-US" sz="3800" b="1" dirty="0">
                <a:solidFill>
                  <a:schemeClr val="tx1"/>
                </a:solidFill>
                <a:latin typeface="Georgia" pitchFamily="18" charset="0"/>
              </a:rPr>
              <a:t> by</a:t>
            </a:r>
          </a:p>
          <a:p>
            <a:pPr algn="ctr"/>
            <a:r>
              <a:rPr lang="en-US" sz="3800" b="1" dirty="0">
                <a:latin typeface="Georgia" pitchFamily="18" charset="0"/>
              </a:rPr>
              <a:t>Human Resources Department</a:t>
            </a:r>
          </a:p>
          <a:p>
            <a:pPr algn="ctr"/>
            <a:endParaRPr lang="en-US" sz="3200" b="1" dirty="0">
              <a:solidFill>
                <a:srgbClr val="FF0000"/>
              </a:solidFill>
              <a:latin typeface="Georgia" pitchFamily="18" charset="0"/>
            </a:endParaRPr>
          </a:p>
          <a:p>
            <a:pPr algn="ctr"/>
            <a:endParaRPr lang="en-US" b="1" dirty="0"/>
          </a:p>
          <a:p>
            <a:pPr algn="ctr"/>
            <a:endParaRPr lang="en-US" b="1" dirty="0"/>
          </a:p>
          <a:p>
            <a:endParaRPr lang="en-US" b="1" dirty="0"/>
          </a:p>
        </p:txBody>
      </p:sp>
      <p:pic>
        <p:nvPicPr>
          <p:cNvPr id="1026" name="Picture 2" descr="C:\Users\e112340\Desktop\CitySeal-Color-[Converted].gi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5688" y="4415883"/>
            <a:ext cx="1594625" cy="14831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230262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65761"/>
            <a:ext cx="8063345" cy="502145"/>
          </a:xfrm>
        </p:spPr>
        <p:txBody>
          <a:bodyPr>
            <a:normAutofit fontScale="90000"/>
          </a:bodyPr>
          <a:lstStyle/>
          <a:p>
            <a:r>
              <a:rPr lang="en-US" dirty="0">
                <a:latin typeface="Georgia" panose="02040502050405020303" pitchFamily="18" charset="0"/>
              </a:rPr>
              <a:t>OVERVIEW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4967" y="1594624"/>
            <a:ext cx="8999033" cy="4939180"/>
          </a:xfrm>
        </p:spPr>
        <p:txBody>
          <a:bodyPr>
            <a:noAutofit/>
          </a:bodyPr>
          <a:lstStyle/>
          <a:p>
            <a:pPr>
              <a:buClr>
                <a:schemeClr val="tx2"/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sz="2400" dirty="0">
                <a:latin typeface="Georgia" panose="02040502050405020303" pitchFamily="18" charset="0"/>
              </a:rPr>
              <a:t>COBRA—Consolidated Omnibus Budget Reconciliation Act; enacted by US Congress in 1986.</a:t>
            </a:r>
          </a:p>
          <a:p>
            <a:pPr>
              <a:buClr>
                <a:schemeClr val="tx2"/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sz="2400" dirty="0">
                <a:latin typeface="Georgia" panose="02040502050405020303" pitchFamily="18" charset="0"/>
              </a:rPr>
              <a:t>It’s a federal mandate for employers with 20 or more employees to provide COBRA services to beneficiaries.</a:t>
            </a:r>
          </a:p>
          <a:p>
            <a:pPr>
              <a:buClr>
                <a:schemeClr val="tx2"/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sz="2400" dirty="0">
                <a:latin typeface="Georgia" panose="02040502050405020303" pitchFamily="18" charset="0"/>
              </a:rPr>
              <a:t>Provides temporary continuation of health insurance at group rates.</a:t>
            </a:r>
          </a:p>
          <a:p>
            <a:pPr>
              <a:buClr>
                <a:schemeClr val="tx2"/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sz="2400" dirty="0">
                <a:latin typeface="Georgia" panose="02040502050405020303" pitchFamily="18" charset="0"/>
              </a:rPr>
              <a:t>COBRA subscribers pay the employee and employer portion of the benefits costs plus two percent (2%) administrative fee.</a:t>
            </a:r>
          </a:p>
          <a:p>
            <a:pPr>
              <a:buClr>
                <a:schemeClr val="tx2"/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sz="2400" dirty="0">
                <a:latin typeface="Georgia" panose="02040502050405020303" pitchFamily="18" charset="0"/>
              </a:rPr>
              <a:t>Qualified beneficiaries are certain former employees, spouses, former spouses, and dependent children.</a:t>
            </a:r>
          </a:p>
          <a:p>
            <a:pPr marL="0" indent="0">
              <a:buNone/>
            </a:pPr>
            <a:endParaRPr lang="en-US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4FAB73BC-B049-4115-A692-8D63A059BFB8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09476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9570" y="365761"/>
            <a:ext cx="9065941" cy="502145"/>
          </a:xfrm>
        </p:spPr>
        <p:txBody>
          <a:bodyPr>
            <a:noAutofit/>
          </a:bodyPr>
          <a:lstStyle/>
          <a:p>
            <a:r>
              <a:rPr lang="en-US" sz="3800" dirty="0">
                <a:latin typeface="Georgia" panose="02040502050405020303" pitchFamily="18" charset="0"/>
              </a:rPr>
              <a:t>WHEN IS COBRA INFORMATION PROVIDED?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7561" y="1583473"/>
            <a:ext cx="7962984" cy="4596666"/>
          </a:xfrm>
        </p:spPr>
        <p:txBody>
          <a:bodyPr>
            <a:normAutofit/>
          </a:bodyPr>
          <a:lstStyle/>
          <a:p>
            <a:pPr>
              <a:spcAft>
                <a:spcPts val="1200"/>
              </a:spcAft>
              <a:buClr>
                <a:schemeClr val="tx2"/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sz="2800" dirty="0">
                <a:latin typeface="Georgia" panose="02040502050405020303" pitchFamily="18" charset="0"/>
              </a:rPr>
              <a:t>Upon employment</a:t>
            </a:r>
          </a:p>
          <a:p>
            <a:pPr>
              <a:spcAft>
                <a:spcPts val="1200"/>
              </a:spcAft>
              <a:buClr>
                <a:schemeClr val="tx2"/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sz="2800" dirty="0">
                <a:latin typeface="Georgia" panose="02040502050405020303" pitchFamily="18" charset="0"/>
              </a:rPr>
              <a:t>Upon voluntary and involuntary termination</a:t>
            </a:r>
          </a:p>
          <a:p>
            <a:pPr>
              <a:spcAft>
                <a:spcPts val="1200"/>
              </a:spcAft>
              <a:buClr>
                <a:schemeClr val="tx2"/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sz="2800" dirty="0">
                <a:latin typeface="Georgia" panose="02040502050405020303" pitchFamily="18" charset="0"/>
              </a:rPr>
              <a:t>Divorce</a:t>
            </a:r>
          </a:p>
          <a:p>
            <a:pPr>
              <a:spcAft>
                <a:spcPts val="1200"/>
              </a:spcAft>
              <a:buClr>
                <a:schemeClr val="tx2"/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sz="2800" dirty="0">
                <a:latin typeface="Georgia" panose="02040502050405020303" pitchFamily="18" charset="0"/>
              </a:rPr>
              <a:t>Death of terminated employee who has COBRA</a:t>
            </a:r>
          </a:p>
          <a:p>
            <a:pPr>
              <a:spcAft>
                <a:spcPts val="1200"/>
              </a:spcAft>
              <a:buClr>
                <a:schemeClr val="tx2"/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sz="2800" dirty="0">
                <a:latin typeface="Georgia" panose="02040502050405020303" pitchFamily="18" charset="0"/>
              </a:rPr>
              <a:t>Notice of plan changes, etc.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4FAB73BC-B049-4115-A692-8D63A059BFB8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01652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>
                <a:solidFill>
                  <a:srgbClr val="C00000"/>
                </a:solidFill>
              </a:rPr>
              <a:t> </a:t>
            </a:r>
            <a:r>
              <a:rPr lang="en-US" dirty="0">
                <a:latin typeface="Georgia" panose="02040502050405020303" pitchFamily="18" charset="0"/>
              </a:rPr>
              <a:t>DURATION OF COBRA</a:t>
            </a:r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16018533"/>
              </p:ext>
            </p:extLst>
          </p:nvPr>
        </p:nvGraphicFramePr>
        <p:xfrm>
          <a:off x="791737" y="1639229"/>
          <a:ext cx="7103327" cy="395619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0641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9691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29806">
                <a:tc>
                  <a:txBody>
                    <a:bodyPr/>
                    <a:lstStyle/>
                    <a:p>
                      <a:r>
                        <a:rPr lang="en-US" sz="2800" dirty="0">
                          <a:latin typeface="Georgia" panose="02040502050405020303" pitchFamily="18" charset="0"/>
                        </a:rPr>
                        <a:t>BENEFICIARIES</a:t>
                      </a:r>
                    </a:p>
                  </a:txBody>
                  <a:tcP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dirty="0">
                          <a:latin typeface="Georgia" panose="02040502050405020303" pitchFamily="18" charset="0"/>
                        </a:rPr>
                        <a:t>DURATION</a:t>
                      </a:r>
                    </a:p>
                  </a:txBody>
                  <a:tcPr>
                    <a:solidFill>
                      <a:schemeClr val="accent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96828">
                <a:tc>
                  <a:txBody>
                    <a:bodyPr/>
                    <a:lstStyle/>
                    <a:p>
                      <a:r>
                        <a:rPr lang="en-US" sz="2800" dirty="0">
                          <a:latin typeface="Georgia" panose="02040502050405020303" pitchFamily="18" charset="0"/>
                        </a:rPr>
                        <a:t>Terminated</a:t>
                      </a:r>
                      <a:r>
                        <a:rPr lang="en-US" sz="2800" baseline="0" dirty="0">
                          <a:latin typeface="Georgia" panose="02040502050405020303" pitchFamily="18" charset="0"/>
                        </a:rPr>
                        <a:t> employees</a:t>
                      </a:r>
                      <a:endParaRPr lang="en-US" sz="2800" dirty="0">
                        <a:latin typeface="Georgia" panose="02040502050405020303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>
                          <a:latin typeface="Georgia" panose="02040502050405020303" pitchFamily="18" charset="0"/>
                        </a:rPr>
                        <a:t>18 months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12696">
                <a:tc>
                  <a:txBody>
                    <a:bodyPr/>
                    <a:lstStyle/>
                    <a:p>
                      <a:r>
                        <a:rPr lang="en-US" sz="2800" dirty="0">
                          <a:latin typeface="Georgia" panose="02040502050405020303" pitchFamily="18" charset="0"/>
                        </a:rPr>
                        <a:t>Disability within 60 days</a:t>
                      </a:r>
                      <a:r>
                        <a:rPr lang="en-US" sz="2800" baseline="0" dirty="0">
                          <a:latin typeface="Georgia" panose="02040502050405020303" pitchFamily="18" charset="0"/>
                        </a:rPr>
                        <a:t> of COBRA continuation</a:t>
                      </a:r>
                      <a:endParaRPr lang="en-US" sz="2800" dirty="0">
                        <a:latin typeface="Georgia" panose="02040502050405020303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>
                          <a:latin typeface="Georgia" panose="02040502050405020303" pitchFamily="18" charset="0"/>
                        </a:rPr>
                        <a:t>29 months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29806">
                <a:tc>
                  <a:txBody>
                    <a:bodyPr/>
                    <a:lstStyle/>
                    <a:p>
                      <a:r>
                        <a:rPr lang="en-US" sz="2800" dirty="0">
                          <a:latin typeface="Georgia" panose="02040502050405020303" pitchFamily="18" charset="0"/>
                        </a:rPr>
                        <a:t>Survivors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>
                          <a:latin typeface="Georgia" panose="02040502050405020303" pitchFamily="18" charset="0"/>
                        </a:rPr>
                        <a:t>36 months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087063">
                <a:tc>
                  <a:txBody>
                    <a:bodyPr/>
                    <a:lstStyle/>
                    <a:p>
                      <a:r>
                        <a:rPr lang="en-US" sz="2800" dirty="0">
                          <a:latin typeface="Georgia" panose="02040502050405020303" pitchFamily="18" charset="0"/>
                        </a:rPr>
                        <a:t>Spouses</a:t>
                      </a:r>
                      <a:r>
                        <a:rPr lang="en-US" sz="2800" baseline="0" dirty="0">
                          <a:latin typeface="Georgia" panose="02040502050405020303" pitchFamily="18" charset="0"/>
                        </a:rPr>
                        <a:t> who lose coverage due to divorce</a:t>
                      </a:r>
                      <a:endParaRPr lang="en-US" sz="2800" dirty="0">
                        <a:latin typeface="Georgia" panose="02040502050405020303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>
                          <a:latin typeface="Georgia" panose="02040502050405020303" pitchFamily="18" charset="0"/>
                        </a:rPr>
                        <a:t>36</a:t>
                      </a:r>
                      <a:r>
                        <a:rPr lang="en-US" sz="2800" baseline="0" dirty="0">
                          <a:latin typeface="Georgia" panose="02040502050405020303" pitchFamily="18" charset="0"/>
                        </a:rPr>
                        <a:t> </a:t>
                      </a:r>
                      <a:r>
                        <a:rPr lang="en-US" sz="2800" dirty="0">
                          <a:latin typeface="Georgia" panose="02040502050405020303" pitchFamily="18" charset="0"/>
                        </a:rPr>
                        <a:t>months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4FAB73BC-B049-4115-A692-8D63A059BFB8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00452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0031" y="354610"/>
            <a:ext cx="8209072" cy="502145"/>
          </a:xfrm>
        </p:spPr>
        <p:txBody>
          <a:bodyPr>
            <a:noAutofit/>
          </a:bodyPr>
          <a:lstStyle/>
          <a:p>
            <a:r>
              <a:rPr lang="en-US" sz="3600" dirty="0">
                <a:latin typeface="Georgia" panose="02040502050405020303" pitchFamily="18" charset="0"/>
              </a:rPr>
              <a:t>CITY’S MONTHLY COBRA RATES (2017-2018) ILLUSTRATION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21202527"/>
              </p:ext>
            </p:extLst>
          </p:nvPr>
        </p:nvGraphicFramePr>
        <p:xfrm>
          <a:off x="702526" y="1717312"/>
          <a:ext cx="7426713" cy="381947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0518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0817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7340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3995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743560">
                <a:tc>
                  <a:txBody>
                    <a:bodyPr/>
                    <a:lstStyle/>
                    <a:p>
                      <a:r>
                        <a:rPr lang="en-US" sz="2000" dirty="0">
                          <a:latin typeface="Georgia" panose="02040502050405020303" pitchFamily="18" charset="0"/>
                        </a:rPr>
                        <a:t>EPO LIMITED</a:t>
                      </a:r>
                    </a:p>
                  </a:txBody>
                  <a:tcP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000" dirty="0">
                          <a:latin typeface="Georgia" panose="02040502050405020303" pitchFamily="18" charset="0"/>
                        </a:rPr>
                        <a:t>MEDICAL </a:t>
                      </a:r>
                      <a:r>
                        <a:rPr lang="en-US" sz="2000" baseline="0" dirty="0">
                          <a:latin typeface="Georgia" panose="02040502050405020303" pitchFamily="18" charset="0"/>
                        </a:rPr>
                        <a:t> PREMIUM*</a:t>
                      </a:r>
                      <a:endParaRPr lang="en-US" sz="2000" dirty="0">
                        <a:latin typeface="Georgia" panose="02040502050405020303" pitchFamily="18" charset="0"/>
                      </a:endParaRPr>
                    </a:p>
                  </a:txBody>
                  <a:tcP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000" dirty="0">
                          <a:latin typeface="Georgia" panose="02040502050405020303" pitchFamily="18" charset="0"/>
                        </a:rPr>
                        <a:t>2% </a:t>
                      </a:r>
                    </a:p>
                    <a:p>
                      <a:pPr algn="r"/>
                      <a:r>
                        <a:rPr lang="en-US" sz="2000" baseline="0" dirty="0">
                          <a:latin typeface="Georgia" panose="02040502050405020303" pitchFamily="18" charset="0"/>
                        </a:rPr>
                        <a:t>ADMIN. FEE</a:t>
                      </a:r>
                      <a:endParaRPr lang="en-US" sz="2000" dirty="0">
                        <a:latin typeface="Georgia" panose="02040502050405020303" pitchFamily="18" charset="0"/>
                      </a:endParaRPr>
                    </a:p>
                  </a:txBody>
                  <a:tcP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000" dirty="0">
                          <a:latin typeface="Georgia" panose="02040502050405020303" pitchFamily="18" charset="0"/>
                        </a:rPr>
                        <a:t>TOTAL</a:t>
                      </a:r>
                    </a:p>
                  </a:txBody>
                  <a:tcPr>
                    <a:solidFill>
                      <a:schemeClr val="accent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43560">
                <a:tc>
                  <a:txBody>
                    <a:bodyPr/>
                    <a:lstStyle/>
                    <a:p>
                      <a:r>
                        <a:rPr lang="en-US" sz="2000" dirty="0">
                          <a:latin typeface="Georgia" panose="02040502050405020303" pitchFamily="18" charset="0"/>
                        </a:rPr>
                        <a:t>Participant</a:t>
                      </a:r>
                      <a:r>
                        <a:rPr lang="en-US" sz="2000" baseline="0" dirty="0">
                          <a:latin typeface="Georgia" panose="02040502050405020303" pitchFamily="18" charset="0"/>
                        </a:rPr>
                        <a:t> only</a:t>
                      </a:r>
                      <a:endParaRPr lang="en-US" sz="2000" dirty="0">
                        <a:latin typeface="Georgia" panose="02040502050405020303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000" dirty="0">
                          <a:latin typeface="Georgia" panose="02040502050405020303" pitchFamily="18" charset="0"/>
                        </a:rPr>
                        <a:t>$558.88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000" dirty="0">
                          <a:latin typeface="Georgia" panose="02040502050405020303" pitchFamily="18" charset="0"/>
                        </a:rPr>
                        <a:t>$11.18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000" dirty="0">
                          <a:latin typeface="Georgia" panose="02040502050405020303" pitchFamily="18" charset="0"/>
                        </a:rPr>
                        <a:t>$570.06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43560">
                <a:tc>
                  <a:txBody>
                    <a:bodyPr/>
                    <a:lstStyle/>
                    <a:p>
                      <a:r>
                        <a:rPr lang="en-US" sz="2000" dirty="0">
                          <a:latin typeface="Georgia" panose="02040502050405020303" pitchFamily="18" charset="0"/>
                        </a:rPr>
                        <a:t>Participant</a:t>
                      </a:r>
                      <a:r>
                        <a:rPr lang="en-US" sz="2000" baseline="0" dirty="0">
                          <a:latin typeface="Georgia" panose="02040502050405020303" pitchFamily="18" charset="0"/>
                        </a:rPr>
                        <a:t> &amp; Spouse</a:t>
                      </a:r>
                      <a:endParaRPr lang="en-US" sz="2000" dirty="0">
                        <a:latin typeface="Georgia" panose="02040502050405020303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000" dirty="0">
                          <a:latin typeface="Georgia" panose="02040502050405020303" pitchFamily="18" charset="0"/>
                        </a:rPr>
                        <a:t>$1,285.38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000" dirty="0">
                          <a:latin typeface="Georgia" panose="02040502050405020303" pitchFamily="18" charset="0"/>
                        </a:rPr>
                        <a:t>$25.71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000" dirty="0">
                          <a:latin typeface="Georgia" panose="02040502050405020303" pitchFamily="18" charset="0"/>
                        </a:rPr>
                        <a:t>$1,311.09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45238">
                <a:tc>
                  <a:txBody>
                    <a:bodyPr/>
                    <a:lstStyle/>
                    <a:p>
                      <a:r>
                        <a:rPr lang="en-US" sz="2000" dirty="0">
                          <a:latin typeface="Georgia" panose="02040502050405020303" pitchFamily="18" charset="0"/>
                        </a:rPr>
                        <a:t>Participant</a:t>
                      </a:r>
                      <a:r>
                        <a:rPr lang="en-US" sz="2000" baseline="0" dirty="0">
                          <a:latin typeface="Georgia" panose="02040502050405020303" pitchFamily="18" charset="0"/>
                        </a:rPr>
                        <a:t> &amp; Child(ren)</a:t>
                      </a:r>
                      <a:endParaRPr lang="en-US" sz="2000" dirty="0">
                        <a:latin typeface="Georgia" panose="02040502050405020303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000" dirty="0">
                          <a:latin typeface="Georgia" panose="02040502050405020303" pitchFamily="18" charset="0"/>
                        </a:rPr>
                        <a:t>$1,061.84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000" dirty="0">
                          <a:latin typeface="Georgia" panose="02040502050405020303" pitchFamily="18" charset="0"/>
                        </a:rPr>
                        <a:t>$21.24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000" dirty="0">
                          <a:latin typeface="Georgia" panose="02040502050405020303" pitchFamily="18" charset="0"/>
                        </a:rPr>
                        <a:t>$1,083.08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43560">
                <a:tc>
                  <a:txBody>
                    <a:bodyPr/>
                    <a:lstStyle/>
                    <a:p>
                      <a:r>
                        <a:rPr lang="en-US" sz="2000" dirty="0">
                          <a:latin typeface="Georgia" panose="02040502050405020303" pitchFamily="18" charset="0"/>
                        </a:rPr>
                        <a:t>Participant</a:t>
                      </a:r>
                      <a:r>
                        <a:rPr lang="en-US" sz="2000" baseline="0" dirty="0">
                          <a:latin typeface="Georgia" panose="02040502050405020303" pitchFamily="18" charset="0"/>
                        </a:rPr>
                        <a:t>  &amp; Family</a:t>
                      </a:r>
                      <a:endParaRPr lang="en-US" sz="2000" dirty="0">
                        <a:latin typeface="Georgia" panose="02040502050405020303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000" dirty="0">
                          <a:latin typeface="Georgia" panose="02040502050405020303" pitchFamily="18" charset="0"/>
                        </a:rPr>
                        <a:t>$1,956.00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000" dirty="0">
                          <a:latin typeface="Georgia" panose="02040502050405020303" pitchFamily="18" charset="0"/>
                        </a:rPr>
                        <a:t>$39.12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000" dirty="0">
                          <a:latin typeface="Georgia" panose="02040502050405020303" pitchFamily="18" charset="0"/>
                        </a:rPr>
                        <a:t>$1,995.12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4FAB73BC-B049-4115-A692-8D63A059BFB8}" type="slidenum">
              <a:rPr lang="en-US" smtClean="0"/>
              <a:t>5</a:t>
            </a:fld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780585" y="5854390"/>
            <a:ext cx="66907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Georgia" panose="02040502050405020303" pitchFamily="18" charset="0"/>
              </a:rPr>
              <a:t>*Rate includes contribution paid by the City and participant. </a:t>
            </a:r>
          </a:p>
        </p:txBody>
      </p:sp>
    </p:spTree>
    <p:extLst>
      <p:ext uri="{BB962C8B-B14F-4D97-AF65-F5344CB8AC3E}">
        <p14:creationId xmlns:p14="http://schemas.microsoft.com/office/powerpoint/2010/main" val="27235598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0294" y="365761"/>
            <a:ext cx="8474926" cy="502145"/>
          </a:xfrm>
        </p:spPr>
        <p:txBody>
          <a:bodyPr>
            <a:normAutofit fontScale="90000"/>
          </a:bodyPr>
          <a:lstStyle/>
          <a:p>
            <a:r>
              <a:rPr lang="en-US" dirty="0">
                <a:latin typeface="Georgia" panose="02040502050405020303" pitchFamily="18" charset="0"/>
              </a:rPr>
              <a:t>STATUS OF CITY’S COBRA SERVICES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9502" y="1561171"/>
            <a:ext cx="8530683" cy="4728117"/>
          </a:xfrm>
        </p:spPr>
        <p:txBody>
          <a:bodyPr>
            <a:normAutofit fontScale="92500" lnSpcReduction="10000"/>
          </a:bodyPr>
          <a:lstStyle/>
          <a:p>
            <a:pPr>
              <a:buClr>
                <a:schemeClr val="tx2"/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dirty="0">
                <a:latin typeface="Georgia" panose="02040502050405020303" pitchFamily="18" charset="0"/>
              </a:rPr>
              <a:t>Effective June 24, 2014, Ceridian HCM, Inc. (Ceridian) was approved by City Council as the administrative services vendor for COBRA after a competitive bid process. </a:t>
            </a:r>
          </a:p>
          <a:p>
            <a:pPr>
              <a:buClr>
                <a:schemeClr val="tx2"/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dirty="0">
                <a:latin typeface="Georgia" panose="02040502050405020303" pitchFamily="18" charset="0"/>
              </a:rPr>
              <a:t>At the end of 2016, Ceridian notified the City that it was no longer going to offer COBRA services in 2017. </a:t>
            </a:r>
          </a:p>
          <a:p>
            <a:pPr>
              <a:buClr>
                <a:schemeClr val="tx2"/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dirty="0">
                <a:latin typeface="Georgia" panose="02040502050405020303" pitchFamily="18" charset="0"/>
              </a:rPr>
              <a:t>To avoid breach of contract and disruption in services for the City and other governmental entities, Ceridian continued to offer COBRA administrative services through </a:t>
            </a:r>
            <a:r>
              <a:rPr lang="en-US" dirty="0" err="1">
                <a:latin typeface="Georgia" panose="02040502050405020303" pitchFamily="18" charset="0"/>
              </a:rPr>
              <a:t>WageWorks</a:t>
            </a:r>
            <a:r>
              <a:rPr lang="en-US" dirty="0">
                <a:latin typeface="Georgia" panose="02040502050405020303" pitchFamily="18" charset="0"/>
              </a:rPr>
              <a:t> per the existing contract until other arrangements could be made.</a:t>
            </a:r>
          </a:p>
          <a:p>
            <a:pPr>
              <a:buClr>
                <a:srgbClr val="C00000"/>
              </a:buClr>
              <a:buSzPct val="100000"/>
              <a:buFont typeface="Wingdings" panose="05000000000000000000" pitchFamily="2" charset="2"/>
              <a:buChar char="§"/>
            </a:pPr>
            <a:endParaRPr lang="en-US" sz="3000" dirty="0">
              <a:solidFill>
                <a:schemeClr val="bg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4FAB73BC-B049-4115-A692-8D63A059BFB8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36144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932" y="365761"/>
            <a:ext cx="8230613" cy="502145"/>
          </a:xfrm>
        </p:spPr>
        <p:txBody>
          <a:bodyPr>
            <a:normAutofit fontScale="90000"/>
          </a:bodyPr>
          <a:lstStyle/>
          <a:p>
            <a:r>
              <a:rPr lang="en-US" dirty="0">
                <a:solidFill>
                  <a:srgbClr val="C00000"/>
                </a:solidFill>
              </a:rPr>
              <a:t> </a:t>
            </a:r>
            <a:r>
              <a:rPr lang="en-US" dirty="0">
                <a:solidFill>
                  <a:schemeClr val="bg2"/>
                </a:solidFill>
                <a:latin typeface="Georgia" panose="02040502050405020303" pitchFamily="18" charset="0"/>
              </a:rPr>
              <a:t>RECOMMENDATION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1512" y="1550020"/>
            <a:ext cx="8452625" cy="4850780"/>
          </a:xfrm>
        </p:spPr>
        <p:txBody>
          <a:bodyPr>
            <a:noAutofit/>
          </a:bodyPr>
          <a:lstStyle/>
          <a:p>
            <a:pPr marL="457200" lvl="1" indent="0"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3300" b="1" dirty="0">
                <a:solidFill>
                  <a:srgbClr val="FF0000"/>
                </a:solidFill>
                <a:latin typeface="Georgia" panose="02040502050405020303" pitchFamily="18" charset="0"/>
              </a:rPr>
              <a:t>Approve:</a:t>
            </a:r>
          </a:p>
          <a:p>
            <a:pPr marL="457200" lvl="1" indent="0">
              <a:spcBef>
                <a:spcPts val="0"/>
              </a:spcBef>
              <a:spcAft>
                <a:spcPts val="600"/>
              </a:spcAft>
              <a:buNone/>
            </a:pPr>
            <a:endParaRPr lang="en-US" sz="3300" b="1" i="1" dirty="0">
              <a:solidFill>
                <a:srgbClr val="FF0000"/>
              </a:solidFill>
              <a:latin typeface="Georgia" panose="02040502050405020303" pitchFamily="18" charset="0"/>
            </a:endParaRPr>
          </a:p>
          <a:p>
            <a:pPr marL="457200" lvl="1" indent="0"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3300" dirty="0">
                <a:solidFill>
                  <a:schemeClr val="bg1"/>
                </a:solidFill>
                <a:latin typeface="Georgia" panose="02040502050405020303" pitchFamily="18" charset="0"/>
              </a:rPr>
              <a:t>An amendment to expand the scope of the current </a:t>
            </a:r>
            <a:r>
              <a:rPr lang="en-US" sz="3300" dirty="0" err="1">
                <a:solidFill>
                  <a:schemeClr val="bg1"/>
                </a:solidFill>
                <a:latin typeface="Georgia" panose="02040502050405020303" pitchFamily="18" charset="0"/>
              </a:rPr>
              <a:t>WageWorks</a:t>
            </a:r>
            <a:r>
              <a:rPr lang="en-US" sz="3300" dirty="0">
                <a:solidFill>
                  <a:schemeClr val="bg1"/>
                </a:solidFill>
                <a:latin typeface="Georgia" panose="02040502050405020303" pitchFamily="18" charset="0"/>
              </a:rPr>
              <a:t> Flexible Spending Account contract to include COBRA administrative services and transfer funds from the Ceridian contract to </a:t>
            </a:r>
            <a:r>
              <a:rPr lang="en-US" sz="3300" dirty="0" err="1">
                <a:solidFill>
                  <a:schemeClr val="bg1"/>
                </a:solidFill>
                <a:latin typeface="Georgia" panose="02040502050405020303" pitchFamily="18" charset="0"/>
              </a:rPr>
              <a:t>WageWorks</a:t>
            </a:r>
            <a:r>
              <a:rPr lang="en-US" sz="3300" dirty="0">
                <a:solidFill>
                  <a:schemeClr val="bg1"/>
                </a:solidFill>
                <a:latin typeface="Georgia" panose="02040502050405020303" pitchFamily="18" charset="0"/>
              </a:rPr>
              <a:t> effective May 1, 2018.</a:t>
            </a:r>
            <a:r>
              <a:rPr lang="en-US" dirty="0"/>
              <a:t>May 1, 2018; and not exercise our fifth year option on the Ceridian contract.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4FAB73BC-B049-4115-A692-8D63A059BFB8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837894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Composite">
      <a:dk1>
        <a:sysClr val="windowText" lastClr="000000"/>
      </a:dk1>
      <a:lt1>
        <a:sysClr val="window" lastClr="FFFFFF"/>
      </a:lt1>
      <a:dk2>
        <a:srgbClr val="5B6973"/>
      </a:dk2>
      <a:lt2>
        <a:srgbClr val="E7ECED"/>
      </a:lt2>
      <a:accent1>
        <a:srgbClr val="98C723"/>
      </a:accent1>
      <a:accent2>
        <a:srgbClr val="59B0B9"/>
      </a:accent2>
      <a:accent3>
        <a:srgbClr val="DEAE00"/>
      </a:accent3>
      <a:accent4>
        <a:srgbClr val="B77BB4"/>
      </a:accent4>
      <a:accent5>
        <a:srgbClr val="E0773C"/>
      </a:accent5>
      <a:accent6>
        <a:srgbClr val="A98D63"/>
      </a:accent6>
      <a:hlink>
        <a:srgbClr val="26CBEC"/>
      </a:hlink>
      <a:folHlink>
        <a:srgbClr val="598C8C"/>
      </a:folHlink>
    </a:clrScheme>
    <a:fontScheme name="Calibri">
      <a:majorFont>
        <a:latin typeface="Calibri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Composite">
      <a:dk1>
        <a:sysClr val="windowText" lastClr="000000"/>
      </a:dk1>
      <a:lt1>
        <a:sysClr val="window" lastClr="FFFFFF"/>
      </a:lt1>
      <a:dk2>
        <a:srgbClr val="5B6973"/>
      </a:dk2>
      <a:lt2>
        <a:srgbClr val="E7ECED"/>
      </a:lt2>
      <a:accent1>
        <a:srgbClr val="98C723"/>
      </a:accent1>
      <a:accent2>
        <a:srgbClr val="59B0B9"/>
      </a:accent2>
      <a:accent3>
        <a:srgbClr val="DEAE00"/>
      </a:accent3>
      <a:accent4>
        <a:srgbClr val="B77BB4"/>
      </a:accent4>
      <a:accent5>
        <a:srgbClr val="E0773C"/>
      </a:accent5>
      <a:accent6>
        <a:srgbClr val="A98D63"/>
      </a:accent6>
      <a:hlink>
        <a:srgbClr val="26CBEC"/>
      </a:hlink>
      <a:folHlink>
        <a:srgbClr val="598C8C"/>
      </a:folHlink>
    </a:clrScheme>
    <a:fontScheme name="Calibri">
      <a:majorFont>
        <a:latin typeface="Calibri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DD73F44B-0B30-4936-994E-4B79789ABC6B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385</Words>
  <Application>Microsoft Office PowerPoint</Application>
  <PresentationFormat>Letter Paper (8.5x11 in)</PresentationFormat>
  <Paragraphs>81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Calibri</vt:lpstr>
      <vt:lpstr>Georgia</vt:lpstr>
      <vt:lpstr>Tw Cen MT</vt:lpstr>
      <vt:lpstr>Wingdings</vt:lpstr>
      <vt:lpstr>Wingdings 2</vt:lpstr>
      <vt:lpstr>Median</vt:lpstr>
      <vt:lpstr>City of Houston budget and FISCAL AFFAIRS COMMITTEE MARCH 6, 2018 </vt:lpstr>
      <vt:lpstr>OVERVIEW</vt:lpstr>
      <vt:lpstr>WHEN IS COBRA INFORMATION PROVIDED?</vt:lpstr>
      <vt:lpstr> DURATION OF COBRA</vt:lpstr>
      <vt:lpstr>CITY’S MONTHLY COBRA RATES (2017-2018) ILLUSTRATION</vt:lpstr>
      <vt:lpstr>STATUS OF CITY’S COBRA SERVICES</vt:lpstr>
      <vt:lpstr> RECOMMENDATION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2014-03-19T01:32:06Z</dcterms:created>
  <dcterms:modified xsi:type="dcterms:W3CDTF">2018-03-02T19:38:22Z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TC028888929991</vt:lpwstr>
  </property>
</Properties>
</file>