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44" r:id="rId1"/>
  </p:sldMasterIdLst>
  <p:notesMasterIdLst>
    <p:notesMasterId r:id="rId7"/>
  </p:notesMasterIdLst>
  <p:sldIdLst>
    <p:sldId id="256" r:id="rId2"/>
    <p:sldId id="257" r:id="rId3"/>
    <p:sldId id="270" r:id="rId4"/>
    <p:sldId id="258" r:id="rId5"/>
    <p:sldId id="269"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660"/>
  </p:normalViewPr>
  <p:slideViewPr>
    <p:cSldViewPr>
      <p:cViewPr>
        <p:scale>
          <a:sx n="98" d="100"/>
          <a:sy n="98" d="100"/>
        </p:scale>
        <p:origin x="-2004" y="-3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p:scale>
          <a:sx n="100" d="100"/>
          <a:sy n="100" d="100"/>
        </p:scale>
        <p:origin x="-3504" y="-7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C625ED7-E2EB-4FF6-8574-E79A6D3D14FD}" type="datetimeFigureOut">
              <a:rPr lang="en-US" smtClean="0"/>
              <a:pPr/>
              <a:t>6/24/2016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B1A96B6-722B-43BB-A674-19440665F24D}" type="slidenum">
              <a:rPr lang="en-US" smtClean="0"/>
              <a:pPr/>
              <a:t>‹#›</a:t>
            </a:fld>
            <a:endParaRPr lang="en-US"/>
          </a:p>
        </p:txBody>
      </p:sp>
    </p:spTree>
    <p:extLst>
      <p:ext uri="{BB962C8B-B14F-4D97-AF65-F5344CB8AC3E}">
        <p14:creationId xmlns:p14="http://schemas.microsoft.com/office/powerpoint/2010/main" val="31245622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1</a:t>
            </a:fld>
            <a:endParaRPr lang="en-US"/>
          </a:p>
        </p:txBody>
      </p:sp>
    </p:spTree>
    <p:extLst>
      <p:ext uri="{BB962C8B-B14F-4D97-AF65-F5344CB8AC3E}">
        <p14:creationId xmlns:p14="http://schemas.microsoft.com/office/powerpoint/2010/main" val="2776831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dirty="0"/>
          </a:p>
        </p:txBody>
      </p:sp>
      <p:sp>
        <p:nvSpPr>
          <p:cNvPr id="4" name="Slide Number Placeholder 3"/>
          <p:cNvSpPr>
            <a:spLocks noGrp="1"/>
          </p:cNvSpPr>
          <p:nvPr>
            <p:ph type="sldNum" sz="quarter" idx="10"/>
          </p:nvPr>
        </p:nvSpPr>
        <p:spPr/>
        <p:txBody>
          <a:bodyPr/>
          <a:lstStyle/>
          <a:p>
            <a:endParaRPr lang="en-US" dirty="0" smtClean="0"/>
          </a:p>
          <a:p>
            <a:fld id="{0B1A96B6-722B-43BB-A674-19440665F24D}" type="slidenum">
              <a:rPr lang="en-US" smtClean="0"/>
              <a:pPr/>
              <a:t>2</a:t>
            </a:fld>
            <a:endParaRPr lang="en-US" dirty="0"/>
          </a:p>
        </p:txBody>
      </p:sp>
    </p:spTree>
    <p:extLst>
      <p:ext uri="{BB962C8B-B14F-4D97-AF65-F5344CB8AC3E}">
        <p14:creationId xmlns:p14="http://schemas.microsoft.com/office/powerpoint/2010/main" val="24648245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endParaRPr lang="en-US" dirty="0"/>
          </a:p>
        </p:txBody>
      </p:sp>
      <p:sp>
        <p:nvSpPr>
          <p:cNvPr id="4" name="Slide Number Placeholder 3"/>
          <p:cNvSpPr>
            <a:spLocks noGrp="1"/>
          </p:cNvSpPr>
          <p:nvPr>
            <p:ph type="sldNum" sz="quarter" idx="10"/>
          </p:nvPr>
        </p:nvSpPr>
        <p:spPr/>
        <p:txBody>
          <a:bodyPr/>
          <a:lstStyle/>
          <a:p>
            <a:endParaRPr lang="en-US" dirty="0" smtClean="0"/>
          </a:p>
          <a:p>
            <a:fld id="{0B1A96B6-722B-43BB-A674-19440665F24D}" type="slidenum">
              <a:rPr lang="en-US" smtClean="0"/>
              <a:pPr/>
              <a:t>3</a:t>
            </a:fld>
            <a:endParaRPr lang="en-US" dirty="0"/>
          </a:p>
        </p:txBody>
      </p:sp>
    </p:spTree>
    <p:extLst>
      <p:ext uri="{BB962C8B-B14F-4D97-AF65-F5344CB8AC3E}">
        <p14:creationId xmlns:p14="http://schemas.microsoft.com/office/powerpoint/2010/main" val="2464824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B1A96B6-722B-43BB-A674-19440665F24D}" type="slidenum">
              <a:rPr lang="en-US" smtClean="0"/>
              <a:pPr/>
              <a:t>5</a:t>
            </a:fld>
            <a:endParaRPr lang="en-US"/>
          </a:p>
        </p:txBody>
      </p:sp>
    </p:spTree>
    <p:extLst>
      <p:ext uri="{BB962C8B-B14F-4D97-AF65-F5344CB8AC3E}">
        <p14:creationId xmlns:p14="http://schemas.microsoft.com/office/powerpoint/2010/main" val="477009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1E90DD7-F98A-4B8E-8B3B-C6B5E6A469D7}" type="datetime1">
              <a:rPr lang="en-US" smtClean="0"/>
              <a:pPr/>
              <a:t>6/24/2016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D25836C6-3233-489B-AE49-D5601A6EEF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FDB11FD-C93F-4AAF-B600-85152FA1EE16}"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5836C6-3233-489B-AE49-D5601A6EEF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D6D7CBD7-FC4A-4E11-9E12-465F92164B8B}" type="datetime1">
              <a:rPr lang="en-US" smtClean="0"/>
              <a:pPr/>
              <a:t>6/24/2016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D25836C6-3233-489B-AE49-D5601A6EEF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AD16F82-226B-4ECD-9670-702A9999829A}" type="datetime1">
              <a:rPr lang="en-US" smtClean="0"/>
              <a:pPr/>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D25836C6-3233-489B-AE49-D5601A6EEF14}"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F84694F-6E2F-4C87-B10D-6F1B7D9554C5}" type="datetime1">
              <a:rPr lang="en-US" smtClean="0"/>
              <a:pPr/>
              <a:t>6/24/2016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D25836C6-3233-489B-AE49-D5601A6EEF14}"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FE7D6E73-C0C4-4119-8E10-37EF8411CC47}" type="datetime1">
              <a:rPr lang="en-US" smtClean="0"/>
              <a:pPr/>
              <a:t>6/24/2016</a:t>
            </a:fld>
            <a:endParaRPr lang="en-US"/>
          </a:p>
        </p:txBody>
      </p:sp>
      <p:sp>
        <p:nvSpPr>
          <p:cNvPr id="10" name="Slide Number Placeholder 9"/>
          <p:cNvSpPr>
            <a:spLocks noGrp="1"/>
          </p:cNvSpPr>
          <p:nvPr>
            <p:ph type="sldNum" sz="quarter" idx="16"/>
          </p:nvPr>
        </p:nvSpPr>
        <p:spPr/>
        <p:txBody>
          <a:bodyPr rtlCol="0"/>
          <a:lstStyle/>
          <a:p>
            <a:fld id="{D25836C6-3233-489B-AE49-D5601A6EEF14}"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C04F3EB4-CBBF-4EC5-87A4-EAE28F29BFF7}" type="datetime1">
              <a:rPr lang="en-US" smtClean="0"/>
              <a:pPr/>
              <a:t>6/24/2016</a:t>
            </a:fld>
            <a:endParaRPr lang="en-US"/>
          </a:p>
        </p:txBody>
      </p:sp>
      <p:sp>
        <p:nvSpPr>
          <p:cNvPr id="12" name="Slide Number Placeholder 11"/>
          <p:cNvSpPr>
            <a:spLocks noGrp="1"/>
          </p:cNvSpPr>
          <p:nvPr>
            <p:ph type="sldNum" sz="quarter" idx="16"/>
          </p:nvPr>
        </p:nvSpPr>
        <p:spPr/>
        <p:txBody>
          <a:bodyPr rtlCol="0"/>
          <a:lstStyle/>
          <a:p>
            <a:fld id="{D25836C6-3233-489B-AE49-D5601A6EEF14}"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462B725-1B41-4625-B07D-7C62DEF85DE0}" type="datetime1">
              <a:rPr lang="en-US" smtClean="0"/>
              <a:pPr/>
              <a:t>6/24/2016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D25836C6-3233-489B-AE49-D5601A6EEF1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403D8D-8244-42A2-BB29-CCEC80106024}" type="datetime1">
              <a:rPr lang="en-US" smtClean="0"/>
              <a:pPr/>
              <a:t>6/24/2016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D25836C6-3233-489B-AE49-D5601A6EEF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EAF48B5-EE19-4A1C-8685-40AB010A486C}" type="datetime1">
              <a:rPr lang="en-US" smtClean="0"/>
              <a:pPr/>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D25836C6-3233-489B-AE49-D5601A6EEF14}"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BAB18710-15EC-49A1-8313-E42AB9789458}" type="datetime1">
              <a:rPr lang="en-US" smtClean="0"/>
              <a:pPr/>
              <a:t>6/24/2016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D25836C6-3233-489B-AE49-D5601A6EEF14}"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93FF8441-F48E-492B-A75E-4601F429D3C5}" type="datetime1">
              <a:rPr lang="en-US" smtClean="0"/>
              <a:pPr/>
              <a:t>6/24/2016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D25836C6-3233-489B-AE49-D5601A6EEF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46" r:id="rId2"/>
    <p:sldLayoutId id="2147484047" r:id="rId3"/>
    <p:sldLayoutId id="2147484048" r:id="rId4"/>
    <p:sldLayoutId id="2147484049" r:id="rId5"/>
    <p:sldLayoutId id="2147484050" r:id="rId6"/>
    <p:sldLayoutId id="2147484051" r:id="rId7"/>
    <p:sldLayoutId id="2147484052" r:id="rId8"/>
    <p:sldLayoutId id="2147484053" r:id="rId9"/>
    <p:sldLayoutId id="2147484054" r:id="rId10"/>
    <p:sldLayoutId id="2147484055"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267200"/>
            <a:ext cx="8458200" cy="1828800"/>
          </a:xfrm>
        </p:spPr>
        <p:txBody>
          <a:bodyPr>
            <a:normAutofit/>
          </a:bodyPr>
          <a:lstStyle/>
          <a:p>
            <a:pPr algn="r"/>
            <a:r>
              <a:rPr lang="en-US" sz="2000" b="1" dirty="0" smtClean="0">
                <a:latin typeface="Georgia" pitchFamily="18" charset="0"/>
              </a:rPr>
              <a:t>City of Houston</a:t>
            </a:r>
            <a:br>
              <a:rPr lang="en-US" sz="2000" b="1" dirty="0" smtClean="0">
                <a:latin typeface="Georgia" pitchFamily="18" charset="0"/>
              </a:rPr>
            </a:br>
            <a:r>
              <a:rPr lang="en-US" sz="2000" b="1" dirty="0" smtClean="0">
                <a:latin typeface="Georgia" pitchFamily="18" charset="0"/>
              </a:rPr>
              <a:t>budget and FISCAL AFFAIRS COMMITTEE</a:t>
            </a:r>
            <a:br>
              <a:rPr lang="en-US" sz="2000" b="1" dirty="0" smtClean="0">
                <a:latin typeface="Georgia" pitchFamily="18" charset="0"/>
              </a:rPr>
            </a:br>
            <a:r>
              <a:rPr lang="en-US" sz="2000" b="1" dirty="0" smtClean="0">
                <a:latin typeface="Georgia" pitchFamily="18" charset="0"/>
              </a:rPr>
              <a:t>June 28, 2016</a:t>
            </a:r>
            <a:r>
              <a:rPr lang="en-US" sz="2400" dirty="0" smtClean="0">
                <a:latin typeface="Georgia" pitchFamily="18" charset="0"/>
              </a:rPr>
              <a:t/>
            </a:r>
            <a:br>
              <a:rPr lang="en-US" sz="2400" dirty="0" smtClean="0">
                <a:latin typeface="Georgia" pitchFamily="18" charset="0"/>
              </a:rPr>
            </a:br>
            <a:endParaRPr lang="en-US" sz="2400" dirty="0">
              <a:latin typeface="Georgia" pitchFamily="18" charset="0"/>
            </a:endParaRPr>
          </a:p>
        </p:txBody>
      </p:sp>
      <p:sp>
        <p:nvSpPr>
          <p:cNvPr id="3" name="Subtitle 2"/>
          <p:cNvSpPr>
            <a:spLocks noGrp="1"/>
          </p:cNvSpPr>
          <p:nvPr>
            <p:ph type="subTitle" idx="1"/>
          </p:nvPr>
        </p:nvSpPr>
        <p:spPr>
          <a:xfrm>
            <a:off x="304800" y="609600"/>
            <a:ext cx="8458200" cy="3733800"/>
          </a:xfrm>
        </p:spPr>
        <p:txBody>
          <a:bodyPr>
            <a:normAutofit fontScale="85000" lnSpcReduction="20000"/>
          </a:bodyPr>
          <a:lstStyle/>
          <a:p>
            <a:pPr algn="ctr"/>
            <a:endParaRPr lang="en-US" b="1" dirty="0" smtClean="0"/>
          </a:p>
          <a:p>
            <a:pPr lvl="1">
              <a:spcBef>
                <a:spcPts val="1200"/>
              </a:spcBef>
            </a:pPr>
            <a:endParaRPr lang="en-US" sz="3800" b="1" dirty="0" smtClean="0">
              <a:latin typeface="Georgia" pitchFamily="18" charset="0"/>
            </a:endParaRPr>
          </a:p>
          <a:p>
            <a:pPr lvl="1">
              <a:spcBef>
                <a:spcPts val="1200"/>
              </a:spcBef>
            </a:pPr>
            <a:r>
              <a:rPr lang="en-US" sz="3800" b="1" dirty="0" smtClean="0">
                <a:latin typeface="Georgia" pitchFamily="18" charset="0"/>
              </a:rPr>
              <a:t>Onsite Biometric Screening Services</a:t>
            </a:r>
          </a:p>
          <a:p>
            <a:pPr lvl="1"/>
            <a:endParaRPr lang="en-US" sz="3800" b="1" dirty="0" smtClean="0">
              <a:latin typeface="Georgia" pitchFamily="18" charset="0"/>
            </a:endParaRPr>
          </a:p>
          <a:p>
            <a:pPr lvl="1">
              <a:spcBef>
                <a:spcPts val="1200"/>
              </a:spcBef>
            </a:pPr>
            <a:r>
              <a:rPr lang="en-US" sz="3800" b="1" dirty="0" smtClean="0">
                <a:latin typeface="Georgia" pitchFamily="18" charset="0"/>
              </a:rPr>
              <a:t>Briefing</a:t>
            </a:r>
          </a:p>
          <a:p>
            <a:pPr algn="ctr">
              <a:spcAft>
                <a:spcPts val="600"/>
              </a:spcAft>
            </a:pPr>
            <a:r>
              <a:rPr lang="en-US" sz="3800" b="1" dirty="0" smtClean="0">
                <a:solidFill>
                  <a:schemeClr val="tx1"/>
                </a:solidFill>
                <a:latin typeface="Georgia" pitchFamily="18" charset="0"/>
              </a:rPr>
              <a:t> by</a:t>
            </a:r>
          </a:p>
          <a:p>
            <a:pPr algn="ctr"/>
            <a:r>
              <a:rPr lang="en-US" sz="3800" b="1" dirty="0" smtClean="0">
                <a:latin typeface="Georgia" pitchFamily="18" charset="0"/>
              </a:rPr>
              <a:t>Human Resources Department</a:t>
            </a:r>
          </a:p>
          <a:p>
            <a:pPr algn="r"/>
            <a:endParaRPr lang="en-US" b="1" dirty="0"/>
          </a:p>
          <a:p>
            <a:pPr algn="ctr"/>
            <a:endParaRPr lang="en-US" b="1" dirty="0" smtClean="0"/>
          </a:p>
          <a:p>
            <a:endParaRPr lang="en-US" dirty="0"/>
          </a:p>
        </p:txBody>
      </p:sp>
      <p:pic>
        <p:nvPicPr>
          <p:cNvPr id="5" name="Picture 14" descr="City of Houston_Final "/>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52400" y="4343400"/>
            <a:ext cx="1566863"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230262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Georgia" pitchFamily="18" charset="0"/>
              </a:rPr>
              <a:t>OVERVIEW</a:t>
            </a:r>
            <a:endParaRPr lang="en-US" dirty="0">
              <a:latin typeface="Georgia" pitchFamily="18" charset="0"/>
            </a:endParaRPr>
          </a:p>
        </p:txBody>
      </p:sp>
      <p:sp>
        <p:nvSpPr>
          <p:cNvPr id="3" name="Content Placeholder 2"/>
          <p:cNvSpPr>
            <a:spLocks noGrp="1"/>
          </p:cNvSpPr>
          <p:nvPr>
            <p:ph sz="quarter" idx="1"/>
          </p:nvPr>
        </p:nvSpPr>
        <p:spPr>
          <a:xfrm>
            <a:off x="609600" y="1676400"/>
            <a:ext cx="8153400" cy="4724400"/>
          </a:xfrm>
        </p:spPr>
        <p:txBody>
          <a:bodyPr numCol="1">
            <a:noAutofit/>
          </a:bodyPr>
          <a:lstStyle/>
          <a:p>
            <a:pPr lvl="0">
              <a:spcAft>
                <a:spcPts val="600"/>
              </a:spcAft>
              <a:buSzPct val="100000"/>
              <a:buFont typeface="Wingdings" panose="05000000000000000000" pitchFamily="2" charset="2"/>
              <a:buChar char="§"/>
            </a:pPr>
            <a:r>
              <a:rPr lang="en-US" sz="2000" dirty="0">
                <a:latin typeface="Georgia" pitchFamily="18" charset="0"/>
              </a:rPr>
              <a:t>Offer </a:t>
            </a:r>
            <a:r>
              <a:rPr lang="en-US" sz="2000" dirty="0" smtClean="0">
                <a:latin typeface="Georgia" pitchFamily="18" charset="0"/>
              </a:rPr>
              <a:t>biometric </a:t>
            </a:r>
            <a:r>
              <a:rPr lang="en-US" sz="2000" dirty="0">
                <a:latin typeface="Georgia" pitchFamily="18" charset="0"/>
              </a:rPr>
              <a:t>health screening </a:t>
            </a:r>
            <a:r>
              <a:rPr lang="en-US" sz="2000" dirty="0" smtClean="0">
                <a:latin typeface="Georgia" pitchFamily="18" charset="0"/>
              </a:rPr>
              <a:t> services for </a:t>
            </a:r>
            <a:r>
              <a:rPr lang="en-US" sz="2000" dirty="0">
                <a:latin typeface="Georgia" pitchFamily="18" charset="0"/>
              </a:rPr>
              <a:t>employees that will provide a snapshot of targeted aspects of their current health and include the following screening services:</a:t>
            </a:r>
          </a:p>
          <a:p>
            <a:pPr lvl="1">
              <a:buSzPct val="100000"/>
              <a:buFont typeface="Wingdings" panose="05000000000000000000" pitchFamily="2" charset="2"/>
              <a:buChar char="§"/>
            </a:pPr>
            <a:r>
              <a:rPr lang="en-US" sz="2000" dirty="0">
                <a:latin typeface="Georgia" pitchFamily="18" charset="0"/>
              </a:rPr>
              <a:t>Total Cholesterol (TC</a:t>
            </a:r>
            <a:r>
              <a:rPr lang="en-US" sz="2000" dirty="0" smtClean="0">
                <a:latin typeface="Georgia" pitchFamily="18" charset="0"/>
              </a:rPr>
              <a:t>)</a:t>
            </a:r>
          </a:p>
          <a:p>
            <a:pPr lvl="2">
              <a:buFont typeface="Wingdings" panose="05000000000000000000" pitchFamily="2" charset="2"/>
              <a:buChar char="q"/>
            </a:pPr>
            <a:r>
              <a:rPr lang="en-US" sz="2000" dirty="0" smtClean="0">
                <a:latin typeface="Georgia" pitchFamily="18" charset="0"/>
              </a:rPr>
              <a:t>High-Density Lipoprotein (HDL)</a:t>
            </a:r>
          </a:p>
          <a:p>
            <a:pPr lvl="2">
              <a:buFont typeface="Wingdings" panose="05000000000000000000" pitchFamily="2" charset="2"/>
              <a:buChar char="q"/>
            </a:pPr>
            <a:r>
              <a:rPr lang="en-US" sz="2000" dirty="0" smtClean="0">
                <a:latin typeface="Georgia" pitchFamily="18" charset="0"/>
              </a:rPr>
              <a:t>Coronary </a:t>
            </a:r>
            <a:r>
              <a:rPr lang="en-US" sz="2000" dirty="0">
                <a:latin typeface="Georgia" pitchFamily="18" charset="0"/>
              </a:rPr>
              <a:t>Risk Ratio (TC/HDL ratio)</a:t>
            </a:r>
          </a:p>
          <a:p>
            <a:pPr lvl="1">
              <a:buSzPct val="100000"/>
              <a:buFont typeface="Wingdings" panose="05000000000000000000" pitchFamily="2" charset="2"/>
              <a:buChar char="§"/>
            </a:pPr>
            <a:r>
              <a:rPr lang="en-US" sz="2000" dirty="0">
                <a:latin typeface="Georgia" pitchFamily="18" charset="0"/>
              </a:rPr>
              <a:t>Blood Pressure Measurement</a:t>
            </a:r>
          </a:p>
          <a:p>
            <a:pPr lvl="1">
              <a:buSzPct val="100000"/>
              <a:buFont typeface="Wingdings" panose="05000000000000000000" pitchFamily="2" charset="2"/>
              <a:buChar char="§"/>
            </a:pPr>
            <a:r>
              <a:rPr lang="en-US" sz="2000" dirty="0">
                <a:latin typeface="Georgia" pitchFamily="18" charset="0"/>
              </a:rPr>
              <a:t>Weight and Height Measurement</a:t>
            </a:r>
          </a:p>
          <a:p>
            <a:pPr lvl="1">
              <a:buSzPct val="100000"/>
              <a:buFont typeface="Wingdings" panose="05000000000000000000" pitchFamily="2" charset="2"/>
              <a:buChar char="§"/>
            </a:pPr>
            <a:r>
              <a:rPr lang="en-US" sz="2000" dirty="0">
                <a:latin typeface="Georgia" pitchFamily="18" charset="0"/>
              </a:rPr>
              <a:t>Waist Circumference</a:t>
            </a:r>
          </a:p>
          <a:p>
            <a:pPr lvl="1">
              <a:buSzPct val="100000"/>
              <a:buFont typeface="Wingdings" panose="05000000000000000000" pitchFamily="2" charset="2"/>
              <a:buChar char="§"/>
            </a:pPr>
            <a:r>
              <a:rPr lang="en-US" sz="2000" dirty="0">
                <a:latin typeface="Georgia" pitchFamily="18" charset="0"/>
              </a:rPr>
              <a:t>Body Mass Index (BMI) and Body Fat Percentage</a:t>
            </a:r>
          </a:p>
          <a:p>
            <a:pPr lvl="1">
              <a:buSzPct val="100000"/>
              <a:buFont typeface="Wingdings" panose="05000000000000000000" pitchFamily="2" charset="2"/>
              <a:buChar char="§"/>
            </a:pPr>
            <a:r>
              <a:rPr lang="en-US" sz="2000" dirty="0">
                <a:latin typeface="Georgia" pitchFamily="18" charset="0"/>
              </a:rPr>
              <a:t>Non-fasting Glucose</a:t>
            </a:r>
          </a:p>
          <a:p>
            <a:pPr lvl="1">
              <a:buSzPct val="100000"/>
              <a:buFont typeface="Wingdings" panose="05000000000000000000" pitchFamily="2" charset="2"/>
              <a:buChar char="§"/>
            </a:pPr>
            <a:r>
              <a:rPr lang="en-US" sz="2000" dirty="0">
                <a:latin typeface="Georgia" pitchFamily="18" charset="0"/>
              </a:rPr>
              <a:t>Health Coaching</a:t>
            </a:r>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latin typeface="Georgia" pitchFamily="18" charset="0"/>
              </a:rPr>
              <a:t>OVERVIEW cont’d</a:t>
            </a:r>
            <a:endParaRPr lang="en-US" dirty="0">
              <a:latin typeface="Georgia" pitchFamily="18" charset="0"/>
            </a:endParaRPr>
          </a:p>
        </p:txBody>
      </p:sp>
      <p:sp>
        <p:nvSpPr>
          <p:cNvPr id="3" name="Content Placeholder 2"/>
          <p:cNvSpPr>
            <a:spLocks noGrp="1"/>
          </p:cNvSpPr>
          <p:nvPr>
            <p:ph sz="quarter" idx="1"/>
          </p:nvPr>
        </p:nvSpPr>
        <p:spPr>
          <a:xfrm>
            <a:off x="609600" y="1676400"/>
            <a:ext cx="8153400" cy="4724400"/>
          </a:xfrm>
        </p:spPr>
        <p:txBody>
          <a:bodyPr numCol="1">
            <a:noAutofit/>
          </a:bodyPr>
          <a:lstStyle/>
          <a:p>
            <a:pPr marL="320040" lvl="1" indent="-320040">
              <a:spcBef>
                <a:spcPts val="600"/>
              </a:spcBef>
              <a:spcAft>
                <a:spcPts val="600"/>
              </a:spcAft>
              <a:buClr>
                <a:schemeClr val="accent2"/>
              </a:buClr>
              <a:buSzPct val="100000"/>
              <a:buFont typeface="Wingdings" pitchFamily="2" charset="2"/>
              <a:buChar char="§"/>
            </a:pPr>
            <a:r>
              <a:rPr lang="en-US" sz="2000" dirty="0">
                <a:latin typeface="Georgia" pitchFamily="18" charset="0"/>
              </a:rPr>
              <a:t>Biometric screenings are necessary to evaluate employees’ health risk factors, as health risk status is a key indicator of health cost to an organization.</a:t>
            </a:r>
          </a:p>
          <a:p>
            <a:pPr marL="320040" lvl="1" indent="-320040">
              <a:spcBef>
                <a:spcPts val="600"/>
              </a:spcBef>
              <a:spcAft>
                <a:spcPts val="600"/>
              </a:spcAft>
              <a:buClr>
                <a:schemeClr val="accent2"/>
              </a:buClr>
              <a:buSzPct val="100000"/>
              <a:buFont typeface="Wingdings" pitchFamily="2" charset="2"/>
              <a:buChar char="§"/>
            </a:pPr>
            <a:r>
              <a:rPr lang="en-US" sz="2000" dirty="0" smtClean="0">
                <a:latin typeface="Georgia" pitchFamily="18" charset="0"/>
              </a:rPr>
              <a:t>Aggregate biometric screening results direct appropriate resource allocation for tailored wellness educational initiatives based on the identified needs across the employee population.</a:t>
            </a:r>
          </a:p>
          <a:p>
            <a:pPr marL="320040" lvl="1" indent="-320040">
              <a:spcBef>
                <a:spcPts val="600"/>
              </a:spcBef>
              <a:spcAft>
                <a:spcPts val="600"/>
              </a:spcAft>
              <a:buClr>
                <a:schemeClr val="accent2"/>
              </a:buClr>
              <a:buSzPct val="100000"/>
              <a:buFont typeface="Wingdings" pitchFamily="2" charset="2"/>
              <a:buChar char="§"/>
            </a:pPr>
            <a:r>
              <a:rPr lang="en-US" sz="2000" dirty="0" smtClean="0">
                <a:latin typeface="Georgia" pitchFamily="18" charset="0"/>
              </a:rPr>
              <a:t>During the budgeting process, funds are identified through prior benefits plan year employee Wellness Engagement participation, and earmarked to promote wellness throughout the next benefits plan year, such as Onsite Biometric Screenings.</a:t>
            </a:r>
          </a:p>
          <a:p>
            <a:pPr marL="320040" lvl="1" indent="-320040">
              <a:spcBef>
                <a:spcPts val="600"/>
              </a:spcBef>
              <a:spcAft>
                <a:spcPts val="600"/>
              </a:spcAft>
              <a:buClr>
                <a:schemeClr val="accent2"/>
              </a:buClr>
              <a:buSzPct val="100000"/>
              <a:buFont typeface="Wingdings" pitchFamily="2" charset="2"/>
              <a:buChar char="§"/>
            </a:pPr>
            <a:r>
              <a:rPr lang="en-US" sz="2000" dirty="0" smtClean="0">
                <a:latin typeface="Georgia" pitchFamily="18" charset="0"/>
              </a:rPr>
              <a:t>Support for our employees in the field:</a:t>
            </a:r>
          </a:p>
          <a:p>
            <a:pPr marL="594360" lvl="2" indent="-320040">
              <a:spcBef>
                <a:spcPts val="600"/>
              </a:spcBef>
              <a:spcAft>
                <a:spcPts val="600"/>
              </a:spcAft>
              <a:buSzPct val="100000"/>
              <a:buFont typeface="Wingdings" pitchFamily="2" charset="2"/>
              <a:buChar char="§"/>
            </a:pPr>
            <a:r>
              <a:rPr lang="en-US" sz="1700" dirty="0" smtClean="0">
                <a:latin typeface="Georgia" pitchFamily="18" charset="0"/>
              </a:rPr>
              <a:t>Onsite Biometric Screenings are primarily offered to field employees as a convenience and incentive to actively participate in Wellness Engagement initiatives. </a:t>
            </a:r>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3</a:t>
            </a:fld>
            <a:endParaRPr lang="en-US"/>
          </a:p>
        </p:txBody>
      </p:sp>
    </p:spTree>
    <p:extLst>
      <p:ext uri="{BB962C8B-B14F-4D97-AF65-F5344CB8AC3E}">
        <p14:creationId xmlns:p14="http://schemas.microsoft.com/office/powerpoint/2010/main" val="1646424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PROCUREMENT PROCESS</a:t>
            </a:r>
            <a:endParaRPr lang="en-US" dirty="0">
              <a:latin typeface="Georgia" pitchFamily="18" charset="0"/>
            </a:endParaRPr>
          </a:p>
        </p:txBody>
      </p:sp>
      <p:sp>
        <p:nvSpPr>
          <p:cNvPr id="3" name="Content Placeholder 2"/>
          <p:cNvSpPr>
            <a:spLocks noGrp="1"/>
          </p:cNvSpPr>
          <p:nvPr>
            <p:ph sz="quarter" idx="1"/>
          </p:nvPr>
        </p:nvSpPr>
        <p:spPr>
          <a:xfrm>
            <a:off x="612648" y="1752600"/>
            <a:ext cx="8153400" cy="4419600"/>
          </a:xfrm>
        </p:spPr>
        <p:txBody>
          <a:bodyPr>
            <a:noAutofit/>
          </a:bodyPr>
          <a:lstStyle/>
          <a:p>
            <a:pPr>
              <a:spcBef>
                <a:spcPts val="1800"/>
              </a:spcBef>
              <a:buSzPct val="100000"/>
              <a:buFont typeface="Wingdings" pitchFamily="2" charset="2"/>
              <a:buChar char="§"/>
            </a:pPr>
            <a:r>
              <a:rPr lang="en-US" sz="2150" dirty="0" smtClean="0">
                <a:latin typeface="Georgia" pitchFamily="18" charset="0"/>
              </a:rPr>
              <a:t>Invitation </a:t>
            </a:r>
            <a:r>
              <a:rPr lang="en-US" sz="2150" dirty="0">
                <a:latin typeface="Georgia" pitchFamily="18" charset="0"/>
              </a:rPr>
              <a:t>t</a:t>
            </a:r>
            <a:r>
              <a:rPr lang="en-US" sz="2150" dirty="0" smtClean="0">
                <a:latin typeface="Georgia" pitchFamily="18" charset="0"/>
              </a:rPr>
              <a:t>o Bid (ITB) was issued March 11, 2016.  Responses were due and opened April 7, 2016.</a:t>
            </a:r>
          </a:p>
          <a:p>
            <a:pPr>
              <a:spcBef>
                <a:spcPts val="1200"/>
              </a:spcBef>
              <a:buSzPct val="100000"/>
              <a:buFont typeface="Wingdings" pitchFamily="2" charset="2"/>
              <a:buChar char="§"/>
            </a:pPr>
            <a:r>
              <a:rPr lang="en-US" sz="2150" dirty="0" smtClean="0">
                <a:latin typeface="Georgia" pitchFamily="18" charset="0"/>
              </a:rPr>
              <a:t>Forty-two (42) prospective bidders downloaded the solicitation document from Strategic Purchasing Department’s (SPD) e-bidding website.</a:t>
            </a:r>
          </a:p>
          <a:p>
            <a:pPr>
              <a:spcBef>
                <a:spcPts val="1200"/>
              </a:spcBef>
              <a:buSzPct val="100000"/>
              <a:buFont typeface="Wingdings" pitchFamily="2" charset="2"/>
              <a:buChar char="§"/>
            </a:pPr>
            <a:r>
              <a:rPr lang="en-US" sz="2150" dirty="0" smtClean="0">
                <a:latin typeface="Georgia" pitchFamily="18" charset="0"/>
              </a:rPr>
              <a:t>Seven (7) vendors proposed, however three (3) were deemed non-responsive. </a:t>
            </a:r>
          </a:p>
          <a:p>
            <a:pPr>
              <a:spcBef>
                <a:spcPts val="1200"/>
              </a:spcBef>
              <a:buSzPct val="100000"/>
              <a:buFont typeface="Wingdings" pitchFamily="2" charset="2"/>
              <a:buChar char="§"/>
            </a:pPr>
            <a:r>
              <a:rPr lang="en-US" sz="2150" dirty="0" smtClean="0">
                <a:latin typeface="Georgia" pitchFamily="18" charset="0"/>
              </a:rPr>
              <a:t>Four (4) proposals were reviewed by SPD and members of the Benefits Division team for lowest bid meeting specifications. </a:t>
            </a:r>
          </a:p>
          <a:p>
            <a:pPr>
              <a:spcBef>
                <a:spcPts val="600"/>
              </a:spcBef>
            </a:pPr>
            <a:endParaRPr lang="en-US" sz="2000" dirty="0"/>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orgia" pitchFamily="18" charset="0"/>
              </a:rPr>
              <a:t>RECOMMENDATION</a:t>
            </a:r>
            <a:endParaRPr lang="en-US" dirty="0">
              <a:latin typeface="Georgia" pitchFamily="18" charset="0"/>
            </a:endParaRPr>
          </a:p>
        </p:txBody>
      </p:sp>
      <p:sp>
        <p:nvSpPr>
          <p:cNvPr id="3" name="Content Placeholder 2"/>
          <p:cNvSpPr>
            <a:spLocks noGrp="1"/>
          </p:cNvSpPr>
          <p:nvPr>
            <p:ph sz="quarter" idx="1"/>
          </p:nvPr>
        </p:nvSpPr>
        <p:spPr/>
        <p:txBody>
          <a:bodyPr/>
          <a:lstStyle/>
          <a:p>
            <a:pPr>
              <a:buNone/>
            </a:pPr>
            <a:r>
              <a:rPr lang="en-US" dirty="0" smtClean="0">
                <a:latin typeface="Georgia" pitchFamily="18" charset="0"/>
              </a:rPr>
              <a:t>The Human Resources Department recommends approval for the selected vendor to administer the Onsite Biometric Screening Services for a one year contract with two one-year renewal options on its lowest bid meeting specification.</a:t>
            </a:r>
            <a:endParaRPr lang="en-US" i="1" dirty="0" smtClean="0">
              <a:latin typeface="Georgia" pitchFamily="18" charset="0"/>
            </a:endParaRPr>
          </a:p>
          <a:p>
            <a:endParaRPr lang="en-US" dirty="0"/>
          </a:p>
        </p:txBody>
      </p:sp>
      <p:sp>
        <p:nvSpPr>
          <p:cNvPr id="4" name="Slide Number Placeholder 3"/>
          <p:cNvSpPr>
            <a:spLocks noGrp="1"/>
          </p:cNvSpPr>
          <p:nvPr>
            <p:ph type="sldNum" sz="quarter" idx="12"/>
          </p:nvPr>
        </p:nvSpPr>
        <p:spPr/>
        <p:txBody>
          <a:bodyPr>
            <a:normAutofit fontScale="85000" lnSpcReduction="20000"/>
          </a:bodyPr>
          <a:lstStyle/>
          <a:p>
            <a:fld id="{D25836C6-3233-489B-AE49-D5601A6EEF14}" type="slidenum">
              <a:rPr lang="en-US" smtClean="0"/>
              <a:pPr/>
              <a:t>5</a:t>
            </a:fld>
            <a:endParaRPr lang="en-US"/>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2029</TotalTime>
  <Words>325</Words>
  <Application>Microsoft Office PowerPoint</Application>
  <PresentationFormat>On-screen Show (4:3)</PresentationFormat>
  <Paragraphs>44</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Median</vt:lpstr>
      <vt:lpstr>City of Houston budget and FISCAL AFFAIRS COMMITTEE June 28, 2016 </vt:lpstr>
      <vt:lpstr>OVERVIEW</vt:lpstr>
      <vt:lpstr>OVERVIEW cont’d</vt:lpstr>
      <vt:lpstr>PROCUREMENT PROCESS</vt:lpstr>
      <vt:lpstr>RECOMMENDATION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c09175</dc:creator>
  <cp:lastModifiedBy>Wright, Jocelyn - HR</cp:lastModifiedBy>
  <cp:revision>138</cp:revision>
  <cp:lastPrinted>2016-06-23T18:54:22Z</cp:lastPrinted>
  <dcterms:created xsi:type="dcterms:W3CDTF">2013-01-03T19:36:47Z</dcterms:created>
  <dcterms:modified xsi:type="dcterms:W3CDTF">2016-06-24T15:01:38Z</dcterms:modified>
</cp:coreProperties>
</file>