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56" r:id="rId2"/>
    <p:sldId id="259" r:id="rId3"/>
    <p:sldId id="264" r:id="rId4"/>
    <p:sldId id="265" r:id="rId5"/>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288" y="-1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idx="1"/>
          </p:nvPr>
        </p:nvSpPr>
        <p:spPr>
          <a:xfrm>
            <a:off x="3970939" y="0"/>
            <a:ext cx="3037840" cy="461804"/>
          </a:xfrm>
          <a:prstGeom prst="rect">
            <a:avLst/>
          </a:prstGeom>
        </p:spPr>
        <p:txBody>
          <a:bodyPr vert="horz" lIns="92953" tIns="46477" rIns="92953" bIns="46477" rtlCol="0"/>
          <a:lstStyle>
            <a:lvl1pPr algn="r">
              <a:defRPr sz="1200"/>
            </a:lvl1pPr>
          </a:lstStyle>
          <a:p>
            <a:fld id="{0A77FC81-A4A2-4577-A833-2B8AD09B8AF9}" type="datetimeFigureOut">
              <a:rPr lang="en-US" smtClean="0"/>
              <a:pPr/>
              <a:t>1/27/2012</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953" tIns="46477" rIns="92953" bIns="46477"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953" tIns="46477" rIns="92953" bIns="4647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1804"/>
          </a:xfrm>
          <a:prstGeom prst="rect">
            <a:avLst/>
          </a:prstGeom>
        </p:spPr>
        <p:txBody>
          <a:bodyPr vert="horz" lIns="92953" tIns="46477" rIns="92953" bIns="4647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772669"/>
            <a:ext cx="3037840" cy="461804"/>
          </a:xfrm>
          <a:prstGeom prst="rect">
            <a:avLst/>
          </a:prstGeom>
        </p:spPr>
        <p:txBody>
          <a:bodyPr vert="horz" lIns="92953" tIns="46477" rIns="92953" bIns="46477" rtlCol="0" anchor="b"/>
          <a:lstStyle>
            <a:lvl1pPr algn="r">
              <a:defRPr sz="1200"/>
            </a:lvl1pPr>
          </a:lstStyle>
          <a:p>
            <a:fld id="{A9D38F3B-F552-42C7-B770-ED046B0A545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4E6D80-4C64-47BD-8826-0F8510340D0A}" type="datetime1">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b="1">
                <a:solidFill>
                  <a:schemeClr val="bg1"/>
                </a:solidFill>
              </a:defRPr>
            </a:lvl1pPr>
          </a:lstStyle>
          <a:p>
            <a:fld id="{0A8EF887-4AA1-44A4-803A-7E2B3A02AA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B5F9FC-11F7-49D5-9879-FAEA24FE105F}" type="datetime1">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302324-FF4D-44D2-97AF-2E460BD36F9C}" type="datetime1">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38005B-5AD6-4880-A84B-D6CBD9B16443}" type="datetime1">
              <a:rPr lang="en-US" smtClean="0"/>
              <a:pPr/>
              <a:t>1/27/2012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01502C-AD09-48B5-8036-DA393B71B754}" type="datetime1">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184A05-14C0-4A3F-BAAB-A320BBCDD7B5}" type="datetime1">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86E7E3-F883-4645-8444-0DF304FCA6BC}" type="datetime1">
              <a:rPr lang="en-US" smtClean="0"/>
              <a:pPr/>
              <a:t>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E31657-016D-4585-A414-D78110C367D2}" type="datetime1">
              <a:rPr lang="en-US" smtClean="0"/>
              <a:pPr/>
              <a:t>1/27/2012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A052D3-ADF7-4334-80AC-D0BED6FC599A}" type="datetime1">
              <a:rPr lang="en-US" smtClean="0"/>
              <a:pPr/>
              <a:t>1/27/2012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56937-59E2-434C-AAA3-570FE39AEFAB}" type="datetime1">
              <a:rPr lang="en-US" smtClean="0"/>
              <a:pPr/>
              <a:t>1/27/2012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B9B099-F566-4115-A998-BCDA5A930E35}" type="datetime1">
              <a:rPr lang="en-US" smtClean="0"/>
              <a:pPr/>
              <a:t>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C1C4A-8B31-410D-AD10-66E7B8E703BD}" type="datetime1">
              <a:rPr lang="en-US" smtClean="0"/>
              <a:pPr/>
              <a:t>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EF887-4AA1-44A4-803A-7E2B3A02AA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10" descr="City Seal BW2"/>
          <p:cNvPicPr>
            <a:picLocks noChangeAspect="1" noChangeArrowheads="1"/>
          </p:cNvPicPr>
          <p:nvPr userDrawn="1"/>
        </p:nvPicPr>
        <p:blipFill>
          <a:blip r:embed="rId14">
            <a:lum bright="84000" contrast="-70000"/>
          </a:blip>
          <a:srcRect/>
          <a:stretch>
            <a:fillRect/>
          </a:stretch>
        </p:blipFill>
        <p:spPr bwMode="auto">
          <a:xfrm>
            <a:off x="2449513" y="1752600"/>
            <a:ext cx="4343400" cy="4111625"/>
          </a:xfrm>
          <a:prstGeom prst="rect">
            <a:avLst/>
          </a:prstGeom>
          <a:noFill/>
          <a:ln w="9525">
            <a:noFill/>
            <a:miter lim="800000"/>
            <a:headEnd/>
            <a:tailEnd/>
          </a:ln>
        </p:spPr>
      </p:pic>
      <p:pic>
        <p:nvPicPr>
          <p:cNvPr id="7" name="Picture 6" descr="image_1871.JPG"/>
          <p:cNvPicPr>
            <a:picLocks noChangeAspect="1"/>
          </p:cNvPicPr>
          <p:nvPr userDrawn="1"/>
        </p:nvPicPr>
        <p:blipFill>
          <a:blip r:embed="rId15" cstate="print"/>
          <a:stretch>
            <a:fillRect/>
          </a:stretch>
        </p:blipFill>
        <p:spPr>
          <a:xfrm>
            <a:off x="0" y="5867400"/>
            <a:ext cx="9144000" cy="9906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1880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77EDA3-C2D0-41D5-9820-1960B589CA77}" type="datetime1">
              <a:rPr lang="en-US" smtClean="0"/>
              <a:pPr/>
              <a:t>1/27/2012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1880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EF887-4AA1-44A4-803A-7E2B3A02AA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ewlogo1.JPG"/>
          <p:cNvPicPr>
            <a:picLocks noChangeAspect="1"/>
          </p:cNvPicPr>
          <p:nvPr/>
        </p:nvPicPr>
        <p:blipFill>
          <a:blip r:embed="rId2"/>
          <a:stretch>
            <a:fillRect/>
          </a:stretch>
        </p:blipFill>
        <p:spPr>
          <a:xfrm>
            <a:off x="0" y="1"/>
            <a:ext cx="9144000" cy="1447800"/>
          </a:xfrm>
          <a:prstGeom prst="rect">
            <a:avLst/>
          </a:prstGeom>
        </p:spPr>
      </p:pic>
      <p:sp>
        <p:nvSpPr>
          <p:cNvPr id="6" name="Rectangle 2"/>
          <p:cNvSpPr>
            <a:spLocks noGrp="1" noChangeArrowheads="1"/>
          </p:cNvSpPr>
          <p:nvPr>
            <p:ph type="ctrTitle"/>
          </p:nvPr>
        </p:nvSpPr>
        <p:spPr>
          <a:xfrm>
            <a:off x="0" y="1981200"/>
            <a:ext cx="9144000" cy="1470025"/>
          </a:xfrm>
        </p:spPr>
        <p:txBody>
          <a:bodyPr>
            <a:normAutofit/>
          </a:bodyPr>
          <a:lstStyle/>
          <a:p>
            <a:pPr eaLnBrk="1" hangingPunct="1"/>
            <a:r>
              <a:rPr lang="en-US" sz="4000" dirty="0" smtClean="0">
                <a:cs typeface="Arial" pitchFamily="34" charset="0"/>
              </a:rPr>
              <a:t>Combined Utility System</a:t>
            </a:r>
            <a:br>
              <a:rPr lang="en-US" sz="4000" dirty="0" smtClean="0">
                <a:cs typeface="Arial" pitchFamily="34" charset="0"/>
              </a:rPr>
            </a:br>
            <a:r>
              <a:rPr lang="en-US" sz="4000" dirty="0" smtClean="0">
                <a:cs typeface="Arial" pitchFamily="34" charset="0"/>
              </a:rPr>
              <a:t>Liquidity Replacement</a:t>
            </a:r>
          </a:p>
        </p:txBody>
      </p:sp>
      <p:sp>
        <p:nvSpPr>
          <p:cNvPr id="7" name="Rectangle 3"/>
          <p:cNvSpPr>
            <a:spLocks noGrp="1" noChangeArrowheads="1"/>
          </p:cNvSpPr>
          <p:nvPr>
            <p:ph type="subTitle" idx="1"/>
          </p:nvPr>
        </p:nvSpPr>
        <p:spPr>
          <a:xfrm>
            <a:off x="1371600" y="3733800"/>
            <a:ext cx="6400800" cy="2057400"/>
          </a:xfrm>
        </p:spPr>
        <p:txBody>
          <a:bodyPr>
            <a:normAutofit fontScale="92500" lnSpcReduction="10000"/>
          </a:bodyPr>
          <a:lstStyle/>
          <a:p>
            <a:pPr eaLnBrk="1" hangingPunct="1">
              <a:lnSpc>
                <a:spcPct val="90000"/>
              </a:lnSpc>
            </a:pPr>
            <a:r>
              <a:rPr lang="en-US" dirty="0" smtClean="0">
                <a:solidFill>
                  <a:schemeClr val="tx1"/>
                </a:solidFill>
                <a:cs typeface="Arial" pitchFamily="34" charset="0"/>
              </a:rPr>
              <a:t>Finance Department</a:t>
            </a:r>
          </a:p>
          <a:p>
            <a:pPr eaLnBrk="1" hangingPunct="1">
              <a:lnSpc>
                <a:spcPct val="90000"/>
              </a:lnSpc>
            </a:pPr>
            <a:r>
              <a:rPr lang="en-US" dirty="0" smtClean="0">
                <a:solidFill>
                  <a:schemeClr val="tx1"/>
                </a:solidFill>
                <a:cs typeface="Arial" pitchFamily="34" charset="0"/>
              </a:rPr>
              <a:t>Kelly Dowe, Director</a:t>
            </a:r>
          </a:p>
          <a:p>
            <a:pPr eaLnBrk="1" hangingPunct="1">
              <a:lnSpc>
                <a:spcPct val="90000"/>
              </a:lnSpc>
            </a:pPr>
            <a:r>
              <a:rPr lang="en-US" sz="1800" dirty="0" smtClean="0">
                <a:solidFill>
                  <a:schemeClr val="tx1"/>
                </a:solidFill>
                <a:cs typeface="Arial" pitchFamily="34" charset="0"/>
              </a:rPr>
              <a:t>Presented By:</a:t>
            </a:r>
          </a:p>
          <a:p>
            <a:pPr eaLnBrk="1" hangingPunct="1">
              <a:lnSpc>
                <a:spcPct val="90000"/>
              </a:lnSpc>
            </a:pPr>
            <a:r>
              <a:rPr lang="en-US" sz="1800" dirty="0" smtClean="0">
                <a:solidFill>
                  <a:schemeClr val="tx1"/>
                </a:solidFill>
                <a:cs typeface="Arial" pitchFamily="34" charset="0"/>
              </a:rPr>
              <a:t>Jennifer Olenick, Deputy Assistant Director</a:t>
            </a:r>
          </a:p>
          <a:p>
            <a:pPr>
              <a:lnSpc>
                <a:spcPct val="90000"/>
              </a:lnSpc>
            </a:pPr>
            <a:r>
              <a:rPr lang="en-US" sz="1800" dirty="0" smtClean="0">
                <a:solidFill>
                  <a:schemeClr val="tx1"/>
                </a:solidFill>
                <a:cs typeface="Arial" pitchFamily="34" charset="0"/>
              </a:rPr>
              <a:t>Public Finance</a:t>
            </a:r>
          </a:p>
          <a:p>
            <a:pPr eaLnBrk="1" hangingPunct="1">
              <a:lnSpc>
                <a:spcPct val="90000"/>
              </a:lnSpc>
            </a:pPr>
            <a:r>
              <a:rPr lang="en-US" sz="1800" dirty="0" smtClean="0">
                <a:solidFill>
                  <a:schemeClr val="tx1"/>
                </a:solidFill>
                <a:cs typeface="Arial" pitchFamily="34" charset="0"/>
              </a:rPr>
              <a:t>January 31, 2011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2</a:t>
            </a:fld>
            <a:endParaRPr lang="en-US" b="1" dirty="0">
              <a:solidFill>
                <a:schemeClr val="bg1"/>
              </a:solidFill>
            </a:endParaRPr>
          </a:p>
        </p:txBody>
      </p:sp>
      <p:sp>
        <p:nvSpPr>
          <p:cNvPr id="5" name="Rectangle 6"/>
          <p:cNvSpPr txBox="1">
            <a:spLocks noChangeArrowheads="1"/>
          </p:cNvSpPr>
          <p:nvPr/>
        </p:nvSpPr>
        <p:spPr>
          <a:xfrm>
            <a:off x="457200" y="381000"/>
            <a:ext cx="8458200" cy="792162"/>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j-lt"/>
                <a:ea typeface="+mj-ea"/>
                <a:cs typeface="Arial" pitchFamily="34" charset="0"/>
              </a:rPr>
              <a:t>CUS Liquidity Summary</a:t>
            </a:r>
            <a:endParaRPr kumimoji="0" lang="en-US" sz="3600" b="0" i="0" u="none" strike="noStrike" kern="1200" cap="none" spc="0" normalizeH="0" baseline="0" noProof="0" dirty="0" smtClean="0">
              <a:ln>
                <a:noFill/>
              </a:ln>
              <a:solidFill>
                <a:schemeClr val="tx1"/>
              </a:solidFill>
              <a:effectLst/>
              <a:uLnTx/>
              <a:uFillTx/>
              <a:latin typeface="+mj-lt"/>
              <a:ea typeface="+mj-ea"/>
              <a:cs typeface="Arial" pitchFamily="34" charset="0"/>
            </a:endParaRPr>
          </a:p>
        </p:txBody>
      </p:sp>
      <p:cxnSp>
        <p:nvCxnSpPr>
          <p:cNvPr id="6" name="Straight Connector 5"/>
          <p:cNvCxnSpPr/>
          <p:nvPr/>
        </p:nvCxnSpPr>
        <p:spPr>
          <a:xfrm rot="5400000">
            <a:off x="6363494" y="951706"/>
            <a:ext cx="1447800" cy="1588"/>
          </a:xfrm>
          <a:prstGeom prst="line">
            <a:avLst/>
          </a:prstGeom>
          <a:ln/>
        </p:spPr>
        <p:style>
          <a:lnRef idx="3">
            <a:schemeClr val="accent1"/>
          </a:lnRef>
          <a:fillRef idx="0">
            <a:schemeClr val="accent1"/>
          </a:fillRef>
          <a:effectRef idx="2">
            <a:schemeClr val="accent1"/>
          </a:effectRef>
          <a:fontRef idx="minor">
            <a:schemeClr val="tx1"/>
          </a:fontRef>
        </p:style>
      </p:cxnSp>
      <p:pic>
        <p:nvPicPr>
          <p:cNvPr id="7" name="Picture 2" descr="E:\WoRK\City of Houston\Seal_1.JPG"/>
          <p:cNvPicPr>
            <a:picLocks noChangeAspect="1" noChangeArrowheads="1"/>
          </p:cNvPicPr>
          <p:nvPr/>
        </p:nvPicPr>
        <p:blipFill>
          <a:blip r:embed="rId2" cstate="print"/>
          <a:srcRect/>
          <a:stretch>
            <a:fillRect/>
          </a:stretch>
        </p:blipFill>
        <p:spPr bwMode="auto">
          <a:xfrm>
            <a:off x="7463622" y="457200"/>
            <a:ext cx="994578" cy="990600"/>
          </a:xfrm>
          <a:prstGeom prst="rect">
            <a:avLst/>
          </a:prstGeom>
          <a:noFill/>
        </p:spPr>
      </p:pic>
      <p:cxnSp>
        <p:nvCxnSpPr>
          <p:cNvPr id="8" name="Straight Connector 7"/>
          <p:cNvCxnSpPr/>
          <p:nvPr/>
        </p:nvCxnSpPr>
        <p:spPr>
          <a:xfrm rot="10800000">
            <a:off x="1219200" y="1219200"/>
            <a:ext cx="5716588" cy="1588"/>
          </a:xfrm>
          <a:prstGeom prst="line">
            <a:avLst/>
          </a:prstGeom>
          <a:ln/>
        </p:spPr>
        <p:style>
          <a:lnRef idx="3">
            <a:schemeClr val="accent1"/>
          </a:lnRef>
          <a:fillRef idx="0">
            <a:schemeClr val="accent1"/>
          </a:fillRef>
          <a:effectRef idx="2">
            <a:schemeClr val="accent1"/>
          </a:effectRef>
          <a:fontRef idx="minor">
            <a:schemeClr val="tx1"/>
          </a:fontRef>
        </p:style>
      </p:cxnSp>
      <p:graphicFrame>
        <p:nvGraphicFramePr>
          <p:cNvPr id="11" name="Table 10"/>
          <p:cNvGraphicFramePr>
            <a:graphicFrameLocks noGrp="1"/>
          </p:cNvGraphicFramePr>
          <p:nvPr/>
        </p:nvGraphicFramePr>
        <p:xfrm>
          <a:off x="609599" y="1720621"/>
          <a:ext cx="7924800" cy="4106064"/>
        </p:xfrm>
        <a:graphic>
          <a:graphicData uri="http://schemas.openxmlformats.org/drawingml/2006/table">
            <a:tbl>
              <a:tblPr/>
              <a:tblGrid>
                <a:gridCol w="1570863"/>
                <a:gridCol w="1314087"/>
                <a:gridCol w="1147938"/>
                <a:gridCol w="2039101"/>
                <a:gridCol w="1852811"/>
              </a:tblGrid>
              <a:tr h="260579">
                <a:tc>
                  <a:txBody>
                    <a:bodyPr/>
                    <a:lstStyle/>
                    <a:p>
                      <a:pPr algn="ctr" fontAlgn="ctr"/>
                      <a:r>
                        <a:rPr lang="en-US" sz="1200" b="1" i="0" u="none" strike="noStrike" dirty="0">
                          <a:solidFill>
                            <a:srgbClr val="000000"/>
                          </a:solidFill>
                          <a:latin typeface="Calibri"/>
                        </a:rPr>
                        <a:t>Liquidity Type</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latin typeface="Calibri"/>
                        </a:rPr>
                        <a:t>Series</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latin typeface="Calibri"/>
                        </a:rPr>
                        <a:t>Size</a:t>
                      </a:r>
                      <a:br>
                        <a:rPr lang="en-US" sz="1200" b="1" i="0" u="none" strike="noStrike" dirty="0">
                          <a:solidFill>
                            <a:srgbClr val="000000"/>
                          </a:solidFill>
                          <a:latin typeface="Calibri"/>
                        </a:rPr>
                      </a:br>
                      <a:r>
                        <a:rPr lang="en-US" sz="1200" b="1" i="0" u="none" strike="noStrike" dirty="0">
                          <a:solidFill>
                            <a:srgbClr val="000000"/>
                          </a:solidFill>
                          <a:latin typeface="Calibri"/>
                        </a:rPr>
                        <a:t>($ millions)</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latin typeface="Calibri"/>
                        </a:rPr>
                        <a:t>Bank</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latin typeface="Calibri"/>
                        </a:rPr>
                        <a:t>Expiration</a:t>
                      </a:r>
                    </a:p>
                  </a:txBody>
                  <a:tcPr marL="9338" marR="9338" marT="93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6765">
                <a:tc rowSpan="6">
                  <a:txBody>
                    <a:bodyPr/>
                    <a:lstStyle/>
                    <a:p>
                      <a:pPr algn="ctr" fontAlgn="ctr"/>
                      <a:r>
                        <a:rPr lang="en-US" sz="1150" b="0" i="0" u="none" strike="noStrike" dirty="0">
                          <a:solidFill>
                            <a:srgbClr val="000000"/>
                          </a:solidFill>
                          <a:latin typeface="Calibri"/>
                        </a:rPr>
                        <a:t>Commercial Paper</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rgbClr val="000000"/>
                          </a:solidFill>
                          <a:latin typeface="Calibri"/>
                        </a:rPr>
                        <a:t>B-1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a:solidFill>
                            <a:srgbClr val="000000"/>
                          </a:solidFill>
                          <a:latin typeface="Calibri"/>
                        </a:rPr>
                        <a:t>         250.00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dirty="0">
                          <a:solidFill>
                            <a:srgbClr val="000000"/>
                          </a:solidFill>
                          <a:latin typeface="Calibri"/>
                        </a:rPr>
                        <a:t>JPMorgan Chase</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a:solidFill>
                            <a:srgbClr val="000000"/>
                          </a:solidFill>
                          <a:latin typeface="Calibri"/>
                        </a:rPr>
                        <a:t>12/16/2013</a:t>
                      </a:r>
                    </a:p>
                  </a:txBody>
                  <a:tcPr marL="9338" marR="9338" marT="93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a:rPr>
                        <a:t>B-2</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Wells Fargo</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12/14/2012</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a:rPr>
                        <a:t>B-3</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50" b="0" i="0" u="none" strike="noStrike" dirty="0" smtClean="0">
                          <a:solidFill>
                            <a:srgbClr val="000000"/>
                          </a:solidFill>
                          <a:latin typeface="Calibri"/>
                        </a:rPr>
                        <a:t>Bank of</a:t>
                      </a:r>
                      <a:r>
                        <a:rPr lang="en-US" sz="1150" b="0" i="0" u="none" strike="noStrike" baseline="0" dirty="0" smtClean="0">
                          <a:solidFill>
                            <a:srgbClr val="000000"/>
                          </a:solidFill>
                          <a:latin typeface="Calibri"/>
                        </a:rPr>
                        <a:t> </a:t>
                      </a:r>
                      <a:r>
                        <a:rPr lang="en-US" sz="1150" b="0" i="0" u="none" strike="noStrike" dirty="0" smtClean="0">
                          <a:solidFill>
                            <a:srgbClr val="000000"/>
                          </a:solidFill>
                          <a:latin typeface="Calibri"/>
                        </a:rPr>
                        <a:t>Tokyo-</a:t>
                      </a:r>
                      <a:r>
                        <a:rPr lang="en-US" sz="1150" b="0" i="0" u="none" strike="noStrike" baseline="0" dirty="0" smtClean="0">
                          <a:solidFill>
                            <a:srgbClr val="000000"/>
                          </a:solidFill>
                          <a:latin typeface="+mn-lt"/>
                        </a:rPr>
                        <a:t>Mitsubishi</a:t>
                      </a:r>
                      <a:endParaRPr lang="en-US" sz="1150" b="0" i="0" u="none" strike="noStrike" dirty="0">
                        <a:solidFill>
                          <a:srgbClr val="000000"/>
                        </a:solidFill>
                        <a:latin typeface="Calibri"/>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dirty="0" smtClean="0">
                          <a:solidFill>
                            <a:srgbClr val="000000"/>
                          </a:solidFill>
                          <a:latin typeface="Calibri"/>
                        </a:rPr>
                        <a:t>1/20/2015</a:t>
                      </a:r>
                      <a:endParaRPr lang="en-US" sz="1150" b="0" i="0" u="none" strike="noStrike" dirty="0">
                        <a:solidFill>
                          <a:srgbClr val="000000"/>
                        </a:solidFill>
                        <a:latin typeface="Calibri"/>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tcPr>
                </a:tc>
              </a:tr>
              <a:tr h="186765">
                <a:tc vMerge="1">
                  <a:txBody>
                    <a:bodyPr/>
                    <a:lstStyle/>
                    <a:p>
                      <a:endParaRPr lang="en-US"/>
                    </a:p>
                  </a:txBody>
                  <a:tcPr/>
                </a:tc>
                <a:tc>
                  <a:txBody>
                    <a:bodyPr/>
                    <a:lstStyle/>
                    <a:p>
                      <a:pPr algn="ctr" fontAlgn="b"/>
                      <a:r>
                        <a:rPr lang="en-US" sz="1150" b="0" i="0" u="none" strike="noStrike" dirty="0">
                          <a:solidFill>
                            <a:srgbClr val="000000"/>
                          </a:solidFill>
                          <a:latin typeface="Calibri"/>
                        </a:rPr>
                        <a:t>B-4</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dirty="0">
                          <a:solidFill>
                            <a:srgbClr val="000000"/>
                          </a:solidFill>
                          <a:latin typeface="Calibri"/>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Barclay's</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7/15/2013</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B-5</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dirty="0">
                          <a:solidFill>
                            <a:srgbClr val="000000"/>
                          </a:solidFill>
                          <a:latin typeface="Calibri"/>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a:solidFill>
                            <a:srgbClr val="000000"/>
                          </a:solidFill>
                          <a:latin typeface="Calibri"/>
                        </a:rPr>
                        <a:t>Vacant</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dirty="0" smtClean="0">
                          <a:solidFill>
                            <a:srgbClr val="000000"/>
                          </a:solidFill>
                          <a:latin typeface="Calibri"/>
                        </a:rPr>
                        <a:t>N/A</a:t>
                      </a:r>
                      <a:endParaRPr lang="en-US" sz="1150" b="0" i="0" u="none" strike="noStrike" dirty="0">
                        <a:solidFill>
                          <a:srgbClr val="000000"/>
                        </a:solidFill>
                        <a:latin typeface="Calibri"/>
                      </a:endParaRP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solidFill>
                      <a:srgbClr val="F79646"/>
                    </a:solidFill>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B-6</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rgbClr val="000000"/>
                          </a:solidFill>
                          <a:latin typeface="Calibri"/>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Calibri"/>
                        </a:rPr>
                        <a:t>Citibank</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Calibri"/>
                        </a:rPr>
                        <a:t>7/15/2013</a:t>
                      </a: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r>
              <a:tr h="186765">
                <a:tc>
                  <a:txBody>
                    <a:bodyPr/>
                    <a:lstStyle/>
                    <a:p>
                      <a:pPr algn="l" fontAlgn="b"/>
                      <a:endParaRPr lang="en-US" sz="1150" b="0" i="0" u="none" strike="noStrike">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1" i="0" u="none" strike="noStrike">
                          <a:solidFill>
                            <a:srgbClr val="000000"/>
                          </a:solidFill>
                          <a:latin typeface="Calibri"/>
                        </a:rPr>
                        <a:t>Total</a:t>
                      </a: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1" i="0" u="none" strike="noStrike" dirty="0">
                          <a:solidFill>
                            <a:srgbClr val="000000"/>
                          </a:solidFill>
                          <a:latin typeface="Calibri"/>
                        </a:rPr>
                        <a:t>         700.00 </a:t>
                      </a: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50" b="0" i="0" u="none" strike="noStrike">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r>
              <a:tr h="140155">
                <a:tc>
                  <a:txBody>
                    <a:bodyPr/>
                    <a:lstStyle/>
                    <a:p>
                      <a:pPr algn="l" fontAlgn="b"/>
                      <a:endParaRPr lang="en-US" sz="1150" b="0" i="0" u="none" strike="noStrike">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150" b="0" i="0" u="none" strike="noStrike">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150" b="1" i="0" u="none" strike="noStrike">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r>
              <a:tr h="186765">
                <a:tc rowSpan="7">
                  <a:txBody>
                    <a:bodyPr/>
                    <a:lstStyle/>
                    <a:p>
                      <a:pPr algn="ctr" fontAlgn="ctr"/>
                      <a:r>
                        <a:rPr lang="en-US" sz="1150" b="0" i="0" u="none" strike="noStrike">
                          <a:solidFill>
                            <a:srgbClr val="000000"/>
                          </a:solidFill>
                          <a:latin typeface="Calibri"/>
                        </a:rPr>
                        <a:t>Variable Rate Demand Bonds</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Calibri"/>
                        </a:rPr>
                        <a:t>2004B-1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dirty="0">
                          <a:solidFill>
                            <a:srgbClr val="000000"/>
                          </a:solidFill>
                          <a:latin typeface="Calibri"/>
                        </a:rPr>
                        <a:t>         225.00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dirty="0" smtClean="0">
                          <a:solidFill>
                            <a:srgbClr val="000000"/>
                          </a:solidFill>
                          <a:latin typeface="Calibri"/>
                        </a:rPr>
                        <a:t>Bank of America</a:t>
                      </a:r>
                      <a:endParaRPr lang="en-US" sz="1150" b="0" i="0" u="none" strike="noStrike" dirty="0">
                        <a:solidFill>
                          <a:srgbClr val="000000"/>
                        </a:solidFill>
                        <a:latin typeface="Calibri"/>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dirty="0">
                          <a:solidFill>
                            <a:srgbClr val="000000"/>
                          </a:solidFill>
                          <a:latin typeface="Calibri"/>
                        </a:rPr>
                        <a:t>12/16/2013</a:t>
                      </a:r>
                    </a:p>
                  </a:txBody>
                  <a:tcPr marL="9338" marR="9338" marT="93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2004B-2</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dirty="0">
                          <a:solidFill>
                            <a:srgbClr val="000000"/>
                          </a:solidFill>
                          <a:latin typeface="Calibri"/>
                        </a:rPr>
                        <a:t>State Street</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4/5/2013</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2004B-3</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a:solidFill>
                            <a:srgbClr val="000000"/>
                          </a:solidFill>
                          <a:latin typeface="Calibri"/>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dirty="0">
                          <a:solidFill>
                            <a:srgbClr val="000000"/>
                          </a:solidFill>
                          <a:latin typeface="Calibri"/>
                        </a:rPr>
                        <a:t>Sumitomo</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a:solidFill>
                            <a:srgbClr val="000000"/>
                          </a:solidFill>
                          <a:latin typeface="Calibri"/>
                        </a:rPr>
                        <a:t>4/6/2012</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solidFill>
                      <a:srgbClr val="F79646"/>
                    </a:solidFill>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2004B-4</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dirty="0">
                          <a:solidFill>
                            <a:srgbClr val="000000"/>
                          </a:solidFill>
                          <a:latin typeface="Calibri"/>
                        </a:rPr>
                        <a:t>JPMorgan Chase</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4/6/2013</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2004B-5</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a:solidFill>
                            <a:srgbClr val="000000"/>
                          </a:solidFill>
                          <a:latin typeface="Calibri"/>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dirty="0">
                          <a:solidFill>
                            <a:srgbClr val="000000"/>
                          </a:solidFill>
                          <a:latin typeface="Calibri"/>
                        </a:rPr>
                        <a:t>Lloyd's</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50" b="0" i="0" u="none" strike="noStrike" dirty="0">
                          <a:solidFill>
                            <a:srgbClr val="000000"/>
                          </a:solidFill>
                          <a:latin typeface="Calibri"/>
                        </a:rPr>
                        <a:t>4/6/2013</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2004B-6</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a:solidFill>
                            <a:srgbClr val="000000"/>
                          </a:solidFill>
                          <a:latin typeface="Calibri"/>
                        </a:rPr>
                        <a:t>            78.33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dirty="0">
                          <a:solidFill>
                            <a:srgbClr val="000000"/>
                          </a:solidFill>
                          <a:latin typeface="Calibri"/>
                        </a:rPr>
                        <a:t>Scotia</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79646"/>
                    </a:solidFill>
                  </a:tcPr>
                </a:tc>
                <a:tc>
                  <a:txBody>
                    <a:bodyPr/>
                    <a:lstStyle/>
                    <a:p>
                      <a:pPr algn="ctr" fontAlgn="b"/>
                      <a:r>
                        <a:rPr lang="en-US" sz="1150" b="0" i="0" u="none" strike="noStrike" dirty="0">
                          <a:solidFill>
                            <a:srgbClr val="000000"/>
                          </a:solidFill>
                          <a:latin typeface="Calibri"/>
                        </a:rPr>
                        <a:t>4/6/2012</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solidFill>
                      <a:srgbClr val="F79646"/>
                    </a:solidFill>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2008D-1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Calibri"/>
                        </a:rPr>
                        <a:t>         132.01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rgbClr val="000000"/>
                          </a:solidFill>
                          <a:latin typeface="Calibri"/>
                        </a:rPr>
                        <a:t>JPMorgan Chase</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rgbClr val="000000"/>
                          </a:solidFill>
                          <a:latin typeface="Calibri"/>
                        </a:rPr>
                        <a:t>12/31/2012</a:t>
                      </a: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r>
              <a:tr h="186765">
                <a:tc>
                  <a:txBody>
                    <a:bodyPr/>
                    <a:lstStyle/>
                    <a:p>
                      <a:pPr algn="l" fontAlgn="b"/>
                      <a:endParaRPr lang="en-US" sz="1150" b="0" i="0" u="none" strike="noStrike">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1" i="0" u="none" strike="noStrike">
                          <a:solidFill>
                            <a:srgbClr val="000000"/>
                          </a:solidFill>
                          <a:latin typeface="Calibri"/>
                        </a:rPr>
                        <a:t>Total</a:t>
                      </a: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1" i="0" u="none" strike="noStrike">
                          <a:solidFill>
                            <a:srgbClr val="000000"/>
                          </a:solidFill>
                          <a:latin typeface="Calibri"/>
                        </a:rPr>
                        <a:t>         785.34 </a:t>
                      </a: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r>
              <a:tr h="173691">
                <a:tc>
                  <a:txBody>
                    <a:bodyPr/>
                    <a:lstStyle/>
                    <a:p>
                      <a:pPr algn="l" fontAlgn="b"/>
                      <a:endParaRPr lang="en-US" sz="1150" b="0" i="0" u="none" strike="noStrike">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50" b="0" i="0" u="none" strike="noStrike">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150" b="0" i="0" u="none" strike="noStrike">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a:noFill/>
                    </a:lnT>
                    <a:lnB w="6350" cap="flat" cmpd="sng" algn="ctr">
                      <a:solidFill>
                        <a:srgbClr val="000000"/>
                      </a:solidFill>
                      <a:prstDash val="solid"/>
                      <a:round/>
                      <a:headEnd type="none" w="med" len="med"/>
                      <a:tailEnd type="none" w="med" len="med"/>
                    </a:lnB>
                  </a:tcPr>
                </a:tc>
              </a:tr>
              <a:tr h="186765">
                <a:tc rowSpan="2">
                  <a:txBody>
                    <a:bodyPr/>
                    <a:lstStyle/>
                    <a:p>
                      <a:pPr algn="ctr" fontAlgn="ctr"/>
                      <a:r>
                        <a:rPr lang="en-US" sz="1150" b="0" i="0" u="none" strike="noStrike">
                          <a:solidFill>
                            <a:srgbClr val="000000"/>
                          </a:solidFill>
                          <a:latin typeface="Calibri"/>
                        </a:rPr>
                        <a:t>Put Bonds</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Calibri"/>
                        </a:rPr>
                        <a:t>2010 B-1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a:solidFill>
                            <a:srgbClr val="000000"/>
                          </a:solidFill>
                          <a:latin typeface="Calibri"/>
                        </a:rPr>
                        <a:t>         200.00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dirty="0">
                          <a:solidFill>
                            <a:srgbClr val="000000"/>
                          </a:solidFill>
                          <a:latin typeface="Calibri"/>
                        </a:rPr>
                        <a:t>RBC</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0" i="0" u="none" strike="noStrike" dirty="0">
                          <a:solidFill>
                            <a:srgbClr val="000000"/>
                          </a:solidFill>
                          <a:latin typeface="Calibri"/>
                        </a:rPr>
                        <a:t>3/22/2013</a:t>
                      </a:r>
                    </a:p>
                  </a:txBody>
                  <a:tcPr marL="9338" marR="9338" marT="93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r>
              <a:tr h="186765">
                <a:tc vMerge="1">
                  <a:txBody>
                    <a:bodyPr/>
                    <a:lstStyle/>
                    <a:p>
                      <a:endParaRPr lang="en-US"/>
                    </a:p>
                  </a:txBody>
                  <a:tcPr/>
                </a:tc>
                <a:tc>
                  <a:txBody>
                    <a:bodyPr/>
                    <a:lstStyle/>
                    <a:p>
                      <a:pPr algn="ctr" fontAlgn="b"/>
                      <a:r>
                        <a:rPr lang="en-US" sz="1150" b="0" i="0" u="none" strike="noStrike">
                          <a:solidFill>
                            <a:srgbClr val="000000"/>
                          </a:solidFill>
                          <a:latin typeface="Calibri"/>
                        </a:rPr>
                        <a:t>2010 B-2</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Calibri"/>
                        </a:rPr>
                        <a:t>            49.08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Calibri"/>
                        </a:rPr>
                        <a:t>RBC</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rgbClr val="000000"/>
                          </a:solidFill>
                          <a:latin typeface="Calibri"/>
                        </a:rPr>
                        <a:t>3/23/2013</a:t>
                      </a: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r>
              <a:tr h="186765">
                <a:tc>
                  <a:txBody>
                    <a:bodyPr/>
                    <a:lstStyle/>
                    <a:p>
                      <a:pPr algn="l" fontAlgn="b"/>
                      <a:endParaRPr lang="en-US" sz="1150" b="0" i="0" u="none" strike="noStrike">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1" i="0" u="none" strike="noStrike">
                          <a:solidFill>
                            <a:srgbClr val="000000"/>
                          </a:solidFill>
                          <a:latin typeface="Calibri"/>
                        </a:rPr>
                        <a:t>Total</a:t>
                      </a: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50" b="1" i="0" u="none" strike="noStrike">
                          <a:solidFill>
                            <a:srgbClr val="000000"/>
                          </a:solidFill>
                          <a:latin typeface="Calibri"/>
                        </a:rPr>
                        <a:t>         249.08 </a:t>
                      </a: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50" b="0" i="0" u="none" strike="noStrike">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038600"/>
          </a:xfrm>
        </p:spPr>
        <p:txBody>
          <a:bodyPr>
            <a:noAutofit/>
          </a:bodyPr>
          <a:lstStyle/>
          <a:p>
            <a:pPr>
              <a:lnSpc>
                <a:spcPct val="90000"/>
              </a:lnSpc>
              <a:spcAft>
                <a:spcPts val="600"/>
              </a:spcAft>
            </a:pPr>
            <a:r>
              <a:rPr lang="en-US" sz="2200" dirty="0" smtClean="0">
                <a:cs typeface="Arial" pitchFamily="34" charset="0"/>
              </a:rPr>
              <a:t>The Series B-5 CP program will support the CUS’s CIP.</a:t>
            </a:r>
          </a:p>
          <a:p>
            <a:pPr>
              <a:lnSpc>
                <a:spcPct val="90000"/>
              </a:lnSpc>
              <a:spcAft>
                <a:spcPts val="600"/>
              </a:spcAft>
            </a:pPr>
            <a:r>
              <a:rPr lang="en-US" sz="2200" dirty="0" smtClean="0">
                <a:cs typeface="Arial" pitchFamily="34" charset="0"/>
              </a:rPr>
              <a:t>Commercial paper has proven to be a cost-effective method of financing the System’s capital improvement program; saving the System millions of dollars in debt service. </a:t>
            </a:r>
          </a:p>
          <a:p>
            <a:pPr>
              <a:lnSpc>
                <a:spcPct val="90000"/>
              </a:lnSpc>
              <a:spcAft>
                <a:spcPts val="600"/>
              </a:spcAft>
            </a:pPr>
            <a:r>
              <a:rPr lang="en-US" sz="2200" dirty="0" smtClean="0">
                <a:cs typeface="Arial" pitchFamily="34" charset="0"/>
              </a:rPr>
              <a:t>The Finance Working Group recommends obtaining an aggregate amount of $100 million and entering into an agreement with a highly rated bank to support the Series B-5 CP program.  The specific bank(s) selected for this transaction will be presented to Council through an RCA that is forthcoming.</a:t>
            </a:r>
          </a:p>
          <a:p>
            <a:pPr>
              <a:lnSpc>
                <a:spcPct val="90000"/>
              </a:lnSpc>
              <a:spcAft>
                <a:spcPts val="600"/>
              </a:spcAft>
            </a:pPr>
            <a:r>
              <a:rPr lang="en-US" sz="2200" dirty="0" smtClean="0">
                <a:cs typeface="Arial" pitchFamily="34" charset="0"/>
              </a:rPr>
              <a:t>RCA is expected to be brought before Council in February.</a:t>
            </a:r>
          </a:p>
          <a:p>
            <a:pPr>
              <a:lnSpc>
                <a:spcPct val="90000"/>
              </a:lnSpc>
              <a:spcAft>
                <a:spcPts val="600"/>
              </a:spcAft>
            </a:pPr>
            <a:endParaRPr lang="en-US" sz="2200" dirty="0" smtClean="0">
              <a:cs typeface="Arial" pitchFamily="34" charset="0"/>
            </a:endParaRPr>
          </a:p>
        </p:txBody>
      </p:sp>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3</a:t>
            </a:fld>
            <a:endParaRPr lang="en-US" b="1" dirty="0">
              <a:solidFill>
                <a:schemeClr val="bg1"/>
              </a:solidFill>
            </a:endParaRPr>
          </a:p>
        </p:txBody>
      </p:sp>
      <p:sp>
        <p:nvSpPr>
          <p:cNvPr id="5" name="Rectangle 6"/>
          <p:cNvSpPr txBox="1">
            <a:spLocks noChangeArrowheads="1"/>
          </p:cNvSpPr>
          <p:nvPr/>
        </p:nvSpPr>
        <p:spPr>
          <a:xfrm>
            <a:off x="457200" y="381000"/>
            <a:ext cx="8458200" cy="792162"/>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j-lt"/>
                <a:ea typeface="+mj-ea"/>
                <a:cs typeface="Arial" pitchFamily="34" charset="0"/>
              </a:rPr>
              <a:t>CUS Commercial Paper Series B-5</a:t>
            </a:r>
            <a:endParaRPr kumimoji="0" lang="en-US" sz="3600" b="0" i="0" u="none" strike="noStrike" kern="1200" cap="none" spc="0" normalizeH="0" baseline="0" noProof="0" dirty="0" smtClean="0">
              <a:ln>
                <a:noFill/>
              </a:ln>
              <a:solidFill>
                <a:schemeClr val="tx1"/>
              </a:solidFill>
              <a:effectLst/>
              <a:uLnTx/>
              <a:uFillTx/>
              <a:latin typeface="+mj-lt"/>
              <a:ea typeface="+mj-ea"/>
              <a:cs typeface="Arial" pitchFamily="34" charset="0"/>
            </a:endParaRPr>
          </a:p>
        </p:txBody>
      </p:sp>
      <p:cxnSp>
        <p:nvCxnSpPr>
          <p:cNvPr id="6" name="Straight Connector 5"/>
          <p:cNvCxnSpPr/>
          <p:nvPr/>
        </p:nvCxnSpPr>
        <p:spPr>
          <a:xfrm rot="5400000">
            <a:off x="6363494" y="951706"/>
            <a:ext cx="1447800" cy="1588"/>
          </a:xfrm>
          <a:prstGeom prst="line">
            <a:avLst/>
          </a:prstGeom>
          <a:ln/>
        </p:spPr>
        <p:style>
          <a:lnRef idx="3">
            <a:schemeClr val="accent1"/>
          </a:lnRef>
          <a:fillRef idx="0">
            <a:schemeClr val="accent1"/>
          </a:fillRef>
          <a:effectRef idx="2">
            <a:schemeClr val="accent1"/>
          </a:effectRef>
          <a:fontRef idx="minor">
            <a:schemeClr val="tx1"/>
          </a:fontRef>
        </p:style>
      </p:cxnSp>
      <p:pic>
        <p:nvPicPr>
          <p:cNvPr id="7" name="Picture 2" descr="E:\WoRK\City of Houston\Seal_1.JPG"/>
          <p:cNvPicPr>
            <a:picLocks noChangeAspect="1" noChangeArrowheads="1"/>
          </p:cNvPicPr>
          <p:nvPr/>
        </p:nvPicPr>
        <p:blipFill>
          <a:blip r:embed="rId2" cstate="print"/>
          <a:srcRect/>
          <a:stretch>
            <a:fillRect/>
          </a:stretch>
        </p:blipFill>
        <p:spPr bwMode="auto">
          <a:xfrm>
            <a:off x="7463622" y="457200"/>
            <a:ext cx="994578" cy="990600"/>
          </a:xfrm>
          <a:prstGeom prst="rect">
            <a:avLst/>
          </a:prstGeom>
          <a:noFill/>
        </p:spPr>
      </p:pic>
      <p:cxnSp>
        <p:nvCxnSpPr>
          <p:cNvPr id="8" name="Straight Connector 7"/>
          <p:cNvCxnSpPr/>
          <p:nvPr/>
        </p:nvCxnSpPr>
        <p:spPr>
          <a:xfrm rot="10800000">
            <a:off x="1219200" y="1219200"/>
            <a:ext cx="5716588" cy="1588"/>
          </a:xfrm>
          <a:prstGeom prst="line">
            <a:avLst/>
          </a:prstGeom>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038600"/>
          </a:xfrm>
        </p:spPr>
        <p:txBody>
          <a:bodyPr>
            <a:noAutofit/>
          </a:bodyPr>
          <a:lstStyle/>
          <a:p>
            <a:pPr>
              <a:lnSpc>
                <a:spcPct val="90000"/>
              </a:lnSpc>
              <a:spcAft>
                <a:spcPts val="600"/>
              </a:spcAft>
            </a:pPr>
            <a:r>
              <a:rPr lang="en-US" sz="2200" dirty="0" smtClean="0">
                <a:cs typeface="Arial" pitchFamily="34" charset="0"/>
              </a:rPr>
              <a:t>Variable rate bonds are another cost-effective method of financing the System’s capital improvement program.</a:t>
            </a:r>
          </a:p>
          <a:p>
            <a:pPr>
              <a:lnSpc>
                <a:spcPct val="90000"/>
              </a:lnSpc>
              <a:spcAft>
                <a:spcPts val="600"/>
              </a:spcAft>
            </a:pPr>
            <a:r>
              <a:rPr lang="en-US" sz="2200" dirty="0" smtClean="0">
                <a:cs typeface="Arial" pitchFamily="34" charset="0"/>
              </a:rPr>
              <a:t>The current facilities will expire April 6, 2012. </a:t>
            </a:r>
          </a:p>
          <a:p>
            <a:pPr>
              <a:lnSpc>
                <a:spcPct val="90000"/>
              </a:lnSpc>
              <a:spcAft>
                <a:spcPts val="600"/>
              </a:spcAft>
            </a:pPr>
            <a:r>
              <a:rPr lang="en-US" sz="2200" dirty="0" smtClean="0">
                <a:cs typeface="Arial" pitchFamily="34" charset="0"/>
              </a:rPr>
              <a:t>The Finance Working Group recommends maintaining the aggregate amount of capacity at $153.33 million and entering into new liquidity agreements with highly rated banks to support the Series 2004B Bonds.  The specific banks selected for this transaction will be presented to Council through an RCA that is forthcoming.</a:t>
            </a:r>
          </a:p>
          <a:p>
            <a:pPr>
              <a:lnSpc>
                <a:spcPct val="90000"/>
              </a:lnSpc>
            </a:pPr>
            <a:r>
              <a:rPr lang="en-US" sz="2200" dirty="0" smtClean="0">
                <a:cs typeface="Arial" pitchFamily="34" charset="0"/>
              </a:rPr>
              <a:t>RCA is expected to be brought before Council in February or March.</a:t>
            </a:r>
          </a:p>
          <a:p>
            <a:pPr>
              <a:lnSpc>
                <a:spcPct val="90000"/>
              </a:lnSpc>
            </a:pPr>
            <a:endParaRPr lang="en-US" sz="2200" dirty="0" smtClean="0">
              <a:cs typeface="Arial" pitchFamily="34" charset="0"/>
            </a:endParaRPr>
          </a:p>
        </p:txBody>
      </p:sp>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4</a:t>
            </a:fld>
            <a:endParaRPr lang="en-US" b="1" dirty="0">
              <a:solidFill>
                <a:schemeClr val="bg1"/>
              </a:solidFill>
            </a:endParaRPr>
          </a:p>
        </p:txBody>
      </p:sp>
      <p:sp>
        <p:nvSpPr>
          <p:cNvPr id="5" name="Rectangle 6"/>
          <p:cNvSpPr txBox="1">
            <a:spLocks noChangeArrowheads="1"/>
          </p:cNvSpPr>
          <p:nvPr/>
        </p:nvSpPr>
        <p:spPr>
          <a:xfrm>
            <a:off x="457200" y="381000"/>
            <a:ext cx="8458200" cy="792162"/>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j-lt"/>
                <a:ea typeface="+mj-ea"/>
                <a:cs typeface="Arial" pitchFamily="34" charset="0"/>
              </a:rPr>
              <a:t>CUS VRDBs Series 2004B-3 &amp; B-6</a:t>
            </a:r>
            <a:endParaRPr kumimoji="0" lang="en-US" sz="3600" b="0" i="0" u="none" strike="noStrike" kern="1200" cap="none" spc="0" normalizeH="0" baseline="0" noProof="0" dirty="0" smtClean="0">
              <a:ln>
                <a:noFill/>
              </a:ln>
              <a:solidFill>
                <a:schemeClr val="tx1"/>
              </a:solidFill>
              <a:effectLst/>
              <a:uLnTx/>
              <a:uFillTx/>
              <a:latin typeface="+mj-lt"/>
              <a:ea typeface="+mj-ea"/>
              <a:cs typeface="Arial" pitchFamily="34" charset="0"/>
            </a:endParaRPr>
          </a:p>
        </p:txBody>
      </p:sp>
      <p:cxnSp>
        <p:nvCxnSpPr>
          <p:cNvPr id="6" name="Straight Connector 5"/>
          <p:cNvCxnSpPr/>
          <p:nvPr/>
        </p:nvCxnSpPr>
        <p:spPr>
          <a:xfrm rot="5400000">
            <a:off x="6363494" y="951706"/>
            <a:ext cx="1447800" cy="1588"/>
          </a:xfrm>
          <a:prstGeom prst="line">
            <a:avLst/>
          </a:prstGeom>
          <a:ln/>
        </p:spPr>
        <p:style>
          <a:lnRef idx="3">
            <a:schemeClr val="accent1"/>
          </a:lnRef>
          <a:fillRef idx="0">
            <a:schemeClr val="accent1"/>
          </a:fillRef>
          <a:effectRef idx="2">
            <a:schemeClr val="accent1"/>
          </a:effectRef>
          <a:fontRef idx="minor">
            <a:schemeClr val="tx1"/>
          </a:fontRef>
        </p:style>
      </p:cxnSp>
      <p:pic>
        <p:nvPicPr>
          <p:cNvPr id="7" name="Picture 2" descr="E:\WoRK\City of Houston\Seal_1.JPG"/>
          <p:cNvPicPr>
            <a:picLocks noChangeAspect="1" noChangeArrowheads="1"/>
          </p:cNvPicPr>
          <p:nvPr/>
        </p:nvPicPr>
        <p:blipFill>
          <a:blip r:embed="rId2" cstate="print"/>
          <a:srcRect/>
          <a:stretch>
            <a:fillRect/>
          </a:stretch>
        </p:blipFill>
        <p:spPr bwMode="auto">
          <a:xfrm>
            <a:off x="7463622" y="457200"/>
            <a:ext cx="994578" cy="990600"/>
          </a:xfrm>
          <a:prstGeom prst="rect">
            <a:avLst/>
          </a:prstGeom>
          <a:noFill/>
        </p:spPr>
      </p:pic>
      <p:cxnSp>
        <p:nvCxnSpPr>
          <p:cNvPr id="8" name="Straight Connector 7"/>
          <p:cNvCxnSpPr/>
          <p:nvPr/>
        </p:nvCxnSpPr>
        <p:spPr>
          <a:xfrm rot="10800000">
            <a:off x="1219200" y="1219200"/>
            <a:ext cx="5716588" cy="1588"/>
          </a:xfrm>
          <a:prstGeom prst="line">
            <a:avLst/>
          </a:prstGeom>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1760</TotalTime>
  <Words>339</Words>
  <Application>Microsoft Office PowerPoint</Application>
  <PresentationFormat>On-screen Show (4:3)</PresentationFormat>
  <Paragraphs>95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Combined Utility System Liquidity Replacement</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e134907</dc:creator>
  <cp:lastModifiedBy>Sallie Alcorn</cp:lastModifiedBy>
  <cp:revision>180</cp:revision>
  <dcterms:created xsi:type="dcterms:W3CDTF">2011-06-01T20:02:04Z</dcterms:created>
  <dcterms:modified xsi:type="dcterms:W3CDTF">2012-01-27T15:22:35Z</dcterms:modified>
</cp:coreProperties>
</file>