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73" r:id="rId5"/>
    <p:sldId id="381" r:id="rId6"/>
    <p:sldId id="382" r:id="rId7"/>
    <p:sldId id="384" r:id="rId8"/>
    <p:sldId id="383" r:id="rId9"/>
    <p:sldId id="385" r:id="rId10"/>
    <p:sldId id="377" r:id="rId11"/>
    <p:sldId id="394" r:id="rId12"/>
    <p:sldId id="389" r:id="rId13"/>
    <p:sldId id="387" r:id="rId14"/>
    <p:sldId id="388" r:id="rId15"/>
    <p:sldId id="392" r:id="rId16"/>
    <p:sldId id="391" r:id="rId17"/>
    <p:sldId id="3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BFE"/>
    <a:srgbClr val="000000"/>
    <a:srgbClr val="FFFFFF"/>
    <a:srgbClr val="05202E"/>
    <a:srgbClr val="051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61218F-3BCB-E6AB-A608-EF6C1F6AA154}" v="1" dt="2024-09-11T13:59:39.530"/>
    <p1510:client id="{CAA8F6FE-8E34-C2D5-5CDF-D5D9F4E920D9}" v="2" dt="2024-09-11T19:54:44.283"/>
  </p1510:revLst>
</p1510:revInfo>
</file>

<file path=ppt/tableStyles.xml><?xml version="1.0" encoding="utf-8"?>
<a:tblStyleLst xmlns:a="http://schemas.openxmlformats.org/drawingml/2006/main" def="{10A1B5D5-9B99-4C35-A422-299274C8766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i Regan" userId="fe5cf5ce273e374a" providerId="LiveId" clId="{8EBC17B3-8D4D-40B9-B0BE-85C50A666D38}"/>
    <pc:docChg chg="custSel addSld delSld modSld">
      <pc:chgData name="Marci Regan" userId="fe5cf5ce273e374a" providerId="LiveId" clId="{8EBC17B3-8D4D-40B9-B0BE-85C50A666D38}" dt="2024-09-11T13:56:37.248" v="16" actId="1076"/>
      <pc:docMkLst>
        <pc:docMk/>
      </pc:docMkLst>
      <pc:sldChg chg="del">
        <pc:chgData name="Marci Regan" userId="fe5cf5ce273e374a" providerId="LiveId" clId="{8EBC17B3-8D4D-40B9-B0BE-85C50A666D38}" dt="2024-09-11T13:56:21.209" v="13" actId="2696"/>
        <pc:sldMkLst>
          <pc:docMk/>
          <pc:sldMk cId="555857540" sldId="390"/>
        </pc:sldMkLst>
      </pc:sldChg>
      <pc:sldChg chg="addSp delSp modSp add mod">
        <pc:chgData name="Marci Regan" userId="fe5cf5ce273e374a" providerId="LiveId" clId="{8EBC17B3-8D4D-40B9-B0BE-85C50A666D38}" dt="2024-09-11T13:56:37.248" v="16" actId="1076"/>
        <pc:sldMkLst>
          <pc:docMk/>
          <pc:sldMk cId="2299897063" sldId="394"/>
        </pc:sldMkLst>
        <pc:picChg chg="add mod modCrop">
          <ac:chgData name="Marci Regan" userId="fe5cf5ce273e374a" providerId="LiveId" clId="{8EBC17B3-8D4D-40B9-B0BE-85C50A666D38}" dt="2024-09-11T13:56:29.284" v="14" actId="1076"/>
          <ac:picMkLst>
            <pc:docMk/>
            <pc:sldMk cId="2299897063" sldId="394"/>
            <ac:picMk id="4" creationId="{42CAFF0B-0F77-4D19-2728-7265FC619343}"/>
          </ac:picMkLst>
        </pc:picChg>
        <pc:picChg chg="del">
          <ac:chgData name="Marci Regan" userId="fe5cf5ce273e374a" providerId="LiveId" clId="{8EBC17B3-8D4D-40B9-B0BE-85C50A666D38}" dt="2024-09-11T13:55:06.786" v="1" actId="478"/>
          <ac:picMkLst>
            <pc:docMk/>
            <pc:sldMk cId="2299897063" sldId="394"/>
            <ac:picMk id="5" creationId="{430FC952-8EDB-F1C1-30B4-0F9CEEC82326}"/>
          </ac:picMkLst>
        </pc:picChg>
        <pc:picChg chg="add mod modCrop">
          <ac:chgData name="Marci Regan" userId="fe5cf5ce273e374a" providerId="LiveId" clId="{8EBC17B3-8D4D-40B9-B0BE-85C50A666D38}" dt="2024-09-11T13:56:37.248" v="16" actId="1076"/>
          <ac:picMkLst>
            <pc:docMk/>
            <pc:sldMk cId="2299897063" sldId="394"/>
            <ac:picMk id="8" creationId="{E0A1FF82-DC24-5D4A-1D5D-80EFCE00C5C2}"/>
          </ac:picMkLst>
        </pc:picChg>
      </pc:sldChg>
    </pc:docChg>
  </pc:docChgLst>
  <pc:docChgLst>
    <pc:chgData name="Caicedo, Diana - MYR" userId="S::diana.caicedo@houstontx.gov::1c212a09-669b-4d2c-a993-c4a0a1a01fcc" providerId="AD" clId="Web-{CAA8F6FE-8E34-C2D5-5CDF-D5D9F4E920D9}"/>
    <pc:docChg chg="modSld">
      <pc:chgData name="Caicedo, Diana - MYR" userId="S::diana.caicedo@houstontx.gov::1c212a09-669b-4d2c-a993-c4a0a1a01fcc" providerId="AD" clId="Web-{CAA8F6FE-8E34-C2D5-5CDF-D5D9F4E920D9}" dt="2024-09-11T19:54:44.283" v="1"/>
      <pc:docMkLst>
        <pc:docMk/>
      </pc:docMkLst>
      <pc:sldChg chg="mod modShow">
        <pc:chgData name="Caicedo, Diana - MYR" userId="S::diana.caicedo@houstontx.gov::1c212a09-669b-4d2c-a993-c4a0a1a01fcc" providerId="AD" clId="Web-{CAA8F6FE-8E34-C2D5-5CDF-D5D9F4E920D9}" dt="2024-09-11T19:54:44.283" v="1"/>
        <pc:sldMkLst>
          <pc:docMk/>
          <pc:sldMk cId="3790481054" sldId="384"/>
        </pc:sldMkLst>
      </pc:sldChg>
    </pc:docChg>
  </pc:docChgLst>
  <pc:docChgLst>
    <pc:chgData name="hello@culturallaunch.com" userId="S::urn:spo:guest#hello@culturallaunch.com::" providerId="AD" clId="Web-{3561218F-3BCB-E6AB-A608-EF6C1F6AA154}"/>
    <pc:docChg chg="modSld">
      <pc:chgData name="hello@culturallaunch.com" userId="S::urn:spo:guest#hello@culturallaunch.com::" providerId="AD" clId="Web-{3561218F-3BCB-E6AB-A608-EF6C1F6AA154}" dt="2024-09-11T13:59:39.530" v="0" actId="1076"/>
      <pc:docMkLst>
        <pc:docMk/>
      </pc:docMkLst>
      <pc:sldChg chg="modSp">
        <pc:chgData name="hello@culturallaunch.com" userId="S::urn:spo:guest#hello@culturallaunch.com::" providerId="AD" clId="Web-{3561218F-3BCB-E6AB-A608-EF6C1F6AA154}" dt="2024-09-11T13:59:39.530" v="0" actId="1076"/>
        <pc:sldMkLst>
          <pc:docMk/>
          <pc:sldMk cId="963273041" sldId="382"/>
        </pc:sldMkLst>
        <pc:picChg chg="mod">
          <ac:chgData name="hello@culturallaunch.com" userId="S::urn:spo:guest#hello@culturallaunch.com::" providerId="AD" clId="Web-{3561218F-3BCB-E6AB-A608-EF6C1F6AA154}" dt="2024-09-11T13:59:39.530" v="0" actId="1076"/>
          <ac:picMkLst>
            <pc:docMk/>
            <pc:sldMk cId="963273041" sldId="382"/>
            <ac:picMk id="9" creationId="{ED8B36E0-8E82-1FA0-6041-F68A072F43B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459878-C319-6BF3-52DC-16FA4340A6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FA7FC-DFAE-8499-5A3E-AD9648D7FC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BFD57-AB0A-470B-A7AF-56DFE7B5174A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C12BB-9544-9F9A-BEDA-E716864385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E77E4-B9A2-A882-9240-3AE65EE217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61A1-75D9-49F7-83EB-F58726426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3339F-6CEA-4641-BE08-40DAFD6FCF2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75CB5-5666-5049-9AE0-38EFD385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6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64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52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8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82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1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9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71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5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1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98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87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56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7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gradFill>
          <a:gsLst>
            <a:gs pos="93000">
              <a:schemeClr val="tx2"/>
            </a:gs>
            <a:gs pos="81000">
              <a:schemeClr val="accent6">
                <a:lumMod val="50000"/>
              </a:schemeClr>
            </a:gs>
            <a:gs pos="27000">
              <a:schemeClr val="tx1"/>
            </a:gs>
            <a:gs pos="8000">
              <a:schemeClr val="accent4">
                <a:lumMod val="75000"/>
              </a:schemeClr>
            </a:gs>
            <a:gs pos="0">
              <a:schemeClr val="accent4"/>
            </a:gs>
            <a:gs pos="99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4799"/>
            <a:ext cx="12191998" cy="3215641"/>
          </a:xfrm>
        </p:spPr>
        <p:txBody>
          <a:bodyPr lIns="0" rIns="0" bIns="0" anchor="b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8B9CAE2-F3DD-D6D3-96C8-D947A41177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" y="3670628"/>
            <a:ext cx="12191997" cy="2577772"/>
          </a:xfrm>
        </p:spPr>
        <p:txBody>
          <a:bodyPr>
            <a:noAutofit/>
          </a:bodyPr>
          <a:lstStyle>
            <a:lvl1pPr marL="0" indent="0" algn="ctr">
              <a:buNone/>
              <a:defRPr sz="3200" b="0" i="0" cap="all" spc="600" baseline="0">
                <a:solidFill>
                  <a:schemeClr val="accent3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19321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23B0D0-B01D-0BB0-6127-A878BE49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39728" y="-6350"/>
            <a:ext cx="6154615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627" y="173736"/>
            <a:ext cx="4352662" cy="220370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C363351-4779-B42E-ED7A-C4AF2920BAB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36550" y="336550"/>
            <a:ext cx="5303640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889627" y="3104277"/>
            <a:ext cx="4371560" cy="3022201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712911-615E-724B-FC0F-99629152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89627" y="2679480"/>
            <a:ext cx="4352662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82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FFF0E2-6B47-67EB-D6AA-D972E7B7C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6350"/>
            <a:ext cx="464695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827F6F-999F-23E9-8C09-325D1A76B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80134"/>
            <a:ext cx="3114078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171396"/>
            <a:ext cx="3736630" cy="2202350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41716" y="3078480"/>
            <a:ext cx="3108193" cy="30479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D360C16C-E69B-FDEF-F033-CA9A2E238288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5067300" y="404813"/>
            <a:ext cx="6705600" cy="6048375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07219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96A82D-0723-4BA3-0283-9F0D67B0C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0A5FD-BDFB-45F2-E644-E93FB81CA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416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562" y="433906"/>
            <a:ext cx="10515601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14302" y="2465535"/>
            <a:ext cx="7303538" cy="3427265"/>
          </a:xfrm>
        </p:spPr>
        <p:txBody>
          <a:bodyPr/>
          <a:lstStyle>
            <a:lvl1pPr marL="283464" indent="-283464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6928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2pPr>
            <a:lvl3pPr marL="859536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3pPr>
            <a:lvl4pPr marL="115214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4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7FC75E-AA73-003E-D4E3-B1819886AF9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392160" y="2465388"/>
            <a:ext cx="2856865" cy="3427412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1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D51531-1219-2E4B-DCE7-C6FD9D809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C02E56-87A4-158A-F0B0-DB8E9BE3A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91547"/>
            <a:ext cx="10546763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643842"/>
            <a:ext cx="10515601" cy="1140849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471D7DE3-05F5-8052-02FA-6EF9717E15B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5025" y="2560638"/>
            <a:ext cx="10515600" cy="3478212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68DE94-FC46-A848-7949-ABFEADADE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gradFill>
          <a:gsLst>
            <a:gs pos="81987">
              <a:schemeClr val="accent6">
                <a:lumMod val="50000"/>
              </a:schemeClr>
            </a:gs>
            <a:gs pos="35040">
              <a:srgbClr val="020B11"/>
            </a:gs>
            <a:gs pos="11979">
              <a:schemeClr val="accent4">
                <a:lumMod val="50000"/>
              </a:schemeClr>
            </a:gs>
            <a:gs pos="0">
              <a:schemeClr val="accent4"/>
            </a:gs>
            <a:gs pos="99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89F5C3D-E9E6-75E0-BF7D-799B5CFE5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75462" y="4137"/>
            <a:ext cx="7616537" cy="6853863"/>
            <a:chOff x="4575462" y="4137"/>
            <a:chExt cx="7616537" cy="68538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1D2C2-40C4-6B80-E8C6-B4CE94C23037}"/>
                </a:ext>
              </a:extLst>
            </p:cNvPr>
            <p:cNvGrpSpPr/>
            <p:nvPr/>
          </p:nvGrpSpPr>
          <p:grpSpPr>
            <a:xfrm>
              <a:off x="4575462" y="691665"/>
              <a:ext cx="364018" cy="857035"/>
              <a:chOff x="468157" y="1144246"/>
              <a:chExt cx="364018" cy="85703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C904D88-E1BE-F1FA-D405-F55DA966D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05405" y="1144246"/>
                <a:ext cx="126770" cy="12677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Graphic 12">
                <a:extLst>
                  <a:ext uri="{FF2B5EF4-FFF2-40B4-BE49-F238E27FC236}">
                    <a16:creationId xmlns:a16="http://schemas.microsoft.com/office/drawing/2014/main" id="{1D8F0816-C429-D32E-058B-33405874DF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68157" y="1963496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pic>
          <p:nvPicPr>
            <p:cNvPr id="4" name="Content Placeholder 14">
              <a:extLst>
                <a:ext uri="{FF2B5EF4-FFF2-40B4-BE49-F238E27FC236}">
                  <a16:creationId xmlns:a16="http://schemas.microsoft.com/office/drawing/2014/main" id="{14AC0A97-7D79-3DBE-FB53-A9EBFD806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2796" y="4137"/>
              <a:ext cx="5649203" cy="685386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E83F98-B388-2594-BACB-E3DB652C9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831" y="173735"/>
            <a:ext cx="4409514" cy="2203704"/>
          </a:xfrm>
        </p:spPr>
        <p:txBody>
          <a:bodyPr anchor="b">
            <a:noAutofit/>
          </a:bodyPr>
          <a:lstStyle>
            <a:lvl1pPr>
              <a:defRPr sz="3200" cap="all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9D0F3E-69D8-49F3-5D7A-71FDC4E3EEE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1850" y="3079119"/>
            <a:ext cx="4413250" cy="2752725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CFC792-44F7-2497-E19D-8FB08AFF9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79192"/>
            <a:ext cx="4101929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26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93000">
              <a:schemeClr val="tx2"/>
            </a:gs>
            <a:gs pos="81000">
              <a:schemeClr val="accent6">
                <a:lumMod val="50000"/>
              </a:schemeClr>
            </a:gs>
            <a:gs pos="27000">
              <a:schemeClr val="tx1"/>
            </a:gs>
            <a:gs pos="8000">
              <a:schemeClr val="accent4">
                <a:lumMod val="75000"/>
              </a:schemeClr>
            </a:gs>
            <a:gs pos="0">
              <a:schemeClr val="accent4"/>
            </a:gs>
            <a:gs pos="99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1821180"/>
            <a:ext cx="12191994" cy="3215641"/>
          </a:xfrm>
        </p:spPr>
        <p:txBody>
          <a:bodyPr lIns="0" rIns="0" bIns="0" anchor="ctr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3504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084D09-1B2D-4EE2-82A7-83196133B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6350"/>
            <a:ext cx="12185769" cy="6864350"/>
            <a:chOff x="0" y="-6350"/>
            <a:chExt cx="12185769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860AA6-1B14-DF89-B725-CC444E502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-6350"/>
              <a:ext cx="6160393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6" name="Content Placeholder 14">
              <a:extLst>
                <a:ext uri="{FF2B5EF4-FFF2-40B4-BE49-F238E27FC236}">
                  <a16:creationId xmlns:a16="http://schemas.microsoft.com/office/drawing/2014/main" id="{D172E570-D67F-4980-88C2-CF6560C1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50267" y="410125"/>
              <a:ext cx="6845628" cy="602537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90BF68-CF26-6705-CBFD-428BEB787EDB}"/>
                </a:ext>
              </a:extLst>
            </p:cNvPr>
            <p:cNvGrpSpPr/>
            <p:nvPr/>
          </p:nvGrpSpPr>
          <p:grpSpPr>
            <a:xfrm rot="10800000">
              <a:off x="5304704" y="259572"/>
              <a:ext cx="584267" cy="390181"/>
              <a:chOff x="1876516" y="596691"/>
              <a:chExt cx="584267" cy="39018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066F635-8DB9-B091-8467-D8F0327217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876516" y="842493"/>
                <a:ext cx="144379" cy="144379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Graphic 12">
                <a:extLst>
                  <a:ext uri="{FF2B5EF4-FFF2-40B4-BE49-F238E27FC236}">
                    <a16:creationId xmlns:a16="http://schemas.microsoft.com/office/drawing/2014/main" id="{882D2FD3-A05B-400C-6347-115486FFD9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360199" y="596691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0459F4-C5B9-4070-46D1-2E7DA3EF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466502" cy="1936866"/>
          </a:xfrm>
        </p:spPr>
        <p:txBody>
          <a:bodyPr anchor="b"/>
          <a:lstStyle>
            <a:lvl1pPr>
              <a:defRPr sz="3200" cap="all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F613B1-323C-4C25-4526-1D3313A71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20500"/>
            <a:ext cx="4471665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D2C2143-1936-BBDA-A6A8-40B6DBD16A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1" y="3097848"/>
            <a:ext cx="4466504" cy="3405187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040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5B81B-FCE8-FE9C-8F0A-6488B25F0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869" y="579120"/>
            <a:ext cx="11548261" cy="2733306"/>
          </a:xfrm>
        </p:spPr>
        <p:txBody>
          <a:bodyPr anchor="b">
            <a:no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877C2F-8190-18D9-5D24-5BD7B05A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868" y="3484615"/>
            <a:ext cx="11562303" cy="2387865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59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gradFill>
          <a:gsLst>
            <a:gs pos="100000">
              <a:schemeClr val="tx2"/>
            </a:gs>
            <a:gs pos="79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64209F-41AB-70E5-1B9E-7490900C5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1"/>
            <a:ext cx="12191997" cy="6857998"/>
          </a:xfrm>
          <a:prstGeom prst="rect">
            <a:avLst/>
          </a:prstGeom>
          <a:gradFill flip="none" rotWithShape="1">
            <a:gsLst>
              <a:gs pos="0">
                <a:srgbClr val="1A012C"/>
              </a:gs>
              <a:gs pos="45000">
                <a:srgbClr val="1A012C">
                  <a:alpha val="50000"/>
                </a:srgbClr>
              </a:gs>
              <a:gs pos="100000">
                <a:schemeClr val="accent6">
                  <a:lumMod val="5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D3409-585B-54E2-1DCC-AC58804E4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6350"/>
            <a:ext cx="6096000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891" y="511762"/>
            <a:ext cx="4960830" cy="2785158"/>
          </a:xfrm>
        </p:spPr>
        <p:txBody>
          <a:bodyPr anchor="b">
            <a:noAutofit/>
          </a:bodyPr>
          <a:lstStyle>
            <a:lvl1pPr algn="l">
              <a:defRPr sz="2400" cap="all" spc="300" baseline="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47B8A5C-E279-DB0B-E9D3-9274178761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2640" y="3484615"/>
            <a:ext cx="4958081" cy="238786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86C402-C5C5-2A54-C618-62673AD93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638" y="336550"/>
            <a:ext cx="5322887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1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2 column">
    <p:bg>
      <p:bgPr>
        <a:gradFill>
          <a:gsLst>
            <a:gs pos="100000">
              <a:schemeClr val="tx2"/>
            </a:gs>
            <a:gs pos="79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318CE367-BBCB-F4AB-635F-4C9995EA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"/>
            <a:ext cx="2356339" cy="6853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E3FBBA-81E2-31F1-EF51-02706B5B5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56339" y="-6350"/>
            <a:ext cx="983180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D3746D-3CD1-FFA5-0019-AD0C588B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05669" y="2002443"/>
            <a:ext cx="7922116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5669" y="113097"/>
            <a:ext cx="7420819" cy="16563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9624CF4-7769-4663-3361-39136F5E20C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305669" y="2470150"/>
            <a:ext cx="7420819" cy="3676649"/>
          </a:xfr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8001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</a:defRPr>
            </a:lvl3pPr>
            <a:lvl4pPr marL="16573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2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361F2FA-20C7-5447-C138-CE2CA186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" y="2"/>
            <a:ext cx="12191997" cy="6857998"/>
            <a:chOff x="3" y="2"/>
            <a:chExt cx="12191997" cy="68579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EDD626-82E4-71C6-25F1-CDA46B7B3F39}"/>
                </a:ext>
              </a:extLst>
            </p:cNvPr>
            <p:cNvSpPr/>
            <p:nvPr/>
          </p:nvSpPr>
          <p:spPr>
            <a:xfrm>
              <a:off x="3" y="2"/>
              <a:ext cx="12191997" cy="6857998"/>
            </a:xfrm>
            <a:prstGeom prst="rect">
              <a:avLst/>
            </a:prstGeom>
            <a:gradFill flip="none" rotWithShape="1">
              <a:gsLst>
                <a:gs pos="0">
                  <a:srgbClr val="1A012C"/>
                </a:gs>
                <a:gs pos="45000">
                  <a:srgbClr val="1A012C">
                    <a:alpha val="50000"/>
                  </a:srgbClr>
                </a:gs>
                <a:gs pos="100000">
                  <a:schemeClr val="accent6">
                    <a:lumMod val="5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DC952AF-CE06-54F7-CB4A-1722F90A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" y="2"/>
              <a:ext cx="12191994" cy="6857996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E6EDFF3-843B-AAE9-DB73-423142606F52}"/>
                </a:ext>
              </a:extLst>
            </p:cNvPr>
            <p:cNvGrpSpPr/>
            <p:nvPr/>
          </p:nvGrpSpPr>
          <p:grpSpPr>
            <a:xfrm rot="5400000">
              <a:off x="1645776" y="1222395"/>
              <a:ext cx="431603" cy="412684"/>
              <a:chOff x="1870859" y="869908"/>
              <a:chExt cx="431603" cy="412684"/>
            </a:xfrm>
          </p:grpSpPr>
          <p:sp>
            <p:nvSpPr>
              <p:cNvPr id="12" name="Graphic 15">
                <a:extLst>
                  <a:ext uri="{FF2B5EF4-FFF2-40B4-BE49-F238E27FC236}">
                    <a16:creationId xmlns:a16="http://schemas.microsoft.com/office/drawing/2014/main" id="{312F4F85-6C79-201D-E20D-64CD4728E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01D71DAD-ECC6-A850-88E4-A4EDCF494A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32CC6D-6024-2368-8EBA-4B7A2D6428BC}"/>
                </a:ext>
              </a:extLst>
            </p:cNvPr>
            <p:cNvGrpSpPr/>
            <p:nvPr/>
          </p:nvGrpSpPr>
          <p:grpSpPr>
            <a:xfrm rot="20626702">
              <a:off x="10248169" y="5448942"/>
              <a:ext cx="431603" cy="412684"/>
              <a:chOff x="1870859" y="869908"/>
              <a:chExt cx="431603" cy="412684"/>
            </a:xfrm>
          </p:grpSpPr>
          <p:sp>
            <p:nvSpPr>
              <p:cNvPr id="6" name="Graphic 15">
                <a:extLst>
                  <a:ext uri="{FF2B5EF4-FFF2-40B4-BE49-F238E27FC236}">
                    <a16:creationId xmlns:a16="http://schemas.microsoft.com/office/drawing/2014/main" id="{B05BE7BE-7D54-A09B-8A67-6B28CF6BB6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" name="Graphic 12">
                <a:extLst>
                  <a:ext uri="{FF2B5EF4-FFF2-40B4-BE49-F238E27FC236}">
                    <a16:creationId xmlns:a16="http://schemas.microsoft.com/office/drawing/2014/main" id="{258346A9-F75C-6704-EEED-CF7A8A0F8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2CC39D-03B1-4933-F236-462B5862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448" y="264160"/>
            <a:ext cx="6327105" cy="3373973"/>
          </a:xfrm>
        </p:spPr>
        <p:txBody>
          <a:bodyPr anchor="b"/>
          <a:lstStyle>
            <a:lvl1pPr algn="ctr">
              <a:defRPr sz="3200" cap="all" spc="6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11CA51-49DC-62CA-F147-F286B1C9DB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2448" y="3962135"/>
            <a:ext cx="6327105" cy="2653771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cap="all" spc="300" baseline="0">
                <a:solidFill>
                  <a:schemeClr val="bg1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18341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7D5518-914C-92E3-E9EC-26752C9F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-6350"/>
            <a:ext cx="12192000" cy="6864350"/>
            <a:chOff x="-1" y="-6350"/>
            <a:chExt cx="12192000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2D0B82-F74C-65EF-3BF6-8EEA16F36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8750" y="-6350"/>
              <a:ext cx="10763249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6" name="Picture 5" descr="A blue and purple spiral&#10;&#10;Description automatically generated">
              <a:extLst>
                <a:ext uri="{FF2B5EF4-FFF2-40B4-BE49-F238E27FC236}">
                  <a16:creationId xmlns:a16="http://schemas.microsoft.com/office/drawing/2014/main" id="{44E12326-9CF4-38EC-1BAF-1F994F220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3"/>
            <a:stretch/>
          </p:blipFill>
          <p:spPr>
            <a:xfrm flipH="1">
              <a:off x="-1" y="0"/>
              <a:ext cx="1428751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5C1D9C-B114-FC6A-9213-7287D39EAD9F}"/>
                </a:ext>
              </a:extLst>
            </p:cNvPr>
            <p:cNvGrpSpPr/>
            <p:nvPr/>
          </p:nvGrpSpPr>
          <p:grpSpPr>
            <a:xfrm>
              <a:off x="10649689" y="4382998"/>
              <a:ext cx="754139" cy="1865729"/>
              <a:chOff x="653351" y="2693558"/>
              <a:chExt cx="754139" cy="1865729"/>
            </a:xfrm>
          </p:grpSpPr>
          <p:sp>
            <p:nvSpPr>
              <p:cNvPr id="11" name="Graphic 15">
                <a:extLst>
                  <a:ext uri="{FF2B5EF4-FFF2-40B4-BE49-F238E27FC236}">
                    <a16:creationId xmlns:a16="http://schemas.microsoft.com/office/drawing/2014/main" id="{2BC89B10-C93E-8CE5-73B3-F6049168C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8137" y="2693558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Graphic 12">
                <a:extLst>
                  <a:ext uri="{FF2B5EF4-FFF2-40B4-BE49-F238E27FC236}">
                    <a16:creationId xmlns:a16="http://schemas.microsoft.com/office/drawing/2014/main" id="{39DB2AA2-9661-AC91-932D-2F1BEC47BD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306906" y="3837599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86C9AC9B-3792-E880-03FE-D46FB046AB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53351" y="4521502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42A133-65D6-D958-C0CD-E8D45B9BD7BB}"/>
                </a:ext>
              </a:extLst>
            </p:cNvPr>
            <p:cNvGrpSpPr/>
            <p:nvPr/>
          </p:nvGrpSpPr>
          <p:grpSpPr>
            <a:xfrm>
              <a:off x="1870859" y="869908"/>
              <a:ext cx="431603" cy="412684"/>
              <a:chOff x="1870859" y="869908"/>
              <a:chExt cx="431603" cy="412684"/>
            </a:xfrm>
          </p:grpSpPr>
          <p:sp>
            <p:nvSpPr>
              <p:cNvPr id="9" name="Graphic 15">
                <a:extLst>
                  <a:ext uri="{FF2B5EF4-FFF2-40B4-BE49-F238E27FC236}">
                    <a16:creationId xmlns:a16="http://schemas.microsoft.com/office/drawing/2014/main" id="{A746B023-387D-4EAC-052B-60F131E6E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" name="Graphic 12">
                <a:extLst>
                  <a:ext uri="{FF2B5EF4-FFF2-40B4-BE49-F238E27FC236}">
                    <a16:creationId xmlns:a16="http://schemas.microsoft.com/office/drawing/2014/main" id="{20760125-21CF-A296-3EA7-3C6C0E9BC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851D11-41E3-33F2-CBA6-B2A9A5A2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69139" y="2002443"/>
            <a:ext cx="88735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620" y="162560"/>
            <a:ext cx="8843050" cy="16169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2373002" y="2474811"/>
            <a:ext cx="4015098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77F99A7-26FA-422E-43E9-C76B4A56E44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995159" y="2474811"/>
            <a:ext cx="4227332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2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7247A-846A-F316-B494-69B42CBF3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4B3AF6-983E-0901-0045-6CDF4E93E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C5B7647-403E-A66E-6CF4-0D3A99AA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 flipH="1">
            <a:off x="10488530" y="4210019"/>
            <a:ext cx="754139" cy="1865729"/>
            <a:chOff x="653351" y="2693558"/>
            <a:chExt cx="754139" cy="1865729"/>
          </a:xfrm>
        </p:grpSpPr>
        <p:sp>
          <p:nvSpPr>
            <p:cNvPr id="10" name="Graphic 15">
              <a:extLst>
                <a:ext uri="{FF2B5EF4-FFF2-40B4-BE49-F238E27FC236}">
                  <a16:creationId xmlns:a16="http://schemas.microsoft.com/office/drawing/2014/main" id="{E48E731E-FEF1-9C59-64B0-9CB6E8853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8137" y="2693558"/>
              <a:ext cx="128016" cy="128016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61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Graphic 12">
              <a:extLst>
                <a:ext uri="{FF2B5EF4-FFF2-40B4-BE49-F238E27FC236}">
                  <a16:creationId xmlns:a16="http://schemas.microsoft.com/office/drawing/2014/main" id="{AFE83BB3-4D12-8E20-CA93-1834D7F0A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06906" y="3837599"/>
              <a:ext cx="100584" cy="100584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Graphic 12">
              <a:extLst>
                <a:ext uri="{FF2B5EF4-FFF2-40B4-BE49-F238E27FC236}">
                  <a16:creationId xmlns:a16="http://schemas.microsoft.com/office/drawing/2014/main" id="{3EB1D810-BC05-6C0E-0DE4-3604EBAA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3351" y="4521502"/>
              <a:ext cx="45719" cy="37785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680" y="430482"/>
            <a:ext cx="10500989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07038" y="2465539"/>
            <a:ext cx="3774587" cy="372375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62636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eriod"/>
              <a:defRPr sz="1800" spc="0">
                <a:solidFill>
                  <a:schemeClr val="bg1"/>
                </a:solidFill>
                <a:latin typeface="+mn-lt"/>
              </a:defRPr>
            </a:lvl2pPr>
            <a:lvl3pPr marL="918972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arenR"/>
              <a:defRPr sz="1800" spc="0">
                <a:solidFill>
                  <a:schemeClr val="bg1"/>
                </a:solidFill>
                <a:latin typeface="+mn-lt"/>
              </a:defRPr>
            </a:lvl3pPr>
            <a:lvl4pPr marL="120929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arenR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927600" y="2465539"/>
            <a:ext cx="6315069" cy="372375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2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9000">
              <a:srgbClr val="05202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EA418-19D1-0D4D-BE52-40A86E32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BAE0C-5187-A64D-A481-E69245670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59C05-48F5-9346-8256-5B61C6990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75D63-7351-9C4A-AEE0-10E27B3B6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0889F-2BBA-5F45-95BC-BEA668816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9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669" r:id="rId3"/>
    <p:sldLayoutId id="2147483672" r:id="rId4"/>
    <p:sldLayoutId id="2147483673" r:id="rId5"/>
    <p:sldLayoutId id="2147483674" r:id="rId6"/>
    <p:sldLayoutId id="2147483671" r:id="rId7"/>
    <p:sldLayoutId id="2147483675" r:id="rId8"/>
    <p:sldLayoutId id="2147483676" r:id="rId9"/>
    <p:sldLayoutId id="2147483670" r:id="rId10"/>
    <p:sldLayoutId id="2147483677" r:id="rId11"/>
    <p:sldLayoutId id="2147483678" r:id="rId12"/>
    <p:sldLayoutId id="2147483664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300" baseline="0">
          <a:solidFill>
            <a:schemeClr val="bg1"/>
          </a:solidFill>
          <a:latin typeface="+mj-lt"/>
          <a:ea typeface="+mj-ea"/>
          <a:cs typeface="Biome" panose="020B05030302040208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3"/>
          </a:solidFill>
          <a:latin typeface="+mj-lt"/>
          <a:ea typeface="+mn-ea"/>
          <a:cs typeface="Biome" panose="020B05030302040208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F7C5-CBA2-9823-0CBA-5BD77399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69" y="579120"/>
            <a:ext cx="11548261" cy="402116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Houston’s seven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State-Designated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cultural districts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971A9-0C5C-DDFC-67F9-2E5A55F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9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971A9-0C5C-DDFC-67F9-2E5A55F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8349C-CAAE-F581-73F2-3D55A73A4F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625" t="17917" r="23281" b="10694"/>
          <a:stretch/>
        </p:blipFill>
        <p:spPr>
          <a:xfrm>
            <a:off x="3051030" y="409385"/>
            <a:ext cx="8436121" cy="60392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68ED97-02B0-4FC2-E397-8E494CD33D0F}"/>
              </a:ext>
            </a:extLst>
          </p:cNvPr>
          <p:cNvSpPr txBox="1"/>
          <p:nvPr/>
        </p:nvSpPr>
        <p:spPr>
          <a:xfrm>
            <a:off x="523482" y="1197204"/>
            <a:ext cx="16729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</a:t>
            </a:r>
          </a:p>
          <a:p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Commission on the Arts</a:t>
            </a:r>
          </a:p>
          <a:p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District Grants Program</a:t>
            </a:r>
          </a:p>
          <a:p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Houston</a:t>
            </a:r>
          </a:p>
        </p:txBody>
      </p:sp>
    </p:spTree>
    <p:extLst>
      <p:ext uri="{BB962C8B-B14F-4D97-AF65-F5344CB8AC3E}">
        <p14:creationId xmlns:p14="http://schemas.microsoft.com/office/powerpoint/2010/main" val="6011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971A9-0C5C-DDFC-67F9-2E5A55F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B45715-38A9-9BE3-FD98-75D5A93463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37" t="18889" r="25025" b="13889"/>
          <a:stretch/>
        </p:blipFill>
        <p:spPr>
          <a:xfrm>
            <a:off x="3280331" y="419729"/>
            <a:ext cx="8162925" cy="5989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6652FE-5D15-4EE4-544E-962362EC657B}"/>
              </a:ext>
            </a:extLst>
          </p:cNvPr>
          <p:cNvSpPr txBox="1"/>
          <p:nvPr/>
        </p:nvSpPr>
        <p:spPr>
          <a:xfrm>
            <a:off x="523482" y="1197204"/>
            <a:ext cx="16729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</a:t>
            </a:r>
          </a:p>
          <a:p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Commission on the Arts</a:t>
            </a:r>
          </a:p>
          <a:p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District Grants Program</a:t>
            </a:r>
          </a:p>
          <a:p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Houston</a:t>
            </a:r>
          </a:p>
        </p:txBody>
      </p:sp>
    </p:spTree>
    <p:extLst>
      <p:ext uri="{BB962C8B-B14F-4D97-AF65-F5344CB8AC3E}">
        <p14:creationId xmlns:p14="http://schemas.microsoft.com/office/powerpoint/2010/main" val="3436747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B5AC0-B239-2F1A-C8D5-C3486CA5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BD65B-FD92-EBAC-D524-BF3FD25D48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813" t="44028" r="40547" b="20833"/>
          <a:stretch/>
        </p:blipFill>
        <p:spPr>
          <a:xfrm>
            <a:off x="3019425" y="1687295"/>
            <a:ext cx="5895975" cy="4374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4C2E3-29EE-F358-C50D-F72817227099}"/>
              </a:ext>
            </a:extLst>
          </p:cNvPr>
          <p:cNvSpPr txBox="1"/>
          <p:nvPr/>
        </p:nvSpPr>
        <p:spPr>
          <a:xfrm>
            <a:off x="2590800" y="79627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Houston Cultural Districts Collective Work</a:t>
            </a:r>
          </a:p>
        </p:txBody>
      </p:sp>
    </p:spTree>
    <p:extLst>
      <p:ext uri="{BB962C8B-B14F-4D97-AF65-F5344CB8AC3E}">
        <p14:creationId xmlns:p14="http://schemas.microsoft.com/office/powerpoint/2010/main" val="365181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971A9-0C5C-DDFC-67F9-2E5A55F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7C6AAC8-CC3A-52B4-25C6-C3382DB54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22" y="1360510"/>
            <a:ext cx="972935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6DFE99-C744-9940-D178-6526A5D3B4E4}"/>
              </a:ext>
            </a:extLst>
          </p:cNvPr>
          <p:cNvSpPr txBox="1"/>
          <p:nvPr/>
        </p:nvSpPr>
        <p:spPr>
          <a:xfrm>
            <a:off x="2590800" y="654727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Houston Cultural Districts Collective Work</a:t>
            </a:r>
          </a:p>
        </p:txBody>
      </p:sp>
    </p:spTree>
    <p:extLst>
      <p:ext uri="{BB962C8B-B14F-4D97-AF65-F5344CB8AC3E}">
        <p14:creationId xmlns:p14="http://schemas.microsoft.com/office/powerpoint/2010/main" val="3562906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971A9-0C5C-DDFC-67F9-2E5A55F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6DFE99-C744-9940-D178-6526A5D3B4E4}"/>
              </a:ext>
            </a:extLst>
          </p:cNvPr>
          <p:cNvSpPr txBox="1"/>
          <p:nvPr/>
        </p:nvSpPr>
        <p:spPr>
          <a:xfrm>
            <a:off x="2590800" y="654727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Houston Cultural Districts Collective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61F98-2EED-C5C3-CCDB-6CB6FF460B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490" t="35972" r="17420" b="20139"/>
          <a:stretch/>
        </p:blipFill>
        <p:spPr>
          <a:xfrm>
            <a:off x="1480014" y="1619249"/>
            <a:ext cx="9231971" cy="44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5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F7C5-CBA2-9823-0CBA-5BD77399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711" y="579119"/>
            <a:ext cx="6167420" cy="5369397"/>
          </a:xfrm>
        </p:spPr>
        <p:txBody>
          <a:bodyPr/>
          <a:lstStyle/>
          <a:p>
            <a:pPr algn="l"/>
            <a:r>
              <a:rPr lang="en-US" sz="2800" b="0" i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Bao-Long Chu</a:t>
            </a:r>
            <a:br>
              <a:rPr lang="en-US" sz="2800" b="0" i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i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Houston endowment</a:t>
            </a:r>
            <a:br>
              <a:rPr lang="en-US" sz="1800" b="0" i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0" i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 Director, Arts and Parks</a:t>
            </a:r>
            <a:br>
              <a:rPr lang="en-US" b="0" i="0">
                <a:solidFill>
                  <a:srgbClr val="FFFFFF"/>
                </a:solidFill>
                <a:effectLst/>
                <a:latin typeface="minion-pro-condensed-display"/>
              </a:rPr>
            </a:b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971A9-0C5C-DDFC-67F9-2E5A55F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C9932B-4F44-4E2A-62CA-44F9B5A0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79" y="1189702"/>
            <a:ext cx="3226210" cy="43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4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971A9-0C5C-DDFC-67F9-2E5A55F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4D721-897F-8CC0-9385-12832E1762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580" t="54481" r="22420" b="21434"/>
          <a:stretch/>
        </p:blipFill>
        <p:spPr>
          <a:xfrm>
            <a:off x="1297857" y="3569110"/>
            <a:ext cx="9779002" cy="2408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D96162-D0BF-A567-7DA2-5F972898CC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807" t="28244" r="22419" b="47957"/>
          <a:stretch/>
        </p:blipFill>
        <p:spPr>
          <a:xfrm>
            <a:off x="7330769" y="1265958"/>
            <a:ext cx="3746090" cy="2303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8B36E0-8E82-1FA0-6041-F68A072F43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016" t="28244" r="66290" b="47670"/>
          <a:stretch/>
        </p:blipFill>
        <p:spPr>
          <a:xfrm>
            <a:off x="3577772" y="1265960"/>
            <a:ext cx="1987838" cy="23031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922CDF-0EA5-5C10-B863-2B6EF18A8D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710" t="28387" r="55887" b="51254"/>
          <a:stretch/>
        </p:blipFill>
        <p:spPr>
          <a:xfrm>
            <a:off x="5462637" y="1265958"/>
            <a:ext cx="1868132" cy="2056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1FD524-E719-6C8D-E9CD-789D42C6C2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145" t="48581" r="49274" b="47240"/>
          <a:stretch/>
        </p:blipFill>
        <p:spPr>
          <a:xfrm>
            <a:off x="5433143" y="3322354"/>
            <a:ext cx="1897626" cy="3546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E85FAA-9662-CB19-9695-6A93AE680760}"/>
              </a:ext>
            </a:extLst>
          </p:cNvPr>
          <p:cNvSpPr txBox="1"/>
          <p:nvPr/>
        </p:nvSpPr>
        <p:spPr>
          <a:xfrm>
            <a:off x="1387642" y="1491917"/>
            <a:ext cx="19878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Houston Cultural District Leadership</a:t>
            </a:r>
          </a:p>
        </p:txBody>
      </p:sp>
    </p:spTree>
    <p:extLst>
      <p:ext uri="{BB962C8B-B14F-4D97-AF65-F5344CB8AC3E}">
        <p14:creationId xmlns:p14="http://schemas.microsoft.com/office/powerpoint/2010/main" val="96327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971A9-0C5C-DDFC-67F9-2E5A55F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55248-150C-EADF-721C-F941B766096F}"/>
              </a:ext>
            </a:extLst>
          </p:cNvPr>
          <p:cNvSpPr txBox="1"/>
          <p:nvPr/>
        </p:nvSpPr>
        <p:spPr>
          <a:xfrm>
            <a:off x="564870" y="3041633"/>
            <a:ext cx="3326859" cy="354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400"/>
              </a:spcAft>
            </a:pPr>
            <a:r>
              <a:rPr lang="en-US" sz="1400" b="1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CREATOR-FOCUSED DISTRICTS</a:t>
            </a:r>
          </a:p>
          <a:p>
            <a:pPr algn="ctr" rtl="0">
              <a:spcBef>
                <a:spcPts val="0"/>
              </a:spcBef>
              <a:spcAft>
                <a:spcPts val="400"/>
              </a:spcAft>
            </a:pPr>
            <a:endParaRPr lang="en-US" sz="1400" b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400"/>
              </a:spcAft>
            </a:pPr>
            <a:r>
              <a:rPr lang="en-US" sz="1400" b="0" i="1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Arts District, Midtown </a:t>
            </a:r>
          </a:p>
          <a:p>
            <a:pPr algn="ctr" rtl="0">
              <a:spcBef>
                <a:spcPts val="0"/>
              </a:spcBef>
              <a:spcAft>
                <a:spcPts val="400"/>
              </a:spcAft>
            </a:pPr>
            <a:endParaRPr lang="en-US" sz="1400" b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400"/>
              </a:spcAft>
            </a:pPr>
            <a:r>
              <a:rPr lang="en-US" sz="1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Offer robust engagement opportunities for independent artists in the greater Houston area and a high concentration of for-profit arts businesses such as galleries and artist studios. Programs produced by these Cultural Districts include art markets, artist residencies, artist microgrants, and consolidated postings for artist opportunities and resources</a:t>
            </a:r>
          </a:p>
          <a:p>
            <a:pPr algn="ctr" rtl="0">
              <a:spcBef>
                <a:spcPts val="0"/>
              </a:spcBef>
              <a:spcAft>
                <a:spcPts val="4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305217-22CE-7252-46F8-98E2C3E4957B}"/>
              </a:ext>
            </a:extLst>
          </p:cNvPr>
          <p:cNvSpPr txBox="1"/>
          <p:nvPr/>
        </p:nvSpPr>
        <p:spPr>
          <a:xfrm>
            <a:off x="4455269" y="3041633"/>
            <a:ext cx="3326859" cy="3703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400"/>
              </a:spcAft>
            </a:pPr>
            <a:r>
              <a:rPr lang="en-US" sz="1400" b="1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HERITAGE-FOCUSED DISTRICTS</a:t>
            </a:r>
          </a:p>
          <a:p>
            <a:pPr algn="ctr" rtl="0">
              <a:spcBef>
                <a:spcPts val="0"/>
              </a:spcBef>
              <a:spcAft>
                <a:spcPts val="400"/>
              </a:spcAft>
            </a:pPr>
            <a:endParaRPr lang="en-US" sz="1400" b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400"/>
              </a:spcAft>
            </a:pPr>
            <a:r>
              <a:rPr lang="en-US" sz="1400" b="0" i="1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5th Ward, East End, Third Ward</a:t>
            </a:r>
          </a:p>
          <a:p>
            <a:pPr algn="ctr" rtl="0">
              <a:spcBef>
                <a:spcPts val="0"/>
              </a:spcBef>
              <a:spcAft>
                <a:spcPts val="400"/>
              </a:spcAft>
            </a:pPr>
            <a:endParaRPr lang="en-US" sz="1400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400"/>
              </a:spcAft>
            </a:pPr>
            <a:r>
              <a:rPr lang="en-US" sz="1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Effectively prioritize the celebration of neighborhood creativity and preservation of cultural legacy. They contain a high concentration of heritage sites, and programming produced by the Districts includes experiences rooted in cultural heritage and legacy, artist councils, and town halls for the neighborhood's creative community</a:t>
            </a:r>
            <a:endParaRPr lang="en-US" sz="1400" b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b="0">
                <a:effectLst/>
              </a:rPr>
            </a:b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BCEA68-C3AD-A7D6-7E82-54A3071FD424}"/>
              </a:ext>
            </a:extLst>
          </p:cNvPr>
          <p:cNvSpPr txBox="1"/>
          <p:nvPr/>
        </p:nvSpPr>
        <p:spPr>
          <a:xfrm>
            <a:off x="8274363" y="3041633"/>
            <a:ext cx="3326859" cy="309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400"/>
              </a:spcAft>
            </a:pPr>
            <a:r>
              <a:rPr lang="en-US" sz="1400" b="1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INSTITUTION-FOCUSED DISTRICTS</a:t>
            </a:r>
          </a:p>
          <a:p>
            <a:pPr algn="ctr" rtl="0">
              <a:spcBef>
                <a:spcPts val="0"/>
              </a:spcBef>
              <a:spcAft>
                <a:spcPts val="400"/>
              </a:spcAft>
            </a:pPr>
            <a:endParaRPr lang="en-US" sz="1400" b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400"/>
              </a:spcAft>
            </a:pPr>
            <a:r>
              <a:rPr lang="en-US" sz="1400" b="0" i="1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Museum District, Theater District</a:t>
            </a:r>
            <a:endParaRPr lang="en-US" sz="1400" b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400"/>
              </a:spcAft>
            </a:pPr>
            <a:endParaRPr lang="en-US" sz="1400" b="0" i="0" u="none" strike="noStrike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400"/>
              </a:spcAft>
            </a:pPr>
            <a:r>
              <a:rPr lang="en-US" sz="1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the most centralized of the Cultural Districts and contain a high concentration of mid-sized to large arts and cultural 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non-profits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Governed by a membership structure, these Districts are led by representatives of member organizations and facilitate a beneficial network of arts and cultural organizations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CB8E767-C16E-34DA-C8FC-C0E55DFEE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46" y="622569"/>
            <a:ext cx="1755182" cy="216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83A3FA4-513B-E897-1C3A-B701475CC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09" y="622569"/>
            <a:ext cx="1755182" cy="216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77BEDD0-614D-A6DD-C008-28AC99A4D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72" y="622569"/>
            <a:ext cx="1755182" cy="216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48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971A9-0C5C-DDFC-67F9-2E5A55F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7A65D1-90CF-C7CD-181D-1195BF46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7" y="985896"/>
            <a:ext cx="5477913" cy="46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A86153-E84E-F984-2B42-2BE14430E704}"/>
              </a:ext>
            </a:extLst>
          </p:cNvPr>
          <p:cNvSpPr txBox="1"/>
          <p:nvPr/>
        </p:nvSpPr>
        <p:spPr>
          <a:xfrm>
            <a:off x="6292554" y="1187360"/>
            <a:ext cx="5477913" cy="4483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2000"/>
              </a:spcAft>
            </a:pPr>
            <a:r>
              <a:rPr lang="en-US" sz="18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Together, Houston’s Cultural Districts represent a cross-section of the diverse neighborhoods and arts experiences that make Houston so unique. While each has a distinct identity, function and goal, all of these districts use art as a tool to educate, entertain and improve quality of life while supporting our community and city economy. </a:t>
            </a:r>
            <a:endParaRPr lang="en-US" b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2000"/>
              </a:spcAft>
            </a:pPr>
            <a:r>
              <a:rPr lang="en-US" sz="18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Collectively the cultural districts share concerns about preserving, strengthening and sustaining their districts so that they, in turn, will attract investment economic growth and creative/cultural engagement not only to the cultural districts but also more broadly for the arts across Houston.</a:t>
            </a:r>
          </a:p>
          <a:p>
            <a:pPr rtl="0">
              <a:spcBef>
                <a:spcPts val="0"/>
              </a:spcBef>
              <a:spcAft>
                <a:spcPts val="20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8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971A9-0C5C-DDFC-67F9-2E5A55F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1B06F-9504-79A8-ECFC-8A1486124E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647" t="32270" r="34313" b="15383"/>
          <a:stretch/>
        </p:blipFill>
        <p:spPr>
          <a:xfrm>
            <a:off x="6268666" y="618678"/>
            <a:ext cx="5161334" cy="56206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F9BFF6-9F71-0814-15DD-D5003BD89781}"/>
              </a:ext>
            </a:extLst>
          </p:cNvPr>
          <p:cNvSpPr txBox="1"/>
          <p:nvPr/>
        </p:nvSpPr>
        <p:spPr>
          <a:xfrm>
            <a:off x="590550" y="720209"/>
            <a:ext cx="5505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Cultural District Program</a:t>
            </a:r>
            <a:endParaRPr lang="en-US" sz="2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D21247-AE12-282B-D3E5-C3F6D285AA12}"/>
              </a:ext>
            </a:extLst>
          </p:cNvPr>
          <p:cNvSpPr txBox="1"/>
          <p:nvPr/>
        </p:nvSpPr>
        <p:spPr>
          <a:xfrm>
            <a:off x="428625" y="1695450"/>
            <a:ext cx="566737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2005, the Texas Legislature granted Texas Commission on the Arts authority to designate cultural districts in cities across Texas. </a:t>
            </a:r>
          </a:p>
          <a:p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Cultural districts are defined as special zones that harness the power of cultural resources to stimulate economic development and community vitality.</a:t>
            </a:r>
          </a:p>
          <a:p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Currently, there are 52 TCA-designated Cultural Districts in 39 cities. </a:t>
            </a:r>
          </a:p>
          <a:p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 of these districts are located in Houston.  The most of any city in Texas.</a:t>
            </a:r>
          </a:p>
        </p:txBody>
      </p:sp>
    </p:spTree>
    <p:extLst>
      <p:ext uri="{BB962C8B-B14F-4D97-AF65-F5344CB8AC3E}">
        <p14:creationId xmlns:p14="http://schemas.microsoft.com/office/powerpoint/2010/main" val="298363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3E06-8BEA-1DD3-D0D6-391C0888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430482"/>
            <a:ext cx="10500989" cy="1327464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cultural district program Grants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0D91C-D5C0-248C-26D3-DE7C7C72E632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952501" y="2428875"/>
            <a:ext cx="10429874" cy="376041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Eight years of state grant making to Cultural Districts Program</a:t>
            </a:r>
          </a:p>
          <a:p>
            <a:pPr marL="569214"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More than $30 million in grants across Texas</a:t>
            </a:r>
          </a:p>
          <a:p>
            <a:pPr marL="569214"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More than $15 million to Houston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This month </a:t>
            </a:r>
          </a:p>
          <a:p>
            <a:pPr marL="569214"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$4 million in state arts grant funding was approved for Houston </a:t>
            </a:r>
          </a:p>
          <a:p>
            <a:pPr marL="569214"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$2.7 million of that was through the cultural districts program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B8B6A-2B28-5C38-80E7-0EBE705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5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971A9-0C5C-DDFC-67F9-2E5A55F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B7BCA7-313F-A360-4FA2-9361AD48E9F4}"/>
              </a:ext>
            </a:extLst>
          </p:cNvPr>
          <p:cNvSpPr txBox="1"/>
          <p:nvPr/>
        </p:nvSpPr>
        <p:spPr>
          <a:xfrm>
            <a:off x="523482" y="1197204"/>
            <a:ext cx="16729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</a:t>
            </a:r>
          </a:p>
          <a:p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Commission on the Arts</a:t>
            </a:r>
          </a:p>
          <a:p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District Grants Program</a:t>
            </a:r>
          </a:p>
          <a:p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Houston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AFF0B-0F77-4D19-2728-7265FC6193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428" t="23230" r="38144" b="16014"/>
          <a:stretch/>
        </p:blipFill>
        <p:spPr>
          <a:xfrm>
            <a:off x="2480935" y="509448"/>
            <a:ext cx="4044098" cy="5899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A1FF82-DC24-5D4A-1D5D-80EFCE00C5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490" t="26667" r="36598" b="13677"/>
          <a:stretch/>
        </p:blipFill>
        <p:spPr>
          <a:xfrm>
            <a:off x="6687455" y="509448"/>
            <a:ext cx="4907032" cy="58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971A9-0C5C-DDFC-67F9-2E5A55F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D9C186-4113-3B46-3ADE-AC29AE4D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485" t="18056" r="36328" b="11390"/>
          <a:stretch/>
        </p:blipFill>
        <p:spPr>
          <a:xfrm rot="16200000">
            <a:off x="4393530" y="-833438"/>
            <a:ext cx="5839875" cy="8524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F90F3C-416E-1093-4347-A1B66FCE8C63}"/>
              </a:ext>
            </a:extLst>
          </p:cNvPr>
          <p:cNvSpPr txBox="1"/>
          <p:nvPr/>
        </p:nvSpPr>
        <p:spPr>
          <a:xfrm>
            <a:off x="523482" y="1197204"/>
            <a:ext cx="16729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</a:t>
            </a:r>
          </a:p>
          <a:p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Commission on the Arts</a:t>
            </a:r>
          </a:p>
          <a:p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District Grants Program</a:t>
            </a:r>
          </a:p>
          <a:p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Houston</a:t>
            </a:r>
          </a:p>
        </p:txBody>
      </p:sp>
    </p:spTree>
    <p:extLst>
      <p:ext uri="{BB962C8B-B14F-4D97-AF65-F5344CB8AC3E}">
        <p14:creationId xmlns:p14="http://schemas.microsoft.com/office/powerpoint/2010/main" val="109609995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000000"/>
      </a:dk1>
      <a:lt1>
        <a:srgbClr val="FFFFFF"/>
      </a:lt1>
      <a:dk2>
        <a:srgbClr val="FC4EFB"/>
      </a:dk2>
      <a:lt2>
        <a:srgbClr val="E7E6E6"/>
      </a:lt2>
      <a:accent1>
        <a:srgbClr val="FAF24C"/>
      </a:accent1>
      <a:accent2>
        <a:srgbClr val="5EFCAC"/>
      </a:accent2>
      <a:accent3>
        <a:srgbClr val="73EBF9"/>
      </a:accent3>
      <a:accent4>
        <a:srgbClr val="316CFC"/>
      </a:accent4>
      <a:accent5>
        <a:srgbClr val="B059FD"/>
      </a:accent5>
      <a:accent6>
        <a:srgbClr val="9405FC"/>
      </a:accent6>
      <a:hlink>
        <a:srgbClr val="FFFFFF"/>
      </a:hlink>
      <a:folHlink>
        <a:srgbClr val="FFFFFF"/>
      </a:folHlink>
    </a:clrScheme>
    <a:fontScheme name="Custom 15">
      <a:majorFont>
        <a:latin typeface="Biome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36837_win32_SL_V11" id="{EAD6EF7B-6F25-4469-AF6A-07D6EB1461DD}" vid="{30FEA78B-2F89-4FF0-8415-E3920802C5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05301E-11B3-4B9D-A588-21F3C9809371}">
  <ds:schemaRefs>
    <ds:schemaRef ds:uri="16c05727-aa75-4e4a-9b5f-8a80a1165891"/>
    <ds:schemaRef ds:uri="230e9df3-be65-4c73-a93b-d1236ebd677e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7B561B-3A65-4A22-9691-EB838E7F9B87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4137456-21FC-4AE2-8A94-BF06CAF2EB9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{780736F8-CA65-49C3-8AFD-F152A526B017}tf11936837_win32</Template>
  <Application>Microsoft Office PowerPoint</Application>
  <PresentationFormat>Widescreen</PresentationFormat>
  <Slides>14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</vt:lpstr>
      <vt:lpstr>Houston’s seven   State-Designated   cultural districts</vt:lpstr>
      <vt:lpstr>Bao-Long Chu  Houston endowment  Program Director, Arts and Parks   </vt:lpstr>
      <vt:lpstr>PowerPoint Presentation</vt:lpstr>
      <vt:lpstr>PowerPoint Presentation</vt:lpstr>
      <vt:lpstr>PowerPoint Presentation</vt:lpstr>
      <vt:lpstr>PowerPoint Presentation</vt:lpstr>
      <vt:lpstr>Texas cultural district program Grants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Houston’s seven   State-Designated   cultural districts</dc:title>
  <dc:creator>Marci Regan</dc:creator>
  <cp:revision>1</cp:revision>
  <dcterms:created xsi:type="dcterms:W3CDTF">2024-09-11T11:12:36Z</dcterms:created>
  <dcterms:modified xsi:type="dcterms:W3CDTF">2024-09-11T19:54:45Z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